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封面页 · 演讲开场（30 秒）</a:t>
            </a:r>
          </a:p>
          <a:p/>
          <a:p>
            <a:r>
              <a:t>· 本次汇报聚焦三大车间未来五年的资源规划与扩张节奏</a:t>
            </a:r>
          </a:p>
          <a:p>
            <a:r>
              <a:t>· 涵盖 FTE、设备、车间面积三个维度</a:t>
            </a:r>
          </a:p>
          <a:p>
            <a:r>
              <a:t>· 目标：为采购、建设、招聘三大决策提供数据支撑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目录页 · 演讲过渡（15 秒）</a:t>
            </a:r>
          </a:p>
          <a:p/>
          <a:p>
            <a:r>
              <a:t>· 本次汇报分六大部分</a:t>
            </a:r>
          </a:p>
          <a:p>
            <a:r>
              <a:t>· 前 3 页是各车间分述，第 4-5 页是横向对比与汇总</a:t>
            </a:r>
          </a:p>
          <a:p>
            <a:r>
              <a:t>· 第 6 页是结论与待决策事项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自动化车间页（Auto Work flow）</a:t>
            </a:r>
          </a:p>
          <a:p/>
          <a:p>
            <a:r>
              <a:t>· FTE Direct 五年净增 +69 人，增幅 36%</a:t>
            </a:r>
          </a:p>
          <a:p>
            <a:r>
              <a:t>· SPA 设备从 9 台增至 38 台（+322%），是最大增量</a:t>
            </a:r>
          </a:p>
          <a:p>
            <a:r>
              <a:t>· FA 设备 +33 台同步扩张</a:t>
            </a:r>
          </a:p>
          <a:p>
            <a:r>
              <a:t>· 面积净增 1,800 m²，分两期建设（2027/2029）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柔性车间页（Flex Work flow）</a:t>
            </a:r>
          </a:p>
          <a:p/>
          <a:p>
            <a:r>
              <a:t>· FTE Direct 五年净增 +55 人，增幅 38%</a:t>
            </a:r>
          </a:p>
          <a:p>
            <a:r>
              <a:t>· SPA 设备 +45 台，是三大车间中扩张速度最快</a:t>
            </a:r>
          </a:p>
          <a:p>
            <a:r>
              <a:t>· 体现柔性产线对多品种小批量需求的响应</a:t>
            </a:r>
          </a:p>
          <a:p>
            <a:r>
              <a:t>· 面积仅 +800 m²，单位面积产出最高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注塑车间页（Injection workshop）</a:t>
            </a:r>
          </a:p>
          <a:p/>
          <a:p>
            <a:r>
              <a:t>· FTE Direct 五年净增 +12 人（含 Indirect +10）</a:t>
            </a:r>
          </a:p>
          <a:p>
            <a:r>
              <a:t>· 注塑机 +49 台，模具 +311 套同步增长</a:t>
            </a:r>
          </a:p>
          <a:p>
            <a:r>
              <a:t>· 面积净增 2,100 m²，是三大车间中面积扩张主力</a:t>
            </a:r>
          </a:p>
          <a:p>
            <a:r>
              <a:t>· 关键节点 2028 年同步扩产，需提前启动厂房建设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横向对比页 · 演讲核心（90 秒）</a:t>
            </a:r>
          </a:p>
          <a:p/>
          <a:p>
            <a:r>
              <a:t>· 三大车间资源结构差异显著：自动化偏 FA、柔性偏 SPA、注塑偏面积</a:t>
            </a:r>
          </a:p>
          <a:p>
            <a:r>
              <a:t>· FTE 总计净增 +136 人，平均增幅 40%</a:t>
            </a:r>
          </a:p>
          <a:p>
            <a:r>
              <a:t>· 关键风险：2028 年三车间同步扩张，供应链与建设资源紧张</a:t>
            </a:r>
          </a:p>
          <a:p>
            <a:r>
              <a:t>· 建议：错峰建设、提前 12 个月锁定关键设备订单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面积累计增长页 · 关键数据（60 秒）</a:t>
            </a:r>
          </a:p>
          <a:p/>
          <a:p>
            <a:r>
              <a:t>· 三大车间总面积从 8,500 m² 增至 13,200 m²（+55%）</a:t>
            </a:r>
          </a:p>
          <a:p>
            <a:r>
              <a:t>· 2028 年是面积扩张跃升年，单年增加 1,800 m²</a:t>
            </a:r>
          </a:p>
          <a:p>
            <a:r>
              <a:t>· 注塑车间贡献最大（+2,100 m²，占总增量的 45%）</a:t>
            </a:r>
          </a:p>
          <a:p>
            <a:r>
              <a:t>· 建议：2027 Q2 前完成厂房设计与施工招标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全景对比页 · 总结性数据（60 秒）</a:t>
            </a:r>
          </a:p>
          <a:p/>
          <a:p>
            <a:r>
              <a:t>· FTE 整体 +40%，设备总数 +82%（含 SPA 高速扩张）</a:t>
            </a:r>
          </a:p>
          <a:p>
            <a:r>
              <a:t>· 面积 +55%，对应厂房建设 + 改造工程</a:t>
            </a:r>
          </a:p>
          <a:p>
            <a:r>
              <a:t>· 资源投入峰值预计出现在 2028 年</a:t>
            </a:r>
          </a:p>
          <a:p>
            <a:r>
              <a:t>· 关键风险：建设期人员配置、设备到货、供应链响应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实施路线图页 · 行动建议（90 秒）</a:t>
            </a:r>
          </a:p>
          <a:p/>
          <a:p>
            <a:r>
              <a:t>· 2026：基线建立，完成人员/设备/工艺盘点</a:t>
            </a:r>
          </a:p>
          <a:p>
            <a:r>
              <a:t>· 2027：首批 SPA 设备招标，厂房设计冻结，招聘启动</a:t>
            </a:r>
          </a:p>
          <a:p>
            <a:r>
              <a:t>· 2028：跃升年，三车间同步扩张，资源最紧张</a:t>
            </a:r>
          </a:p>
          <a:p>
            <a:r>
              <a:t>· 2029：产能爬坡与工艺优化</a:t>
            </a:r>
          </a:p>
          <a:p>
            <a:r>
              <a:t>· 2030：终态达产，KPI 验收</a:t>
            </a:r>
          </a:p>
          <a:p>
            <a:r>
              <a:t>· 三大决策请管理层在 2026 Q4 前明确方向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总结页 · 收尾（45 秒）</a:t>
            </a:r>
          </a:p>
          <a:p/>
          <a:p>
            <a:r>
              <a:t>· 三大车间五年规划已完整呈现</a:t>
            </a:r>
          </a:p>
          <a:p>
            <a:r>
              <a:t>· 关键结论：资源增量显著、扩张节奏集中、风险可预</a:t>
            </a:r>
          </a:p>
          <a:p>
            <a:r>
              <a:t>· 决策窗口：2026 Q4 之前需明确方向</a:t>
            </a:r>
          </a:p>
          <a:p>
            <a:r>
              <a:t>· 期望管理层今天能就三大决策给出明确指示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486400"/>
            <a:ext cx="12191695" cy="36576"/>
          </a:xfrm>
          <a:prstGeom prst="rect">
            <a:avLst/>
          </a:prstGeom>
          <a:solidFill>
            <a:srgbClr val="D4A5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12191695" cy="36576"/>
          </a:xfrm>
          <a:prstGeom prst="rect">
            <a:avLst/>
          </a:prstGeom>
          <a:solidFill>
            <a:srgbClr val="D4A5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05840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400" b="1" i="0">
                <a:solidFill>
                  <a:srgbClr val="8AA6C4"/>
                </a:solidFill>
                <a:latin typeface="Noto Sans CJK SC"/>
              </a:rPr>
              <a:t>WORKSHOP FUTURE PLANNING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468880"/>
            <a:ext cx="10058400" cy="13716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5400" b="1" i="0">
                <a:solidFill>
                  <a:srgbClr val="FFFFFF"/>
                </a:solidFill>
                <a:latin typeface="Noto Sans CJK SC"/>
              </a:rPr>
              <a:t>各车间未来规划汇报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93192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000" b="0" i="0">
                <a:solidFill>
                  <a:srgbClr val="D4A574"/>
                </a:solidFill>
                <a:latin typeface="Noto Sans CJK SC"/>
              </a:rPr>
              <a:t>2026 — 2030 五年战略规划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457200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200" b="0" i="1">
                <a:solidFill>
                  <a:srgbClr val="8AA6C4"/>
                </a:solidFill>
                <a:latin typeface="Noto Sans CJK SC"/>
              </a:rPr>
              <a:t>Auto Work flow · Flex Work flow · Injection workshop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612648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Noto Sans CJK SC"/>
              </a:rPr>
              <a:t>管理层战略汇报 · 2026 年 10 月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91440"/>
            <a:ext cx="82296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Noto Sans CJK SC"/>
              </a:rPr>
              <a:t>CONTENTS · 目录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137160"/>
            <a:ext cx="237744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1000" b="0" i="0">
                <a:solidFill>
                  <a:srgbClr val="8AA6C4"/>
                </a:solidFill>
                <a:latin typeface="Noto Sans CJK SC"/>
              </a:rPr>
              <a:t>各车间未来规划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280160"/>
            <a:ext cx="91440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3600" b="1" i="0">
                <a:solidFill>
                  <a:srgbClr val="D4A574"/>
                </a:solidFill>
                <a:latin typeface="Noto Sans CJK SC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60320" y="1325880"/>
            <a:ext cx="73152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800" b="1" i="0">
                <a:solidFill>
                  <a:srgbClr val="1F3A68"/>
                </a:solidFill>
                <a:latin typeface="Noto Sans CJK SC"/>
              </a:rPr>
              <a:t>Auto Work flow · 自动化车间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60320" y="1645919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100" b="0" i="0">
                <a:solidFill>
                  <a:srgbClr val="6B7C8D"/>
                </a:solidFill>
                <a:latin typeface="Noto Sans CJK SC"/>
              </a:rPr>
              <a:t>FTE / 设备 / 面积 五年趋势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2057400"/>
            <a:ext cx="91440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3600" b="1" i="0">
                <a:solidFill>
                  <a:srgbClr val="D4A574"/>
                </a:solidFill>
                <a:latin typeface="Noto Sans CJK SC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60320" y="2103120"/>
            <a:ext cx="73152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800" b="1" i="0">
                <a:solidFill>
                  <a:srgbClr val="1F3A68"/>
                </a:solidFill>
                <a:latin typeface="Noto Sans CJK SC"/>
              </a:rPr>
              <a:t>Flex Work flow · 柔性车间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60320" y="242316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100" b="0" i="0">
                <a:solidFill>
                  <a:srgbClr val="6B7C8D"/>
                </a:solidFill>
                <a:latin typeface="Noto Sans CJK SC"/>
              </a:rPr>
              <a:t>多工位 SPA 快速扩张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2834639"/>
            <a:ext cx="91440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3600" b="1" i="0">
                <a:solidFill>
                  <a:srgbClr val="D4A574"/>
                </a:solidFill>
                <a:latin typeface="Noto Sans CJK SC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60320" y="2880359"/>
            <a:ext cx="73152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800" b="1" i="0">
                <a:solidFill>
                  <a:srgbClr val="1F3A68"/>
                </a:solidFill>
                <a:latin typeface="Noto Sans CJK SC"/>
              </a:rPr>
              <a:t>Injection workshop · 注塑车间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60320" y="3200399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100" b="0" i="0">
                <a:solidFill>
                  <a:srgbClr val="6B7C8D"/>
                </a:solidFill>
                <a:latin typeface="Noto Sans CJK SC"/>
              </a:rPr>
              <a:t>注塑机 + 模具 同步增长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3611879"/>
            <a:ext cx="91440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3600" b="1" i="0">
                <a:solidFill>
                  <a:srgbClr val="D4A574"/>
                </a:solidFill>
                <a:latin typeface="Noto Sans CJK SC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60320" y="3657599"/>
            <a:ext cx="73152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800" b="1" i="0">
                <a:solidFill>
                  <a:srgbClr val="1F3A68"/>
                </a:solidFill>
                <a:latin typeface="Noto Sans CJK SC"/>
              </a:rPr>
              <a:t>三大车间横向对比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60320" y="3977639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100" b="0" i="0">
                <a:solidFill>
                  <a:srgbClr val="6B7C8D"/>
                </a:solidFill>
                <a:latin typeface="Noto Sans CJK SC"/>
              </a:rPr>
              <a:t>资源规模与终态对比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4389120"/>
            <a:ext cx="91440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3600" b="1" i="0">
                <a:solidFill>
                  <a:srgbClr val="D4A574"/>
                </a:solidFill>
                <a:latin typeface="Noto Sans CJK SC"/>
              </a:rPr>
              <a:t>05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560320" y="4434840"/>
            <a:ext cx="73152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800" b="1" i="0">
                <a:solidFill>
                  <a:srgbClr val="1F3A68"/>
                </a:solidFill>
                <a:latin typeface="Noto Sans CJK SC"/>
              </a:rPr>
              <a:t>总体扩张与里程碑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560320" y="475488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100" b="0" i="0">
                <a:solidFill>
                  <a:srgbClr val="6B7C8D"/>
                </a:solidFill>
                <a:latin typeface="Noto Sans CJK SC"/>
              </a:rPr>
              <a:t>面积叠加 / 关键节点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5166360"/>
            <a:ext cx="91440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3600" b="1" i="0">
                <a:solidFill>
                  <a:srgbClr val="D4A574"/>
                </a:solidFill>
                <a:latin typeface="Noto Sans CJK SC"/>
              </a:rPr>
              <a:t>06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560320" y="5212080"/>
            <a:ext cx="73152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800" b="1" i="0">
                <a:solidFill>
                  <a:srgbClr val="1F3A68"/>
                </a:solidFill>
                <a:latin typeface="Noto Sans CJK SC"/>
              </a:rPr>
              <a:t>结论与关键决策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60320" y="553212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100" b="0" i="0">
                <a:solidFill>
                  <a:srgbClr val="6B7C8D"/>
                </a:solidFill>
                <a:latin typeface="Noto Sans CJK SC"/>
              </a:rPr>
              <a:t>采购 / 建设 / 招聘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91440"/>
            <a:ext cx="82296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Noto Sans CJK SC"/>
              </a:rPr>
              <a:t>自动化车间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384048"/>
            <a:ext cx="8229600" cy="2286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100" b="0" i="0">
                <a:solidFill>
                  <a:srgbClr val="8AA6C4"/>
                </a:solidFill>
                <a:latin typeface="Noto Sans CJK SC"/>
              </a:rPr>
              <a:t>2026 → 2030 五年规划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37160"/>
            <a:ext cx="20116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1000" b="0" i="1">
                <a:solidFill>
                  <a:srgbClr val="8AA6C4"/>
                </a:solidFill>
                <a:latin typeface="Noto Sans CJK SC"/>
              </a:rPr>
              <a:t>Auto Work flow</a:t>
            </a:r>
          </a:p>
        </p:txBody>
      </p:sp>
      <p:pic>
        <p:nvPicPr>
          <p:cNvPr id="7" name="Picture 6" descr="auto_worksh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868680"/>
            <a:ext cx="4572000" cy="31089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120640" y="868680"/>
            <a:ext cx="6858000" cy="3108960"/>
          </a:xfrm>
          <a:prstGeom prst="rect">
            <a:avLst/>
          </a:prstGeom>
          <a:solidFill>
            <a:srgbClr val="FFFFFF"/>
          </a:solidFill>
          <a:ln w="6350">
            <a:solidFill>
              <a:srgbClr val="8AA6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workshop_aut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080" y="960120"/>
            <a:ext cx="6675120" cy="292608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65760" y="4160520"/>
            <a:ext cx="4572000" cy="2286000"/>
          </a:xfrm>
          <a:prstGeom prst="rect">
            <a:avLst/>
          </a:prstGeom>
          <a:solidFill>
            <a:srgbClr val="FFFFFF"/>
          </a:solidFill>
          <a:ln w="6350">
            <a:solidFill>
              <a:srgbClr val="8AA6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2920" y="4251960"/>
            <a:ext cx="4389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200" b="1" i="0">
                <a:solidFill>
                  <a:srgbClr val="1F3A68"/>
                </a:solidFill>
                <a:latin typeface="Noto Sans CJK SC"/>
              </a:rPr>
              <a:t>关键指标 (2026 → 2030)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4526280"/>
            <a:ext cx="42976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Noto Sans CJK SC"/>
              </a:rPr>
              <a:t>• ('FTE Direct: 191 → 260 (+69 人)',)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4818888"/>
            <a:ext cx="42976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Noto Sans CJK SC"/>
              </a:rPr>
              <a:t>• ('SPA 设备: 9 → 38 (+29 台)',)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5111496"/>
            <a:ext cx="42976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Noto Sans CJK SC"/>
              </a:rPr>
              <a:t>• ('FA 设备: 71 → 104 (+33 台)',)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5404104"/>
            <a:ext cx="42976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Noto Sans CJK SC"/>
              </a:rPr>
              <a:t>• ('车间面积: 4,200 → 6,000 m² (+1,800)',)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120640" y="4160520"/>
            <a:ext cx="6858000" cy="228600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257800" y="4251960"/>
            <a:ext cx="6675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200" b="1" i="0">
                <a:solidFill>
                  <a:srgbClr val="D4A574"/>
                </a:solidFill>
                <a:latin typeface="Noto Sans CJK SC"/>
              </a:rPr>
              <a:t>关键里程碑</a:t>
            </a:r>
          </a:p>
        </p:txBody>
      </p:sp>
      <p:sp>
        <p:nvSpPr>
          <p:cNvPr id="18" name="Oval 17"/>
          <p:cNvSpPr/>
          <p:nvPr/>
        </p:nvSpPr>
        <p:spPr>
          <a:xfrm>
            <a:off x="5303520" y="4572000"/>
            <a:ext cx="228600" cy="228600"/>
          </a:xfrm>
          <a:prstGeom prst="ellipse">
            <a:avLst/>
          </a:prstGeom>
          <a:solidFill>
            <a:srgbClr val="D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669280" y="4553712"/>
            <a:ext cx="6400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1" i="0">
                <a:solidFill>
                  <a:srgbClr val="FFFFFF"/>
                </a:solidFill>
                <a:latin typeface="Noto Sans CJK SC"/>
              </a:rPr>
              <a:t>2026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0" y="4553712"/>
            <a:ext cx="54864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0" i="0">
                <a:solidFill>
                  <a:srgbClr val="FFFFFF"/>
                </a:solidFill>
                <a:latin typeface="Noto Sans CJK SC"/>
              </a:rPr>
              <a:t>基线建立 · 191 人 / 4,200 m²</a:t>
            </a:r>
          </a:p>
        </p:txBody>
      </p:sp>
      <p:sp>
        <p:nvSpPr>
          <p:cNvPr id="21" name="Oval 20"/>
          <p:cNvSpPr/>
          <p:nvPr/>
        </p:nvSpPr>
        <p:spPr>
          <a:xfrm>
            <a:off x="5303520" y="4937760"/>
            <a:ext cx="228600" cy="228600"/>
          </a:xfrm>
          <a:prstGeom prst="ellipse">
            <a:avLst/>
          </a:prstGeom>
          <a:solidFill>
            <a:srgbClr val="D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69280" y="4919472"/>
            <a:ext cx="6400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1" i="0">
                <a:solidFill>
                  <a:srgbClr val="FFFFFF"/>
                </a:solidFill>
                <a:latin typeface="Noto Sans CJK SC"/>
              </a:rPr>
              <a:t>2028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0" y="4919472"/>
            <a:ext cx="54864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0" i="0">
                <a:solidFill>
                  <a:srgbClr val="FFFFFF"/>
                </a:solidFill>
                <a:latin typeface="Noto Sans CJK SC"/>
              </a:rPr>
              <a:t>设备跃升 · 28 台 SPA 投运</a:t>
            </a:r>
          </a:p>
        </p:txBody>
      </p:sp>
      <p:sp>
        <p:nvSpPr>
          <p:cNvPr id="24" name="Oval 23"/>
          <p:cNvSpPr/>
          <p:nvPr/>
        </p:nvSpPr>
        <p:spPr>
          <a:xfrm>
            <a:off x="5303520" y="5303520"/>
            <a:ext cx="228600" cy="228600"/>
          </a:xfrm>
          <a:prstGeom prst="ellipse">
            <a:avLst/>
          </a:prstGeom>
          <a:solidFill>
            <a:srgbClr val="D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669280" y="5285232"/>
            <a:ext cx="6400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1" i="0">
                <a:solidFill>
                  <a:srgbClr val="FFFFFF"/>
                </a:solidFill>
                <a:latin typeface="Noto Sans CJK SC"/>
              </a:rPr>
              <a:t>2030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00800" y="5285232"/>
            <a:ext cx="54864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0" i="0">
                <a:solidFill>
                  <a:srgbClr val="FFFFFF"/>
                </a:solidFill>
                <a:latin typeface="Noto Sans CJK SC"/>
              </a:rPr>
              <a:t>终态达成 · 260 人 / 6,000 m²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4A6F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91440"/>
            <a:ext cx="82296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Noto Sans CJK SC"/>
              </a:rPr>
              <a:t>柔性车间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384048"/>
            <a:ext cx="8229600" cy="2286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100" b="0" i="0">
                <a:solidFill>
                  <a:srgbClr val="8AA6C4"/>
                </a:solidFill>
                <a:latin typeface="Noto Sans CJK SC"/>
              </a:rPr>
              <a:t>2026 → 2030 五年规划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37160"/>
            <a:ext cx="20116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1000" b="0" i="1">
                <a:solidFill>
                  <a:srgbClr val="8AA6C4"/>
                </a:solidFill>
                <a:latin typeface="Noto Sans CJK SC"/>
              </a:rPr>
              <a:t>Flex Work flow</a:t>
            </a:r>
          </a:p>
        </p:txBody>
      </p:sp>
      <p:pic>
        <p:nvPicPr>
          <p:cNvPr id="7" name="Picture 6" descr="flex_worksh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868680"/>
            <a:ext cx="4572000" cy="31089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120640" y="868680"/>
            <a:ext cx="6858000" cy="3108960"/>
          </a:xfrm>
          <a:prstGeom prst="rect">
            <a:avLst/>
          </a:prstGeom>
          <a:solidFill>
            <a:srgbClr val="FFFFFF"/>
          </a:solidFill>
          <a:ln w="6350">
            <a:solidFill>
              <a:srgbClr val="8AA6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workshop_flex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080" y="960120"/>
            <a:ext cx="6675120" cy="292608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65760" y="4160520"/>
            <a:ext cx="4572000" cy="2286000"/>
          </a:xfrm>
          <a:prstGeom prst="rect">
            <a:avLst/>
          </a:prstGeom>
          <a:solidFill>
            <a:srgbClr val="FFFFFF"/>
          </a:solidFill>
          <a:ln w="6350">
            <a:solidFill>
              <a:srgbClr val="8AA6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2920" y="4251960"/>
            <a:ext cx="4389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200" b="1" i="0">
                <a:solidFill>
                  <a:srgbClr val="1F3A68"/>
                </a:solidFill>
                <a:latin typeface="Noto Sans CJK SC"/>
              </a:rPr>
              <a:t>关键指标 (2026 → 2030)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4526280"/>
            <a:ext cx="42976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Noto Sans CJK SC"/>
              </a:rPr>
              <a:t>• ('FTE Direct: 145 → 200 (+55 人)',)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4818888"/>
            <a:ext cx="42976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Noto Sans CJK SC"/>
              </a:rPr>
              <a:t>• ('SPA 设备: 27 → 72 (+45 台，最快扩张)',)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5111496"/>
            <a:ext cx="42976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Noto Sans CJK SC"/>
              </a:rPr>
              <a:t>• ('FA 设备: 9 → 10 (基本稳定)',)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5404104"/>
            <a:ext cx="42976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Noto Sans CJK SC"/>
              </a:rPr>
              <a:t>• ('车间面积: 1,800 → 2,600 m² (+800)',)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120640" y="4160520"/>
            <a:ext cx="6858000" cy="228600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257800" y="4251960"/>
            <a:ext cx="6675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200" b="1" i="0">
                <a:solidFill>
                  <a:srgbClr val="D4A574"/>
                </a:solidFill>
                <a:latin typeface="Noto Sans CJK SC"/>
              </a:rPr>
              <a:t>关键里程碑</a:t>
            </a:r>
          </a:p>
        </p:txBody>
      </p:sp>
      <p:sp>
        <p:nvSpPr>
          <p:cNvPr id="18" name="Oval 17"/>
          <p:cNvSpPr/>
          <p:nvPr/>
        </p:nvSpPr>
        <p:spPr>
          <a:xfrm>
            <a:off x="5303520" y="4572000"/>
            <a:ext cx="228600" cy="228600"/>
          </a:xfrm>
          <a:prstGeom prst="ellipse">
            <a:avLst/>
          </a:prstGeom>
          <a:solidFill>
            <a:srgbClr val="D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669280" y="4553712"/>
            <a:ext cx="6400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1" i="0">
                <a:solidFill>
                  <a:srgbClr val="FFFFFF"/>
                </a:solidFill>
                <a:latin typeface="Noto Sans CJK SC"/>
              </a:rPr>
              <a:t>2026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0" y="4553712"/>
            <a:ext cx="54864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0" i="0">
                <a:solidFill>
                  <a:srgbClr val="FFFFFF"/>
                </a:solidFill>
                <a:latin typeface="Noto Sans CJK SC"/>
              </a:rPr>
              <a:t>基线 145 人 / 27 SPA</a:t>
            </a:r>
          </a:p>
        </p:txBody>
      </p:sp>
      <p:sp>
        <p:nvSpPr>
          <p:cNvPr id="21" name="Oval 20"/>
          <p:cNvSpPr/>
          <p:nvPr/>
        </p:nvSpPr>
        <p:spPr>
          <a:xfrm>
            <a:off x="5303520" y="4937760"/>
            <a:ext cx="228600" cy="228600"/>
          </a:xfrm>
          <a:prstGeom prst="ellipse">
            <a:avLst/>
          </a:prstGeom>
          <a:solidFill>
            <a:srgbClr val="D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69280" y="4919472"/>
            <a:ext cx="6400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1" i="0">
                <a:solidFill>
                  <a:srgbClr val="FFFFFF"/>
                </a:solidFill>
                <a:latin typeface="Noto Sans CJK SC"/>
              </a:rPr>
              <a:t>2027-28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0" y="4919472"/>
            <a:ext cx="54864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0" i="0">
                <a:solidFill>
                  <a:srgbClr val="FFFFFF"/>
                </a:solidFill>
                <a:latin typeface="Noto Sans CJK SC"/>
              </a:rPr>
              <a:t>柔性线扩建 · 60+ SPA 投运</a:t>
            </a:r>
          </a:p>
        </p:txBody>
      </p:sp>
      <p:sp>
        <p:nvSpPr>
          <p:cNvPr id="24" name="Oval 23"/>
          <p:cNvSpPr/>
          <p:nvPr/>
        </p:nvSpPr>
        <p:spPr>
          <a:xfrm>
            <a:off x="5303520" y="5303520"/>
            <a:ext cx="228600" cy="228600"/>
          </a:xfrm>
          <a:prstGeom prst="ellipse">
            <a:avLst/>
          </a:prstGeom>
          <a:solidFill>
            <a:srgbClr val="D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669280" y="5285232"/>
            <a:ext cx="6400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1" i="0">
                <a:solidFill>
                  <a:srgbClr val="FFFFFF"/>
                </a:solidFill>
                <a:latin typeface="Noto Sans CJK SC"/>
              </a:rPr>
              <a:t>2030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00800" y="5285232"/>
            <a:ext cx="54864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0" i="0">
                <a:solidFill>
                  <a:srgbClr val="FFFFFF"/>
                </a:solidFill>
                <a:latin typeface="Noto Sans CJK SC"/>
              </a:rPr>
              <a:t>终态 200 人 / 72 SPA / 2,600 m²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8AA6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91440"/>
            <a:ext cx="82296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Noto Sans CJK SC"/>
              </a:rPr>
              <a:t>注塑车间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384048"/>
            <a:ext cx="8229600" cy="2286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100" b="0" i="0">
                <a:solidFill>
                  <a:srgbClr val="8AA6C4"/>
                </a:solidFill>
                <a:latin typeface="Noto Sans CJK SC"/>
              </a:rPr>
              <a:t>2026 → 2030 五年规划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37160"/>
            <a:ext cx="20116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1000" b="0" i="1">
                <a:solidFill>
                  <a:srgbClr val="8AA6C4"/>
                </a:solidFill>
                <a:latin typeface="Noto Sans CJK SC"/>
              </a:rPr>
              <a:t>Injection workshop</a:t>
            </a:r>
          </a:p>
        </p:txBody>
      </p:sp>
      <p:pic>
        <p:nvPicPr>
          <p:cNvPr id="7" name="Picture 6" descr="injection_worksh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868680"/>
            <a:ext cx="4572000" cy="31089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120640" y="868680"/>
            <a:ext cx="6858000" cy="3108960"/>
          </a:xfrm>
          <a:prstGeom prst="rect">
            <a:avLst/>
          </a:prstGeom>
          <a:solidFill>
            <a:srgbClr val="FFFFFF"/>
          </a:solidFill>
          <a:ln w="6350">
            <a:solidFill>
              <a:srgbClr val="8AA6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workshop_injec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080" y="960120"/>
            <a:ext cx="6675120" cy="292608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65760" y="4160520"/>
            <a:ext cx="4572000" cy="2286000"/>
          </a:xfrm>
          <a:prstGeom prst="rect">
            <a:avLst/>
          </a:prstGeom>
          <a:solidFill>
            <a:srgbClr val="FFFFFF"/>
          </a:solidFill>
          <a:ln w="6350">
            <a:solidFill>
              <a:srgbClr val="8AA6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2920" y="4251960"/>
            <a:ext cx="4389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200" b="1" i="0">
                <a:solidFill>
                  <a:srgbClr val="1F3A68"/>
                </a:solidFill>
                <a:latin typeface="Noto Sans CJK SC"/>
              </a:rPr>
              <a:t>关键指标 (2026 → 2030)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4526280"/>
            <a:ext cx="42976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Noto Sans CJK SC"/>
              </a:rPr>
              <a:t>• ('FTE Direct: 36 → 48 (+12 人)',)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4818888"/>
            <a:ext cx="42976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Noto Sans CJK SC"/>
              </a:rPr>
              <a:t>• ('注塑机: 71 → 120 (+49 台)',)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5111496"/>
            <a:ext cx="42976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Noto Sans CJK SC"/>
              </a:rPr>
              <a:t>• ('模具数: 516 → 827 (+311 套)',)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5404104"/>
            <a:ext cx="42976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Noto Sans CJK SC"/>
              </a:rPr>
              <a:t>• ('车间面积: 2,500 → 4,600 m² (+2,100)',)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120640" y="4160520"/>
            <a:ext cx="6858000" cy="228600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257800" y="4251960"/>
            <a:ext cx="6675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200" b="1" i="0">
                <a:solidFill>
                  <a:srgbClr val="D4A574"/>
                </a:solidFill>
                <a:latin typeface="Noto Sans CJK SC"/>
              </a:rPr>
              <a:t>关键里程碑</a:t>
            </a:r>
          </a:p>
        </p:txBody>
      </p:sp>
      <p:sp>
        <p:nvSpPr>
          <p:cNvPr id="18" name="Oval 17"/>
          <p:cNvSpPr/>
          <p:nvPr/>
        </p:nvSpPr>
        <p:spPr>
          <a:xfrm>
            <a:off x="5303520" y="4572000"/>
            <a:ext cx="228600" cy="228600"/>
          </a:xfrm>
          <a:prstGeom prst="ellipse">
            <a:avLst/>
          </a:prstGeom>
          <a:solidFill>
            <a:srgbClr val="D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669280" y="4553712"/>
            <a:ext cx="6400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1" i="0">
                <a:solidFill>
                  <a:srgbClr val="FFFFFF"/>
                </a:solidFill>
                <a:latin typeface="Noto Sans CJK SC"/>
              </a:rPr>
              <a:t>2026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0" y="4553712"/>
            <a:ext cx="54864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0" i="0">
                <a:solidFill>
                  <a:srgbClr val="FFFFFF"/>
                </a:solidFill>
                <a:latin typeface="Noto Sans CJK SC"/>
              </a:rPr>
              <a:t>基线 36 人 / 71 注塑机</a:t>
            </a:r>
          </a:p>
        </p:txBody>
      </p:sp>
      <p:sp>
        <p:nvSpPr>
          <p:cNvPr id="21" name="Oval 20"/>
          <p:cNvSpPr/>
          <p:nvPr/>
        </p:nvSpPr>
        <p:spPr>
          <a:xfrm>
            <a:off x="5303520" y="4937760"/>
            <a:ext cx="228600" cy="228600"/>
          </a:xfrm>
          <a:prstGeom prst="ellipse">
            <a:avLst/>
          </a:prstGeom>
          <a:solidFill>
            <a:srgbClr val="D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69280" y="4919472"/>
            <a:ext cx="6400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1" i="0">
                <a:solidFill>
                  <a:srgbClr val="FFFFFF"/>
                </a:solidFill>
                <a:latin typeface="Noto Sans CJK SC"/>
              </a:rPr>
              <a:t>2028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0" y="4919472"/>
            <a:ext cx="54864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0" i="0">
                <a:solidFill>
                  <a:srgbClr val="FFFFFF"/>
                </a:solidFill>
                <a:latin typeface="Noto Sans CJK SC"/>
              </a:rPr>
              <a:t>跃升 · 面积扩至 4,000 m²</a:t>
            </a:r>
          </a:p>
        </p:txBody>
      </p:sp>
      <p:sp>
        <p:nvSpPr>
          <p:cNvPr id="24" name="Oval 23"/>
          <p:cNvSpPr/>
          <p:nvPr/>
        </p:nvSpPr>
        <p:spPr>
          <a:xfrm>
            <a:off x="5303520" y="5303520"/>
            <a:ext cx="228600" cy="228600"/>
          </a:xfrm>
          <a:prstGeom prst="ellipse">
            <a:avLst/>
          </a:prstGeom>
          <a:solidFill>
            <a:srgbClr val="D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669280" y="5285232"/>
            <a:ext cx="6400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1" i="0">
                <a:solidFill>
                  <a:srgbClr val="FFFFFF"/>
                </a:solidFill>
                <a:latin typeface="Noto Sans CJK SC"/>
              </a:rPr>
              <a:t>2030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00800" y="5285232"/>
            <a:ext cx="54864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0" i="0">
                <a:solidFill>
                  <a:srgbClr val="FFFFFF"/>
                </a:solidFill>
                <a:latin typeface="Noto Sans CJK SC"/>
              </a:rPr>
              <a:t>终态 48 人 / 120 机 / 4,600 m²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91440"/>
            <a:ext cx="82296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Noto Sans CJK SC"/>
              </a:rPr>
              <a:t>04 · 三大车间横向对比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384048"/>
            <a:ext cx="8229600" cy="2286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100" b="0" i="0">
                <a:solidFill>
                  <a:srgbClr val="8AA6C4"/>
                </a:solidFill>
                <a:latin typeface="Noto Sans CJK SC"/>
              </a:rPr>
              <a:t>Cross-Workshop Comparison · 2026 vs 2030</a:t>
            </a:r>
          </a:p>
        </p:txBody>
      </p:sp>
      <p:pic>
        <p:nvPicPr>
          <p:cNvPr id="6" name="Picture 5" descr="comparis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14400"/>
            <a:ext cx="7315200" cy="36576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046720" y="914400"/>
            <a:ext cx="3931920" cy="3657600"/>
          </a:xfrm>
          <a:prstGeom prst="rect">
            <a:avLst/>
          </a:prstGeom>
          <a:solidFill>
            <a:srgbClr val="FFFFFF"/>
          </a:solidFill>
          <a:ln w="6350">
            <a:solidFill>
              <a:srgbClr val="8AA6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183879" y="1005840"/>
            <a:ext cx="3657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300" b="1" i="0">
                <a:solidFill>
                  <a:srgbClr val="1F3A68"/>
                </a:solidFill>
                <a:latin typeface="Noto Sans CJK SC"/>
              </a:rPr>
              <a:t>关键洞察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83879" y="1371600"/>
            <a:ext cx="3657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100" b="1" i="0">
                <a:solidFill>
                  <a:srgbClr val="D4A574"/>
                </a:solidFill>
                <a:latin typeface="Noto Sans CJK SC"/>
              </a:rPr>
              <a:t>自动化车间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83879" y="1645920"/>
            <a:ext cx="36576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Noto Sans CJK SC"/>
              </a:rPr>
              <a:t>FA + SPA 双线扩张，面积偏稳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83879" y="2103120"/>
            <a:ext cx="3657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100" b="1" i="0">
                <a:solidFill>
                  <a:srgbClr val="D4A574"/>
                </a:solidFill>
                <a:latin typeface="Noto Sans CJK SC"/>
              </a:rPr>
              <a:t>柔性车间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83879" y="2377439"/>
            <a:ext cx="36576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Noto Sans CJK SC"/>
              </a:rPr>
              <a:t>SPA 单品高速扩张，效率最高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83879" y="2834640"/>
            <a:ext cx="3657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100" b="1" i="0">
                <a:solidFill>
                  <a:srgbClr val="D4A574"/>
                </a:solidFill>
                <a:latin typeface="Noto Sans CJK SC"/>
              </a:rPr>
              <a:t>注塑车间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83879" y="3108960"/>
            <a:ext cx="36576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Noto Sans CJK SC"/>
              </a:rPr>
              <a:t>面积扩张主力，注塑机 +49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83879" y="3566160"/>
            <a:ext cx="3657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100" b="1" i="0">
                <a:solidFill>
                  <a:srgbClr val="D4A574"/>
                </a:solidFill>
                <a:latin typeface="Noto Sans CJK SC"/>
              </a:rPr>
              <a:t>资源协调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83879" y="3840480"/>
            <a:ext cx="36576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Noto Sans CJK SC"/>
              </a:rPr>
              <a:t>三车间 2028 同步扩张，资源紧张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754880"/>
            <a:ext cx="11247120" cy="173736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4846320"/>
            <a:ext cx="109728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200" b="1" i="0">
                <a:solidFill>
                  <a:srgbClr val="D4A574"/>
                </a:solidFill>
                <a:latin typeface="Noto Sans CJK SC"/>
              </a:rPr>
              <a:t>五年累计增长 (2026 → 2030)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5166360"/>
            <a:ext cx="2560320" cy="2286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0" i="0">
                <a:solidFill>
                  <a:srgbClr val="8AA6C4"/>
                </a:solidFill>
                <a:latin typeface="Noto Sans CJK SC"/>
              </a:rPr>
              <a:t>FTE 净增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5394960"/>
            <a:ext cx="25603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Noto Sans CJK SC"/>
              </a:rPr>
              <a:t>+136 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5897880"/>
            <a:ext cx="25603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0" i="0">
                <a:solidFill>
                  <a:srgbClr val="D4A574"/>
                </a:solidFill>
                <a:latin typeface="Noto Sans CJK SC"/>
              </a:rPr>
              <a:t>+40% 平均增幅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383280" y="5166360"/>
            <a:ext cx="2560320" cy="2286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0" i="0">
                <a:solidFill>
                  <a:srgbClr val="8AA6C4"/>
                </a:solidFill>
                <a:latin typeface="Noto Sans CJK SC"/>
              </a:rPr>
              <a:t>SPA 设备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383280" y="5394960"/>
            <a:ext cx="25603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Noto Sans CJK SC"/>
              </a:rPr>
              <a:t>+123 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383280" y="5897880"/>
            <a:ext cx="25603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0" i="0">
                <a:solidFill>
                  <a:srgbClr val="D4A574"/>
                </a:solidFill>
                <a:latin typeface="Noto Sans CJK SC"/>
              </a:rPr>
              <a:t>柔性车间贡献 37%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26480" y="5166360"/>
            <a:ext cx="2560320" cy="2286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0" i="0">
                <a:solidFill>
                  <a:srgbClr val="8AA6C4"/>
                </a:solidFill>
                <a:latin typeface="Noto Sans CJK SC"/>
              </a:rPr>
              <a:t>FA 设备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126480" y="5394960"/>
            <a:ext cx="25603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Noto Sans CJK SC"/>
              </a:rPr>
              <a:t>+34 台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126480" y="5897880"/>
            <a:ext cx="25603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0" i="0">
                <a:solidFill>
                  <a:srgbClr val="D4A574"/>
                </a:solidFill>
                <a:latin typeface="Noto Sans CJK SC"/>
              </a:rPr>
              <a:t>主要在自动化车间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869680" y="5166360"/>
            <a:ext cx="2560320" cy="2286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0" i="0">
                <a:solidFill>
                  <a:srgbClr val="8AA6C4"/>
                </a:solidFill>
                <a:latin typeface="Noto Sans CJK SC"/>
              </a:rPr>
              <a:t>总面积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869680" y="5394960"/>
            <a:ext cx="25603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Noto Sans CJK SC"/>
              </a:rPr>
              <a:t>+4,700 m²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869680" y="5897880"/>
            <a:ext cx="25603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0" i="0">
                <a:solidFill>
                  <a:srgbClr val="D4A574"/>
                </a:solidFill>
                <a:latin typeface="Noto Sans CJK SC"/>
              </a:rPr>
              <a:t>注塑车间贡献 45%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91440"/>
            <a:ext cx="82296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Noto Sans CJK SC"/>
              </a:rPr>
              <a:t>05 · 面积累计增长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384048"/>
            <a:ext cx="8229600" cy="2286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100" b="0" i="0">
                <a:solidFill>
                  <a:srgbClr val="8AA6C4"/>
                </a:solidFill>
                <a:latin typeface="Noto Sans CJK SC"/>
              </a:rPr>
              <a:t>Total Area Growth · 三大车间叠加</a:t>
            </a:r>
          </a:p>
        </p:txBody>
      </p:sp>
      <p:pic>
        <p:nvPicPr>
          <p:cNvPr id="6" name="Picture 5" descr="area_growt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14400"/>
            <a:ext cx="7772400" cy="41148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503920" y="914400"/>
            <a:ext cx="3474720" cy="4114800"/>
          </a:xfrm>
          <a:prstGeom prst="rect">
            <a:avLst/>
          </a:prstGeom>
          <a:solidFill>
            <a:srgbClr val="FFFFFF"/>
          </a:solidFill>
          <a:ln w="6350">
            <a:solidFill>
              <a:srgbClr val="8AA6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41080" y="1005840"/>
            <a:ext cx="32004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300" b="1" i="0">
                <a:solidFill>
                  <a:srgbClr val="1F3A68"/>
                </a:solidFill>
                <a:latin typeface="Noto Sans CJK SC"/>
              </a:rPr>
              <a:t>关键里程碑</a:t>
            </a:r>
          </a:p>
        </p:txBody>
      </p:sp>
      <p:sp>
        <p:nvSpPr>
          <p:cNvPr id="9" name="Oval 8"/>
          <p:cNvSpPr/>
          <p:nvPr/>
        </p:nvSpPr>
        <p:spPr>
          <a:xfrm>
            <a:off x="8686800" y="1371600"/>
            <a:ext cx="228600" cy="228600"/>
          </a:xfrm>
          <a:prstGeom prst="ellipse">
            <a:avLst/>
          </a:prstGeom>
          <a:solidFill>
            <a:srgbClr val="D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052560" y="1353312"/>
            <a:ext cx="6400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100" b="1" i="0">
                <a:solidFill>
                  <a:srgbClr val="1F3A68"/>
                </a:solidFill>
                <a:latin typeface="Noto Sans CJK SC"/>
              </a:rPr>
              <a:t>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84080" y="135331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Noto Sans CJK SC"/>
              </a:rPr>
              <a:t>8,500 m² 起点</a:t>
            </a:r>
          </a:p>
        </p:txBody>
      </p:sp>
      <p:sp>
        <p:nvSpPr>
          <p:cNvPr id="12" name="Oval 11"/>
          <p:cNvSpPr/>
          <p:nvPr/>
        </p:nvSpPr>
        <p:spPr>
          <a:xfrm>
            <a:off x="8686800" y="2057400"/>
            <a:ext cx="228600" cy="228600"/>
          </a:xfrm>
          <a:prstGeom prst="ellipse">
            <a:avLst/>
          </a:prstGeom>
          <a:solidFill>
            <a:srgbClr val="D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052560" y="2039112"/>
            <a:ext cx="6400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100" b="1" i="0">
                <a:solidFill>
                  <a:srgbClr val="1F3A68"/>
                </a:solidFill>
                <a:latin typeface="Noto Sans CJK SC"/>
              </a:rPr>
              <a:t>2027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784080" y="203911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Noto Sans CJK SC"/>
              </a:rPr>
              <a:t>9,500 m² (+1,000)</a:t>
            </a:r>
          </a:p>
        </p:txBody>
      </p:sp>
      <p:sp>
        <p:nvSpPr>
          <p:cNvPr id="15" name="Oval 14"/>
          <p:cNvSpPr/>
          <p:nvPr/>
        </p:nvSpPr>
        <p:spPr>
          <a:xfrm>
            <a:off x="8686800" y="2743200"/>
            <a:ext cx="228600" cy="228600"/>
          </a:xfrm>
          <a:prstGeom prst="ellipse">
            <a:avLst/>
          </a:prstGeom>
          <a:solidFill>
            <a:srgbClr val="D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052560" y="2724912"/>
            <a:ext cx="6400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100" b="1" i="0">
                <a:solidFill>
                  <a:srgbClr val="1F3A68"/>
                </a:solidFill>
                <a:latin typeface="Noto Sans CJK SC"/>
              </a:rPr>
              <a:t>2028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84080" y="272491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Noto Sans CJK SC"/>
              </a:rPr>
              <a:t>11,300 m² (+1,800) 跃升年</a:t>
            </a:r>
          </a:p>
        </p:txBody>
      </p:sp>
      <p:sp>
        <p:nvSpPr>
          <p:cNvPr id="18" name="Oval 17"/>
          <p:cNvSpPr/>
          <p:nvPr/>
        </p:nvSpPr>
        <p:spPr>
          <a:xfrm>
            <a:off x="8686800" y="3429000"/>
            <a:ext cx="228600" cy="228600"/>
          </a:xfrm>
          <a:prstGeom prst="ellipse">
            <a:avLst/>
          </a:prstGeom>
          <a:solidFill>
            <a:srgbClr val="D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052560" y="3410712"/>
            <a:ext cx="6400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100" b="1" i="0">
                <a:solidFill>
                  <a:srgbClr val="1F3A68"/>
                </a:solidFill>
                <a:latin typeface="Noto Sans CJK SC"/>
              </a:rPr>
              <a:t>2029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784080" y="341071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Noto Sans CJK SC"/>
              </a:rPr>
              <a:t>12,250 m² (+950)</a:t>
            </a:r>
          </a:p>
        </p:txBody>
      </p:sp>
      <p:sp>
        <p:nvSpPr>
          <p:cNvPr id="21" name="Oval 20"/>
          <p:cNvSpPr/>
          <p:nvPr/>
        </p:nvSpPr>
        <p:spPr>
          <a:xfrm>
            <a:off x="8686800" y="4114800"/>
            <a:ext cx="228600" cy="228600"/>
          </a:xfrm>
          <a:prstGeom prst="ellipse">
            <a:avLst/>
          </a:prstGeom>
          <a:solidFill>
            <a:srgbClr val="D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52560" y="4096512"/>
            <a:ext cx="6400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100" b="1" i="0">
                <a:solidFill>
                  <a:srgbClr val="1F3A68"/>
                </a:solidFill>
                <a:latin typeface="Noto Sans CJK SC"/>
              </a:rPr>
              <a:t>2030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84080" y="409651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Noto Sans CJK SC"/>
              </a:rPr>
              <a:t>13,200 m² 终态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57200" y="5303520"/>
            <a:ext cx="11247120" cy="1188720"/>
          </a:xfrm>
          <a:prstGeom prst="rect">
            <a:avLst/>
          </a:prstGeom>
          <a:solidFill>
            <a:srgbClr val="FFFFFF"/>
          </a:solidFill>
          <a:ln w="6350">
            <a:solidFill>
              <a:srgbClr val="8AA6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394960"/>
            <a:ext cx="109728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400" b="1" i="0">
                <a:solidFill>
                  <a:srgbClr val="1F3A68"/>
                </a:solidFill>
                <a:latin typeface="Noto Sans CJK SC"/>
              </a:rPr>
              <a:t>总面积五年增长 +4,700 m²（+55%）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0080" y="5715000"/>
            <a:ext cx="10972800" cy="6400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Noto Sans CJK SC"/>
              </a:rPr>
              <a:t>2028 年是面积扩张跃升年（+1,800 m²），主要由注塑车间驱动；建议提前 12 个月启动土建与设备采购流程，关键供应商需在 2027 Q2 锁定。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91440"/>
            <a:ext cx="82296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Noto Sans CJK SC"/>
              </a:rPr>
              <a:t>06 · 2026 vs 2030 全景对比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384048"/>
            <a:ext cx="8229600" cy="2286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100" b="0" i="0">
                <a:solidFill>
                  <a:srgbClr val="8AA6C4"/>
                </a:solidFill>
                <a:latin typeface="Noto Sans CJK SC"/>
              </a:rPr>
              <a:t>Baseline vs Target · 三大车间</a:t>
            </a:r>
          </a:p>
        </p:txBody>
      </p:sp>
      <p:pic>
        <p:nvPicPr>
          <p:cNvPr id="6" name="Picture 5" descr="dashbo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14400"/>
            <a:ext cx="7772400" cy="41148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503920" y="914400"/>
            <a:ext cx="3474720" cy="411480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41080" y="1005840"/>
            <a:ext cx="32004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300" b="1" i="0">
                <a:solidFill>
                  <a:srgbClr val="D4A574"/>
                </a:solidFill>
                <a:latin typeface="Noto Sans CJK SC"/>
              </a:rPr>
              <a:t>五年变化率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41080" y="1554480"/>
            <a:ext cx="32004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0" i="0">
                <a:solidFill>
                  <a:srgbClr val="8AA6C4"/>
                </a:solidFill>
                <a:latin typeface="Noto Sans CJK SC"/>
              </a:rPr>
              <a:t>FTE Direct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41080" y="1783080"/>
            <a:ext cx="320040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Noto Sans CJK SC"/>
              </a:rPr>
              <a:t>+40%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41080" y="2331720"/>
            <a:ext cx="32004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0" i="0">
                <a:solidFill>
                  <a:srgbClr val="D4A574"/>
                </a:solidFill>
                <a:latin typeface="Noto Sans CJK SC"/>
              </a:rPr>
              <a:t>+136 人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41080" y="2651760"/>
            <a:ext cx="32004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0" i="0">
                <a:solidFill>
                  <a:srgbClr val="8AA6C4"/>
                </a:solidFill>
                <a:latin typeface="Noto Sans CJK SC"/>
              </a:rPr>
              <a:t>设备总数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41080" y="2880360"/>
            <a:ext cx="320040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Noto Sans CJK SC"/>
              </a:rPr>
              <a:t>+82%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41080" y="3429000"/>
            <a:ext cx="32004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0" i="0">
                <a:solidFill>
                  <a:srgbClr val="D4A574"/>
                </a:solidFill>
                <a:latin typeface="Noto Sans CJK SC"/>
              </a:rPr>
              <a:t>+157 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41080" y="3749039"/>
            <a:ext cx="32004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0" i="0">
                <a:solidFill>
                  <a:srgbClr val="8AA6C4"/>
                </a:solidFill>
                <a:latin typeface="Noto Sans CJK SC"/>
              </a:rPr>
              <a:t>车间面积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41080" y="3977639"/>
            <a:ext cx="320040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Noto Sans CJK SC"/>
              </a:rPr>
              <a:t>+55%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41080" y="4526279"/>
            <a:ext cx="32004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0" i="0">
                <a:solidFill>
                  <a:srgbClr val="D4A574"/>
                </a:solidFill>
                <a:latin typeface="Noto Sans CJK SC"/>
              </a:rPr>
              <a:t>+4,700 m²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91440"/>
            <a:ext cx="82296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Noto Sans CJK SC"/>
              </a:rPr>
              <a:t>07 · 实施路线图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384048"/>
            <a:ext cx="8229600" cy="2286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100" b="0" i="0">
                <a:solidFill>
                  <a:srgbClr val="8AA6C4"/>
                </a:solidFill>
                <a:latin typeface="Noto Sans CJK SC"/>
              </a:rPr>
              <a:t>Implementation Roadmap · 关键节点</a:t>
            </a:r>
          </a:p>
        </p:txBody>
      </p:sp>
      <p:sp>
        <p:nvSpPr>
          <p:cNvPr id="6" name="Oval 5"/>
          <p:cNvSpPr/>
          <p:nvPr/>
        </p:nvSpPr>
        <p:spPr>
          <a:xfrm>
            <a:off x="1463040" y="1280160"/>
            <a:ext cx="457200" cy="457200"/>
          </a:xfrm>
          <a:prstGeom prst="ellipse">
            <a:avLst/>
          </a:prstGeom>
          <a:solidFill>
            <a:srgbClr val="8AA6C4"/>
          </a:solidFill>
          <a:ln w="254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18288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ctr"/>
            <a:r>
              <a:rPr sz="1600" b="1" i="0">
                <a:solidFill>
                  <a:srgbClr val="1F3A68"/>
                </a:solidFill>
                <a:latin typeface="Noto Sans CJK SC"/>
              </a:rPr>
              <a:t>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2148840"/>
            <a:ext cx="18288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ctr"/>
            <a:r>
              <a:rPr sz="1000" b="1" i="0">
                <a:solidFill>
                  <a:srgbClr val="D4A574"/>
                </a:solidFill>
                <a:latin typeface="Noto Sans CJK SC"/>
              </a:rPr>
              <a:t>基线建立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2514600"/>
            <a:ext cx="18288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0" i="0">
                <a:solidFill>
                  <a:srgbClr val="2C3E50"/>
                </a:solidFill>
                <a:latin typeface="Noto Sans CJK SC"/>
              </a:rPr>
              <a:t>• 人员盘点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2788920"/>
            <a:ext cx="18288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0" i="0">
                <a:solidFill>
                  <a:srgbClr val="2C3E50"/>
                </a:solidFill>
                <a:latin typeface="Noto Sans CJK SC"/>
              </a:rPr>
              <a:t>• 设备清册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3063240"/>
            <a:ext cx="18288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0" i="0">
                <a:solidFill>
                  <a:srgbClr val="2C3E50"/>
                </a:solidFill>
                <a:latin typeface="Noto Sans CJK SC"/>
              </a:rPr>
              <a:t>• 工艺验证</a:t>
            </a:r>
          </a:p>
        </p:txBody>
      </p:sp>
      <p:sp>
        <p:nvSpPr>
          <p:cNvPr id="12" name="Oval 11"/>
          <p:cNvSpPr/>
          <p:nvPr/>
        </p:nvSpPr>
        <p:spPr>
          <a:xfrm>
            <a:off x="3794760" y="1280160"/>
            <a:ext cx="457200" cy="457200"/>
          </a:xfrm>
          <a:prstGeom prst="ellipse">
            <a:avLst/>
          </a:prstGeom>
          <a:solidFill>
            <a:srgbClr val="4A6FA5"/>
          </a:solidFill>
          <a:ln w="254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337560" y="1828800"/>
            <a:ext cx="18288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ctr"/>
            <a:r>
              <a:rPr sz="1600" b="1" i="0">
                <a:solidFill>
                  <a:srgbClr val="1F3A68"/>
                </a:solidFill>
                <a:latin typeface="Noto Sans CJK SC"/>
              </a:rPr>
              <a:t>2027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37560" y="2148840"/>
            <a:ext cx="18288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ctr"/>
            <a:r>
              <a:rPr sz="1000" b="1" i="0">
                <a:solidFill>
                  <a:srgbClr val="D4A574"/>
                </a:solidFill>
                <a:latin typeface="Noto Sans CJK SC"/>
              </a:rPr>
              <a:t>首批设备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37560" y="2514600"/>
            <a:ext cx="18288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0" i="0">
                <a:solidFill>
                  <a:srgbClr val="2C3E50"/>
                </a:solidFill>
                <a:latin typeface="Noto Sans CJK SC"/>
              </a:rPr>
              <a:t>• SPA 招标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37560" y="2788920"/>
            <a:ext cx="18288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0" i="0">
                <a:solidFill>
                  <a:srgbClr val="2C3E50"/>
                </a:solidFill>
                <a:latin typeface="Noto Sans CJK SC"/>
              </a:rPr>
              <a:t>• 厂房设计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37560" y="3063240"/>
            <a:ext cx="18288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0" i="0">
                <a:solidFill>
                  <a:srgbClr val="2C3E50"/>
                </a:solidFill>
                <a:latin typeface="Noto Sans CJK SC"/>
              </a:rPr>
              <a:t>• 招聘启动</a:t>
            </a:r>
          </a:p>
        </p:txBody>
      </p:sp>
      <p:sp>
        <p:nvSpPr>
          <p:cNvPr id="18" name="Oval 17"/>
          <p:cNvSpPr/>
          <p:nvPr/>
        </p:nvSpPr>
        <p:spPr>
          <a:xfrm>
            <a:off x="6126479" y="1280160"/>
            <a:ext cx="457200" cy="457200"/>
          </a:xfrm>
          <a:prstGeom prst="ellipse">
            <a:avLst/>
          </a:prstGeom>
          <a:solidFill>
            <a:srgbClr val="D4A574"/>
          </a:solidFill>
          <a:ln w="254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669279" y="1828800"/>
            <a:ext cx="18288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ctr"/>
            <a:r>
              <a:rPr sz="1600" b="1" i="0">
                <a:solidFill>
                  <a:srgbClr val="1F3A68"/>
                </a:solidFill>
                <a:latin typeface="Noto Sans CJK SC"/>
              </a:rPr>
              <a:t>2028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79" y="2148840"/>
            <a:ext cx="18288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ctr"/>
            <a:r>
              <a:rPr sz="1000" b="1" i="0">
                <a:solidFill>
                  <a:srgbClr val="D4A574"/>
                </a:solidFill>
                <a:latin typeface="Noto Sans CJK SC"/>
              </a:rPr>
              <a:t>跃升年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79" y="2514600"/>
            <a:ext cx="18288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0" i="0">
                <a:solidFill>
                  <a:srgbClr val="2C3E50"/>
                </a:solidFill>
                <a:latin typeface="Noto Sans CJK SC"/>
              </a:rPr>
              <a:t>• 面积扩张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79" y="2788920"/>
            <a:ext cx="18288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0" i="0">
                <a:solidFill>
                  <a:srgbClr val="2C3E50"/>
                </a:solidFill>
                <a:latin typeface="Noto Sans CJK SC"/>
              </a:rPr>
              <a:t>• 设备投运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79" y="3063240"/>
            <a:ext cx="18288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0" i="0">
                <a:solidFill>
                  <a:srgbClr val="2C3E50"/>
                </a:solidFill>
                <a:latin typeface="Noto Sans CJK SC"/>
              </a:rPr>
              <a:t>• 产线调试</a:t>
            </a:r>
          </a:p>
        </p:txBody>
      </p:sp>
      <p:sp>
        <p:nvSpPr>
          <p:cNvPr id="24" name="Oval 23"/>
          <p:cNvSpPr/>
          <p:nvPr/>
        </p:nvSpPr>
        <p:spPr>
          <a:xfrm>
            <a:off x="8458200" y="1280160"/>
            <a:ext cx="457200" cy="457200"/>
          </a:xfrm>
          <a:prstGeom prst="ellipse">
            <a:avLst/>
          </a:prstGeom>
          <a:solidFill>
            <a:srgbClr val="4A6FA5"/>
          </a:solidFill>
          <a:ln w="254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001000" y="1828800"/>
            <a:ext cx="18288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ctr"/>
            <a:r>
              <a:rPr sz="1600" b="1" i="0">
                <a:solidFill>
                  <a:srgbClr val="1F3A68"/>
                </a:solidFill>
                <a:latin typeface="Noto Sans CJK SC"/>
              </a:rPr>
              <a:t>2029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01000" y="2148840"/>
            <a:ext cx="18288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ctr"/>
            <a:r>
              <a:rPr sz="1000" b="1" i="0">
                <a:solidFill>
                  <a:srgbClr val="D4A574"/>
                </a:solidFill>
                <a:latin typeface="Noto Sans CJK SC"/>
              </a:rPr>
              <a:t>中后期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01000" y="2514600"/>
            <a:ext cx="18288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0" i="0">
                <a:solidFill>
                  <a:srgbClr val="2C3E50"/>
                </a:solidFill>
                <a:latin typeface="Noto Sans CJK SC"/>
              </a:rPr>
              <a:t>• 产能爬坡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01000" y="2788920"/>
            <a:ext cx="18288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0" i="0">
                <a:solidFill>
                  <a:srgbClr val="2C3E50"/>
                </a:solidFill>
                <a:latin typeface="Noto Sans CJK SC"/>
              </a:rPr>
              <a:t>• 工艺优化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001000" y="3063240"/>
            <a:ext cx="18288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0" i="0">
                <a:solidFill>
                  <a:srgbClr val="2C3E50"/>
                </a:solidFill>
                <a:latin typeface="Noto Sans CJK SC"/>
              </a:rPr>
              <a:t>• 人员补齐</a:t>
            </a:r>
          </a:p>
        </p:txBody>
      </p:sp>
      <p:sp>
        <p:nvSpPr>
          <p:cNvPr id="30" name="Oval 29"/>
          <p:cNvSpPr/>
          <p:nvPr/>
        </p:nvSpPr>
        <p:spPr>
          <a:xfrm>
            <a:off x="10789919" y="1280160"/>
            <a:ext cx="457200" cy="457200"/>
          </a:xfrm>
          <a:prstGeom prst="ellipse">
            <a:avLst/>
          </a:prstGeom>
          <a:solidFill>
            <a:srgbClr val="1F3A68"/>
          </a:solidFill>
          <a:ln w="254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0332719" y="1828800"/>
            <a:ext cx="18288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ctr"/>
            <a:r>
              <a:rPr sz="1600" b="1" i="0">
                <a:solidFill>
                  <a:srgbClr val="1F3A68"/>
                </a:solidFill>
                <a:latin typeface="Noto Sans CJK SC"/>
              </a:rPr>
              <a:t>2030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32719" y="2148840"/>
            <a:ext cx="18288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ctr"/>
            <a:r>
              <a:rPr sz="1000" b="1" i="0">
                <a:solidFill>
                  <a:srgbClr val="D4A574"/>
                </a:solidFill>
                <a:latin typeface="Noto Sans CJK SC"/>
              </a:rPr>
              <a:t>终态达成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332719" y="2514600"/>
            <a:ext cx="18288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0" i="0">
                <a:solidFill>
                  <a:srgbClr val="2C3E50"/>
                </a:solidFill>
                <a:latin typeface="Noto Sans CJK SC"/>
              </a:rPr>
              <a:t>• 全面达产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332719" y="2788920"/>
            <a:ext cx="18288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0" i="0">
                <a:solidFill>
                  <a:srgbClr val="2C3E50"/>
                </a:solidFill>
                <a:latin typeface="Noto Sans CJK SC"/>
              </a:rPr>
              <a:t>• KPI 验收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332719" y="3063240"/>
            <a:ext cx="18288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0" i="0">
                <a:solidFill>
                  <a:srgbClr val="2C3E50"/>
                </a:solidFill>
                <a:latin typeface="Noto Sans CJK SC"/>
              </a:rPr>
              <a:t>• 持续改进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371600" y="1463040"/>
            <a:ext cx="10058400" cy="36576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457200" y="4114800"/>
            <a:ext cx="11247120" cy="2377440"/>
          </a:xfrm>
          <a:prstGeom prst="rect">
            <a:avLst/>
          </a:prstGeom>
          <a:solidFill>
            <a:srgbClr val="FFFFFF"/>
          </a:solidFill>
          <a:ln w="6350">
            <a:solidFill>
              <a:srgbClr val="8AA6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" y="4206240"/>
            <a:ext cx="109728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400" b="1" i="0">
                <a:solidFill>
                  <a:srgbClr val="1F3A68"/>
                </a:solidFill>
                <a:latin typeface="Noto Sans CJK SC"/>
              </a:rPr>
              <a:t>三大待决策事项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40080" y="4572000"/>
            <a:ext cx="35661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200" b="1" i="0">
                <a:solidFill>
                  <a:srgbClr val="D4A574"/>
                </a:solidFill>
                <a:latin typeface="Noto Sans CJK SC"/>
              </a:rPr>
              <a:t>① 设备采购策略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40080" y="4937760"/>
            <a:ext cx="3566160" cy="14630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Noto Sans CJK SC"/>
              </a:rPr>
              <a:t>单一大单（成本最优）vs 分期招标（风险分散）
关键设备：FA / SPA / 注塑机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389120" y="4572000"/>
            <a:ext cx="35661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200" b="1" i="0">
                <a:solidFill>
                  <a:srgbClr val="D4A574"/>
                </a:solidFill>
                <a:latin typeface="Noto Sans CJK SC"/>
              </a:rPr>
              <a:t>② 建设节奏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389120" y="4937760"/>
            <a:ext cx="3566160" cy="14630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Noto Sans CJK SC"/>
              </a:rPr>
              <a:t>三车间 2028 同步扩张（资源紧张）
vs 错峰至 2029（缓解供应压力）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138159" y="4572000"/>
            <a:ext cx="35661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200" b="1" i="0">
                <a:solidFill>
                  <a:srgbClr val="D4A574"/>
                </a:solidFill>
                <a:latin typeface="Noto Sans CJK SC"/>
              </a:rPr>
              <a:t>③ 招聘策略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138159" y="4937760"/>
            <a:ext cx="3566160" cy="14630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Noto Sans CJK SC"/>
              </a:rPr>
              <a:t>校招/社招/转岗渠道配比
关键岗位：装配工 / 工艺工程师 / 班组长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"/>
            <a:ext cx="12191695" cy="36576"/>
          </a:xfrm>
          <a:prstGeom prst="rect">
            <a:avLst/>
          </a:prstGeom>
          <a:solidFill>
            <a:srgbClr val="D4A5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45720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400" b="1" i="0">
                <a:solidFill>
                  <a:srgbClr val="8AA6C4"/>
                </a:solidFill>
                <a:latin typeface="Noto Sans CJK SC"/>
              </a:rPr>
              <a:t>SUMMARY · 总结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914400"/>
            <a:ext cx="1005840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3200" b="1" i="0">
                <a:solidFill>
                  <a:srgbClr val="FFFFFF"/>
                </a:solidFill>
                <a:latin typeface="Noto Sans CJK SC"/>
              </a:rPr>
              <a:t>三大车间五年规划核心结论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103120"/>
            <a:ext cx="22860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800" b="1" i="0">
                <a:solidFill>
                  <a:srgbClr val="D4A574"/>
                </a:solidFill>
                <a:latin typeface="Noto Sans CJK SC"/>
              </a:rPr>
              <a:t>资源增量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00400" y="2148839"/>
            <a:ext cx="822960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600" b="0" i="0">
                <a:solidFill>
                  <a:srgbClr val="FFFFFF"/>
                </a:solidFill>
                <a:latin typeface="Noto Sans CJK SC"/>
              </a:rPr>
              <a:t>FTE +136 人 / 设备 +157 台 / 面积 +4,700 m²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834639"/>
            <a:ext cx="22860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800" b="1" i="0">
                <a:solidFill>
                  <a:srgbClr val="D4A574"/>
                </a:solidFill>
                <a:latin typeface="Noto Sans CJK SC"/>
              </a:rPr>
              <a:t>扩张节奏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00400" y="2880359"/>
            <a:ext cx="822960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600" b="0" i="0">
                <a:solidFill>
                  <a:srgbClr val="FFFFFF"/>
                </a:solidFill>
                <a:latin typeface="Noto Sans CJK SC"/>
              </a:rPr>
              <a:t>2028 为跃升年，三车间同步扩张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566160"/>
            <a:ext cx="22860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800" b="1" i="0">
                <a:solidFill>
                  <a:srgbClr val="D4A574"/>
                </a:solidFill>
                <a:latin typeface="Noto Sans CJK SC"/>
              </a:rPr>
              <a:t>关键风险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00400" y="3611879"/>
            <a:ext cx="822960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600" b="0" i="0">
                <a:solidFill>
                  <a:srgbClr val="FFFFFF"/>
                </a:solidFill>
                <a:latin typeface="Noto Sans CJK SC"/>
              </a:rPr>
              <a:t>供应链 / 建设资源 / 招聘 三重压力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14400" y="4572000"/>
            <a:ext cx="10332720" cy="1371600"/>
          </a:xfrm>
          <a:prstGeom prst="rect">
            <a:avLst/>
          </a:prstGeom>
          <a:solidFill>
            <a:srgbClr val="4A6F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97280" y="466344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400" b="1" i="0">
                <a:solidFill>
                  <a:srgbClr val="D4A574"/>
                </a:solidFill>
                <a:latin typeface="Noto Sans CJK SC"/>
              </a:rPr>
              <a:t>下一步行动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" y="5029200"/>
            <a:ext cx="10058400" cy="8229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Noto Sans CJK SC"/>
              </a:rPr>
              <a:t>① 2026 Q4 前明确设备采购、建设、招聘三大决策
② 2027 Q2 前完成关键供应商锁定与厂房设计冻结
③ 建立月度进度跟踪机制，确保 2028 跃升年顺利达成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6217920"/>
            <a:ext cx="100584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ctr"/>
            <a:r>
              <a:rPr sz="1800" b="1" i="0">
                <a:solidFill>
                  <a:srgbClr val="D4A574"/>
                </a:solidFill>
                <a:latin typeface="Noto Sans CJK SC"/>
              </a:rPr>
              <a:t>— 谢谢 —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