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一页摘要 · 演讲脚本（60 秒）</a:t>
            </a:r>
          </a:p>
          <a:p/>
          <a:p>
            <a:r>
              <a:t>· 三大车间五年规划的核心结论：自动化、柔性、注塑三车间 FTE 合计净增 136 人，面积净增 4,700 m²。</a:t>
            </a:r>
          </a:p>
          <a:p>
            <a:r>
              <a:t>· 三大车间分工清晰：自动化主攻 FA 设备 + 人力；柔性主攻 SPA；注塑主攻模具 + 面积。</a:t>
            </a:r>
          </a:p>
          <a:p>
            <a:r>
              <a:t>· 关键节点 2028 年三车间同步扩张，需提前 12 个月启动准备。</a:t>
            </a:r>
          </a:p>
          <a:p>
            <a:r>
              <a:t>· 三项待决策：采购策略、建设节奏、招聘渠道——请管理层明确方向。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65760" y="73152"/>
            <a:ext cx="5486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000" b="1">
                <a:solidFill>
                  <a:srgbClr val="8AA6C4"/>
                </a:solidFill>
                <a:latin typeface="Noto Sans CJK SC"/>
              </a:rPr>
              <a:t>WORKSHOP FUTURE PLANNING · ONE-PAGE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329184"/>
            <a:ext cx="8229600" cy="4114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Noto Sans CJK SC"/>
              </a:rPr>
              <a:t>各车间未来规划 · 一页摘要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0" y="73152"/>
            <a:ext cx="246888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1400" b="1">
                <a:solidFill>
                  <a:srgbClr val="8AA6C4"/>
                </a:solidFill>
                <a:latin typeface="Noto Sans CJK SC"/>
              </a:rPr>
              <a:t>2026 → 2030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0" y="384048"/>
            <a:ext cx="246888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900" b="0">
                <a:solidFill>
                  <a:srgbClr val="8AA6C4"/>
                </a:solidFill>
                <a:latin typeface="Noto Sans CJK SC"/>
              </a:rPr>
              <a:t>管理层战略汇报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85800"/>
            <a:ext cx="12191695" cy="36576"/>
          </a:xfrm>
          <a:prstGeom prst="rect">
            <a:avLst/>
          </a:prstGeom>
          <a:solidFill>
            <a:srgbClr val="D4A5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20040" y="868680"/>
            <a:ext cx="3886200" cy="1783080"/>
          </a:xfrm>
          <a:prstGeom prst="rect">
            <a:avLst/>
          </a:prstGeom>
          <a:solidFill>
            <a:srgbClr val="FFFFFF"/>
          </a:solidFill>
          <a:ln w="6350">
            <a:solidFill>
              <a:srgbClr val="8AA6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20040" y="868680"/>
            <a:ext cx="3886200" cy="36576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914400"/>
            <a:ext cx="361188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Noto Sans CJK SC"/>
              </a:rPr>
              <a:t>自动化车间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91839" y="914400"/>
            <a:ext cx="77724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00" b="0">
                <a:solidFill>
                  <a:srgbClr val="FFFFFF"/>
                </a:solidFill>
                <a:latin typeface="Noto Sans CJK SC"/>
              </a:rPr>
              <a:t>FTE 增量最大</a:t>
            </a:r>
          </a:p>
        </p:txBody>
      </p:sp>
      <p:pic>
        <p:nvPicPr>
          <p:cNvPr id="13" name="Picture 12" descr="auto_worksho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79" y="1325880"/>
            <a:ext cx="1280160" cy="9144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783080" y="1325880"/>
            <a:ext cx="2331720" cy="16459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B7C8D"/>
                </a:solidFill>
                <a:latin typeface="Noto Sans CJK SC"/>
              </a:rPr>
              <a:t>FTE Direct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83080" y="1463040"/>
            <a:ext cx="2331720" cy="2286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C3E50"/>
                </a:solidFill>
                <a:latin typeface="Noto Sans CJK SC"/>
              </a:rPr>
              <a:t>191 → 260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66160" y="1463040"/>
            <a:ext cx="502920" cy="2286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1000" b="1">
                <a:solidFill>
                  <a:srgbClr val="D4A574"/>
                </a:solidFill>
                <a:latin typeface="Noto Sans CJK SC"/>
              </a:rPr>
              <a:t>+69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83080" y="1709928"/>
            <a:ext cx="2331720" cy="16459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B7C8D"/>
                </a:solidFill>
                <a:latin typeface="Noto Sans CJK SC"/>
              </a:rPr>
              <a:t>SPA/注塑机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83080" y="1847088"/>
            <a:ext cx="2331720" cy="2286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C3E50"/>
                </a:solidFill>
                <a:latin typeface="Noto Sans CJK SC"/>
              </a:rPr>
              <a:t>9 → 38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66160" y="1847088"/>
            <a:ext cx="502920" cy="2286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1000" b="1">
                <a:solidFill>
                  <a:srgbClr val="D4A574"/>
                </a:solidFill>
                <a:latin typeface="Noto Sans CJK SC"/>
              </a:rPr>
              <a:t>+29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83080" y="2093976"/>
            <a:ext cx="2331720" cy="16459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B7C8D"/>
                </a:solidFill>
                <a:latin typeface="Noto Sans CJK SC"/>
              </a:rPr>
              <a:t>车间面积 (m²)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783080" y="2231136"/>
            <a:ext cx="2331720" cy="2286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C3E50"/>
                </a:solidFill>
                <a:latin typeface="Noto Sans CJK SC"/>
              </a:rPr>
              <a:t>4,200 → 6,000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66160" y="2231136"/>
            <a:ext cx="594360" cy="2286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1000" b="1">
                <a:solidFill>
                  <a:srgbClr val="D4A574"/>
                </a:solidFill>
                <a:latin typeface="Noto Sans CJK SC"/>
              </a:rPr>
              <a:t>+1,800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20040" y="2514600"/>
            <a:ext cx="3886200" cy="137160"/>
          </a:xfrm>
          <a:prstGeom prst="rect">
            <a:avLst/>
          </a:prstGeom>
          <a:solidFill>
            <a:srgbClr val="F8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11479" y="2532888"/>
            <a:ext cx="3703320" cy="11887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ctr"/>
            <a:r>
              <a:rPr sz="800" b="0">
                <a:solidFill>
                  <a:srgbClr val="6B7C8D"/>
                </a:solidFill>
                <a:latin typeface="Noto Sans CJK SC"/>
              </a:rPr>
              <a:t>机械臂产线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343400" y="868680"/>
            <a:ext cx="3886200" cy="1783080"/>
          </a:xfrm>
          <a:prstGeom prst="rect">
            <a:avLst/>
          </a:prstGeom>
          <a:solidFill>
            <a:srgbClr val="FFFFFF"/>
          </a:solidFill>
          <a:ln w="6350">
            <a:solidFill>
              <a:srgbClr val="8AA6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343400" y="868680"/>
            <a:ext cx="3886200" cy="365760"/>
          </a:xfrm>
          <a:prstGeom prst="rect">
            <a:avLst/>
          </a:prstGeom>
          <a:solidFill>
            <a:srgbClr val="4A6F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480560" y="914400"/>
            <a:ext cx="361188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Noto Sans CJK SC"/>
              </a:rPr>
              <a:t>柔性车间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315200" y="914400"/>
            <a:ext cx="77724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00" b="0">
                <a:solidFill>
                  <a:srgbClr val="FFFFFF"/>
                </a:solidFill>
                <a:latin typeface="Noto Sans CJK SC"/>
              </a:rPr>
              <a:t>SPA 扩张最快</a:t>
            </a:r>
          </a:p>
        </p:txBody>
      </p:sp>
      <p:pic>
        <p:nvPicPr>
          <p:cNvPr id="29" name="Picture 28" descr="flex_worksh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4840" y="1325880"/>
            <a:ext cx="1280160" cy="91440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5806440" y="1325880"/>
            <a:ext cx="2331720" cy="16459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B7C8D"/>
                </a:solidFill>
                <a:latin typeface="Noto Sans CJK SC"/>
              </a:rPr>
              <a:t>FTE Direct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806440" y="1463040"/>
            <a:ext cx="2331720" cy="2286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C3E50"/>
                </a:solidFill>
                <a:latin typeface="Noto Sans CJK SC"/>
              </a:rPr>
              <a:t>145 → 200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589519" y="1463040"/>
            <a:ext cx="502920" cy="2286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1000" b="1">
                <a:solidFill>
                  <a:srgbClr val="D4A574"/>
                </a:solidFill>
                <a:latin typeface="Noto Sans CJK SC"/>
              </a:rPr>
              <a:t>+55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806440" y="1709928"/>
            <a:ext cx="2331720" cy="16459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B7C8D"/>
                </a:solidFill>
                <a:latin typeface="Noto Sans CJK SC"/>
              </a:rPr>
              <a:t>SPA/注塑机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806440" y="1847088"/>
            <a:ext cx="2331720" cy="2286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C3E50"/>
                </a:solidFill>
                <a:latin typeface="Noto Sans CJK SC"/>
              </a:rPr>
              <a:t>27 → 72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589519" y="1847088"/>
            <a:ext cx="502920" cy="2286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1000" b="1">
                <a:solidFill>
                  <a:srgbClr val="D4A574"/>
                </a:solidFill>
                <a:latin typeface="Noto Sans CJK SC"/>
              </a:rPr>
              <a:t>+45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806440" y="2093976"/>
            <a:ext cx="2331720" cy="16459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B7C8D"/>
                </a:solidFill>
                <a:latin typeface="Noto Sans CJK SC"/>
              </a:rPr>
              <a:t>车间面积 (m²)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806440" y="2231136"/>
            <a:ext cx="2331720" cy="2286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C3E50"/>
                </a:solidFill>
                <a:latin typeface="Noto Sans CJK SC"/>
              </a:rPr>
              <a:t>1,800 → 2,600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589519" y="2231136"/>
            <a:ext cx="594360" cy="2286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1000" b="1">
                <a:solidFill>
                  <a:srgbClr val="D4A574"/>
                </a:solidFill>
                <a:latin typeface="Noto Sans CJK SC"/>
              </a:rPr>
              <a:t>+800</a:t>
            </a:r>
          </a:p>
        </p:txBody>
      </p:sp>
      <p:sp>
        <p:nvSpPr>
          <p:cNvPr id="39" name="Rectangle 38"/>
          <p:cNvSpPr/>
          <p:nvPr/>
        </p:nvSpPr>
        <p:spPr>
          <a:xfrm>
            <a:off x="4343400" y="2514600"/>
            <a:ext cx="3886200" cy="137160"/>
          </a:xfrm>
          <a:prstGeom prst="rect">
            <a:avLst/>
          </a:prstGeom>
          <a:solidFill>
            <a:srgbClr val="F8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4434840" y="2532888"/>
            <a:ext cx="3703320" cy="11887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ctr"/>
            <a:r>
              <a:rPr sz="800" b="0">
                <a:solidFill>
                  <a:srgbClr val="6B7C8D"/>
                </a:solidFill>
                <a:latin typeface="Noto Sans CJK SC"/>
              </a:rPr>
              <a:t>多工位 + AGV</a:t>
            </a:r>
          </a:p>
        </p:txBody>
      </p:sp>
      <p:sp>
        <p:nvSpPr>
          <p:cNvPr id="41" name="Rectangle 40"/>
          <p:cNvSpPr/>
          <p:nvPr/>
        </p:nvSpPr>
        <p:spPr>
          <a:xfrm>
            <a:off x="8366760" y="868680"/>
            <a:ext cx="3886200" cy="1783080"/>
          </a:xfrm>
          <a:prstGeom prst="rect">
            <a:avLst/>
          </a:prstGeom>
          <a:solidFill>
            <a:srgbClr val="FFFFFF"/>
          </a:solidFill>
          <a:ln w="6350">
            <a:solidFill>
              <a:srgbClr val="8AA6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8366760" y="868680"/>
            <a:ext cx="3886200" cy="365760"/>
          </a:xfrm>
          <a:prstGeom prst="rect">
            <a:avLst/>
          </a:prstGeom>
          <a:solidFill>
            <a:srgbClr val="8AA6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8503920" y="914400"/>
            <a:ext cx="361188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Noto Sans CJK SC"/>
              </a:rPr>
              <a:t>注塑车间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1338560" y="914400"/>
            <a:ext cx="77724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800" b="0">
                <a:solidFill>
                  <a:srgbClr val="FFFFFF"/>
                </a:solidFill>
                <a:latin typeface="Noto Sans CJK SC"/>
              </a:rPr>
              <a:t>面积扩张主力</a:t>
            </a:r>
          </a:p>
        </p:txBody>
      </p:sp>
      <p:pic>
        <p:nvPicPr>
          <p:cNvPr id="45" name="Picture 44" descr="injection_worksho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8200" y="1325880"/>
            <a:ext cx="1280160" cy="914400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9829800" y="1325880"/>
            <a:ext cx="2331720" cy="16459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B7C8D"/>
                </a:solidFill>
                <a:latin typeface="Noto Sans CJK SC"/>
              </a:rPr>
              <a:t>FTE Direct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829800" y="1463040"/>
            <a:ext cx="2331720" cy="2286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C3E50"/>
                </a:solidFill>
                <a:latin typeface="Noto Sans CJK SC"/>
              </a:rPr>
              <a:t>36 → 48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1612880" y="1463040"/>
            <a:ext cx="502920" cy="2286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1000" b="1">
                <a:solidFill>
                  <a:srgbClr val="D4A574"/>
                </a:solidFill>
                <a:latin typeface="Noto Sans CJK SC"/>
              </a:rPr>
              <a:t>+12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829800" y="1709928"/>
            <a:ext cx="2331720" cy="16459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B7C8D"/>
                </a:solidFill>
                <a:latin typeface="Noto Sans CJK SC"/>
              </a:rPr>
              <a:t>SPA/注塑机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829800" y="1847088"/>
            <a:ext cx="2331720" cy="2286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C3E50"/>
                </a:solidFill>
                <a:latin typeface="Noto Sans CJK SC"/>
              </a:rPr>
              <a:t>71 → 120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1612880" y="1847088"/>
            <a:ext cx="502920" cy="2286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1000" b="1">
                <a:solidFill>
                  <a:srgbClr val="D4A574"/>
                </a:solidFill>
                <a:latin typeface="Noto Sans CJK SC"/>
              </a:rPr>
              <a:t>+49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829800" y="2093976"/>
            <a:ext cx="2331720" cy="16459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800" b="0">
                <a:solidFill>
                  <a:srgbClr val="6B7C8D"/>
                </a:solidFill>
                <a:latin typeface="Noto Sans CJK SC"/>
              </a:rPr>
              <a:t>车间面积 (m²)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829800" y="2231136"/>
            <a:ext cx="2331720" cy="2286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C3E50"/>
                </a:solidFill>
                <a:latin typeface="Noto Sans CJK SC"/>
              </a:rPr>
              <a:t>2,500 → 4,600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1612880" y="2231136"/>
            <a:ext cx="594360" cy="2286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/>
            <a:r>
              <a:rPr sz="1000" b="1">
                <a:solidFill>
                  <a:srgbClr val="D4A574"/>
                </a:solidFill>
                <a:latin typeface="Noto Sans CJK SC"/>
              </a:rPr>
              <a:t>+2,100</a:t>
            </a:r>
          </a:p>
        </p:txBody>
      </p:sp>
      <p:sp>
        <p:nvSpPr>
          <p:cNvPr id="55" name="Rectangle 54"/>
          <p:cNvSpPr/>
          <p:nvPr/>
        </p:nvSpPr>
        <p:spPr>
          <a:xfrm>
            <a:off x="8366760" y="2514600"/>
            <a:ext cx="3886200" cy="137160"/>
          </a:xfrm>
          <a:prstGeom prst="rect">
            <a:avLst/>
          </a:prstGeom>
          <a:solidFill>
            <a:srgbClr val="F8F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8458200" y="2532888"/>
            <a:ext cx="3703320" cy="11887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ctr"/>
            <a:r>
              <a:rPr sz="800" b="0">
                <a:solidFill>
                  <a:srgbClr val="6B7C8D"/>
                </a:solidFill>
                <a:latin typeface="Noto Sans CJK SC"/>
              </a:rPr>
              <a:t>注塑机 + 模具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320040" y="278892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200" b="1">
                <a:solidFill>
                  <a:srgbClr val="2C3E50"/>
                </a:solidFill>
                <a:latin typeface="Noto Sans CJK SC"/>
              </a:rPr>
              <a:t>三大车间五年趋势对比（FTE · 设备 · 面积）</a:t>
            </a:r>
          </a:p>
        </p:txBody>
      </p:sp>
      <p:sp>
        <p:nvSpPr>
          <p:cNvPr id="58" name="Rectangle 57"/>
          <p:cNvSpPr/>
          <p:nvPr/>
        </p:nvSpPr>
        <p:spPr>
          <a:xfrm>
            <a:off x="320040" y="3108960"/>
            <a:ext cx="7863840" cy="2194560"/>
          </a:xfrm>
          <a:prstGeom prst="rect">
            <a:avLst/>
          </a:prstGeom>
          <a:solidFill>
            <a:srgbClr val="FFFFFF"/>
          </a:solidFill>
          <a:ln w="6350">
            <a:solidFill>
              <a:srgbClr val="8AA6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9" name="Picture 58" descr="onepage_char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760" y="3154679"/>
            <a:ext cx="7772400" cy="2103120"/>
          </a:xfrm>
          <a:prstGeom prst="rect">
            <a:avLst/>
          </a:prstGeom>
        </p:spPr>
      </p:pic>
      <p:sp>
        <p:nvSpPr>
          <p:cNvPr id="60" name="Rectangle 59"/>
          <p:cNvSpPr/>
          <p:nvPr/>
        </p:nvSpPr>
        <p:spPr>
          <a:xfrm>
            <a:off x="8321040" y="2788920"/>
            <a:ext cx="3657600" cy="141732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8458200" y="2862072"/>
            <a:ext cx="338328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Noto Sans CJK SC"/>
              </a:rPr>
              <a:t>五年累计总览</a:t>
            </a:r>
          </a:p>
        </p:txBody>
      </p:sp>
      <p:sp>
        <p:nvSpPr>
          <p:cNvPr id="62" name="Rectangle 61"/>
          <p:cNvSpPr/>
          <p:nvPr/>
        </p:nvSpPr>
        <p:spPr>
          <a:xfrm>
            <a:off x="8458200" y="3154679"/>
            <a:ext cx="457200" cy="36576"/>
          </a:xfrm>
          <a:prstGeom prst="rect">
            <a:avLst/>
          </a:prstGeom>
          <a:solidFill>
            <a:srgbClr val="D4A5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8458200" y="3246120"/>
            <a:ext cx="16459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0">
                <a:solidFill>
                  <a:srgbClr val="8AA6C4"/>
                </a:solidFill>
                <a:latin typeface="Noto Sans CJK SC"/>
              </a:rPr>
              <a:t>FTE 净增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8458200" y="3474720"/>
            <a:ext cx="16459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Noto Sans CJK SC"/>
              </a:rPr>
              <a:t>+136 人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0149840" y="3246120"/>
            <a:ext cx="16459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900" b="0">
                <a:solidFill>
                  <a:srgbClr val="8AA6C4"/>
                </a:solidFill>
                <a:latin typeface="Noto Sans CJK SC"/>
              </a:rPr>
              <a:t>面积净增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0149840" y="3474720"/>
            <a:ext cx="16459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Noto Sans CJK SC"/>
              </a:rPr>
              <a:t>+4,700 m²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8458200" y="3931920"/>
            <a:ext cx="3383280" cy="2286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000" b="1">
                <a:solidFill>
                  <a:srgbClr val="D4A574"/>
                </a:solidFill>
                <a:latin typeface="Noto Sans CJK SC"/>
              </a:rPr>
              <a:t>关键节点：2028 三车间同步扩张</a:t>
            </a:r>
          </a:p>
        </p:txBody>
      </p:sp>
      <p:sp>
        <p:nvSpPr>
          <p:cNvPr id="68" name="Rectangle 67"/>
          <p:cNvSpPr/>
          <p:nvPr/>
        </p:nvSpPr>
        <p:spPr>
          <a:xfrm>
            <a:off x="8321040" y="4297679"/>
            <a:ext cx="3657600" cy="1005840"/>
          </a:xfrm>
          <a:prstGeom prst="rect">
            <a:avLst/>
          </a:prstGeom>
          <a:solidFill>
            <a:srgbClr val="FFFFFF"/>
          </a:solidFill>
          <a:ln w="6350">
            <a:solidFill>
              <a:srgbClr val="8AA6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8458200" y="4343400"/>
            <a:ext cx="338328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D4A574"/>
                </a:solidFill>
                <a:latin typeface="Noto Sans CJK SC"/>
              </a:rPr>
              <a:t>⚑ 关键决策事项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8458200" y="4572000"/>
            <a:ext cx="338328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000" b="0">
                <a:solidFill>
                  <a:srgbClr val="2C3E50"/>
                </a:solidFill>
                <a:latin typeface="Noto Sans CJK SC"/>
              </a:rPr>
              <a:t>① 设备采购：单一大单 vs 分期招标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8458200" y="4791456"/>
            <a:ext cx="338328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000" b="0">
                <a:solidFill>
                  <a:srgbClr val="2C3E50"/>
                </a:solidFill>
                <a:latin typeface="Noto Sans CJK SC"/>
              </a:rPr>
              <a:t>② 建设节奏：2028 同步 vs 错峰至 2029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8458200" y="5010912"/>
            <a:ext cx="3383280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000" b="0">
                <a:solidFill>
                  <a:srgbClr val="2C3E50"/>
                </a:solidFill>
                <a:latin typeface="Noto Sans CJK SC"/>
              </a:rPr>
              <a:t>③ 招聘策略：校招/社招/转岗渠道配比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320040" y="5532120"/>
            <a:ext cx="3657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/>
            <a:r>
              <a:rPr sz="1100" b="1">
                <a:solidFill>
                  <a:srgbClr val="2C3E50"/>
                </a:solidFill>
                <a:latin typeface="Noto Sans CJK SC"/>
              </a:rPr>
              <a:t>关键时间节点</a:t>
            </a:r>
          </a:p>
        </p:txBody>
      </p:sp>
      <p:sp>
        <p:nvSpPr>
          <p:cNvPr id="74" name="Rectangle 73"/>
          <p:cNvSpPr/>
          <p:nvPr/>
        </p:nvSpPr>
        <p:spPr>
          <a:xfrm>
            <a:off x="457200" y="6035040"/>
            <a:ext cx="11338560" cy="45720"/>
          </a:xfrm>
          <a:prstGeom prst="rect">
            <a:avLst/>
          </a:prstGeom>
          <a:solidFill>
            <a:srgbClr val="1F3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1024128" y="5897880"/>
            <a:ext cx="365760" cy="365760"/>
          </a:xfrm>
          <a:prstGeom prst="ellipse">
            <a:avLst/>
          </a:prstGeom>
          <a:solidFill>
            <a:srgbClr val="8AA6C4"/>
          </a:solidFill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822960" y="635508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ctr"/>
            <a:r>
              <a:rPr sz="1100" b="1">
                <a:solidFill>
                  <a:srgbClr val="1F3A68"/>
                </a:solidFill>
                <a:latin typeface="Noto Sans CJK SC"/>
              </a:rPr>
              <a:t>2026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548640" y="6583679"/>
            <a:ext cx="146304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ctr"/>
            <a:r>
              <a:rPr sz="900" b="0">
                <a:solidFill>
                  <a:srgbClr val="6B7C8D"/>
                </a:solidFill>
                <a:latin typeface="Noto Sans CJK SC"/>
              </a:rPr>
              <a:t>起点基线</a:t>
            </a:r>
          </a:p>
        </p:txBody>
      </p:sp>
      <p:sp>
        <p:nvSpPr>
          <p:cNvPr id="78" name="Oval 77"/>
          <p:cNvSpPr/>
          <p:nvPr/>
        </p:nvSpPr>
        <p:spPr>
          <a:xfrm>
            <a:off x="3310127" y="5897880"/>
            <a:ext cx="365760" cy="365760"/>
          </a:xfrm>
          <a:prstGeom prst="ellipse">
            <a:avLst/>
          </a:prstGeom>
          <a:solidFill>
            <a:srgbClr val="4A6FA5"/>
          </a:solidFill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3108960" y="635508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ctr"/>
            <a:r>
              <a:rPr sz="1100" b="1">
                <a:solidFill>
                  <a:srgbClr val="1F3A68"/>
                </a:solidFill>
                <a:latin typeface="Noto Sans CJK SC"/>
              </a:rPr>
              <a:t>2027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2834639" y="6583679"/>
            <a:ext cx="146304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ctr"/>
            <a:r>
              <a:rPr sz="900" b="0">
                <a:solidFill>
                  <a:srgbClr val="6B7C8D"/>
                </a:solidFill>
                <a:latin typeface="Noto Sans CJK SC"/>
              </a:rPr>
              <a:t>首批设备</a:t>
            </a:r>
          </a:p>
        </p:txBody>
      </p:sp>
      <p:sp>
        <p:nvSpPr>
          <p:cNvPr id="81" name="Oval 80"/>
          <p:cNvSpPr/>
          <p:nvPr/>
        </p:nvSpPr>
        <p:spPr>
          <a:xfrm>
            <a:off x="5596128" y="5897880"/>
            <a:ext cx="365760" cy="365760"/>
          </a:xfrm>
          <a:prstGeom prst="ellipse">
            <a:avLst/>
          </a:prstGeom>
          <a:solidFill>
            <a:srgbClr val="D4A574"/>
          </a:solidFill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5394959" y="635508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ctr"/>
            <a:r>
              <a:rPr sz="1100" b="1">
                <a:solidFill>
                  <a:srgbClr val="1F3A68"/>
                </a:solidFill>
                <a:latin typeface="Noto Sans CJK SC"/>
              </a:rPr>
              <a:t>2028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5120640" y="6583679"/>
            <a:ext cx="146304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ctr"/>
            <a:r>
              <a:rPr sz="900" b="0">
                <a:solidFill>
                  <a:srgbClr val="6B7C8D"/>
                </a:solidFill>
                <a:latin typeface="Noto Sans CJK SC"/>
              </a:rPr>
              <a:t>FTE/面积跃升</a:t>
            </a:r>
          </a:p>
        </p:txBody>
      </p:sp>
      <p:sp>
        <p:nvSpPr>
          <p:cNvPr id="84" name="Oval 83"/>
          <p:cNvSpPr/>
          <p:nvPr/>
        </p:nvSpPr>
        <p:spPr>
          <a:xfrm>
            <a:off x="7882128" y="5897880"/>
            <a:ext cx="365760" cy="365760"/>
          </a:xfrm>
          <a:prstGeom prst="ellipse">
            <a:avLst/>
          </a:prstGeom>
          <a:solidFill>
            <a:srgbClr val="4A6FA5"/>
          </a:solidFill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7680960" y="635508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ctr"/>
            <a:r>
              <a:rPr sz="1100" b="1">
                <a:solidFill>
                  <a:srgbClr val="1F3A68"/>
                </a:solidFill>
                <a:latin typeface="Noto Sans CJK SC"/>
              </a:rPr>
              <a:t>2029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7406640" y="6583679"/>
            <a:ext cx="146304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ctr"/>
            <a:r>
              <a:rPr sz="900" b="0">
                <a:solidFill>
                  <a:srgbClr val="6B7C8D"/>
                </a:solidFill>
                <a:latin typeface="Noto Sans CJK SC"/>
              </a:rPr>
              <a:t>中后期调整</a:t>
            </a:r>
          </a:p>
        </p:txBody>
      </p:sp>
      <p:sp>
        <p:nvSpPr>
          <p:cNvPr id="87" name="Oval 86"/>
          <p:cNvSpPr/>
          <p:nvPr/>
        </p:nvSpPr>
        <p:spPr>
          <a:xfrm>
            <a:off x="10168128" y="5897880"/>
            <a:ext cx="365760" cy="365760"/>
          </a:xfrm>
          <a:prstGeom prst="ellipse">
            <a:avLst/>
          </a:prstGeom>
          <a:solidFill>
            <a:srgbClr val="1F3A68"/>
          </a:solidFill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TextBox 87"/>
          <p:cNvSpPr txBox="1"/>
          <p:nvPr/>
        </p:nvSpPr>
        <p:spPr>
          <a:xfrm>
            <a:off x="9966960" y="6355080"/>
            <a:ext cx="9144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ctr"/>
            <a:r>
              <a:rPr sz="1100" b="1">
                <a:solidFill>
                  <a:srgbClr val="1F3A68"/>
                </a:solidFill>
                <a:latin typeface="Noto Sans CJK SC"/>
              </a:rPr>
              <a:t>2030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9692640" y="6583679"/>
            <a:ext cx="146304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ctr"/>
            <a:r>
              <a:rPr sz="900" b="0">
                <a:solidFill>
                  <a:srgbClr val="6B7C8D"/>
                </a:solidFill>
                <a:latin typeface="Noto Sans CJK SC"/>
              </a:rPr>
              <a:t>规划终态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