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0F0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457200" y="201168"/>
            <a:ext cx="164592" cy="164592"/>
          </a:xfrm>
          <a:prstGeom prst="ellipse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164592"/>
            <a:ext cx="2743200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/>
            <a:r>
              <a:rPr sz="1200" b="1" i="0">
                <a:solidFill>
                  <a:srgbClr val="FFFFFF"/>
                </a:solidFill>
                <a:latin typeface="Calibri"/>
              </a:rPr>
              <a:t>TokenForge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200400" y="164592"/>
            <a:ext cx="3657600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/>
            <a:r>
              <a:rPr sz="1100" b="0" i="0">
                <a:solidFill>
                  <a:srgbClr val="B0B0B0"/>
                </a:solidFill>
                <a:latin typeface="Calibri"/>
              </a:rPr>
              <a:t>WorkBuddy × China Mobile · One-Pager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0" y="164592"/>
            <a:ext cx="4572000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/>
            <a:r>
              <a:rPr sz="1000" b="0" i="0">
                <a:solidFill>
                  <a:srgbClr val="B0B0B0"/>
                </a:solidFill>
                <a:latin typeface="Calibri"/>
              </a:rPr>
              <a:t>Source: 宁静致远SAP自留地  ·  2026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15600" y="6537960"/>
            <a:ext cx="1554480" cy="27432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/>
            <a:r>
              <a:rPr sz="1000" b="0" i="0">
                <a:solidFill>
                  <a:srgbClr val="707070"/>
                </a:solidFill>
                <a:latin typeface="Calibri"/>
              </a:rPr>
              <a:t>01 / 08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1417320"/>
            <a:ext cx="11247120" cy="8229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/>
            <a:r>
              <a:rPr sz="4200" b="1" i="0">
                <a:solidFill>
                  <a:srgbClr val="FFFFFF"/>
                </a:solidFill>
                <a:latin typeface="Calibri"/>
              </a:rPr>
              <a:t>China Mobile  ×  Tencent WorkBuddy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2331720"/>
            <a:ext cx="11247120" cy="73152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/>
            <a:r>
              <a:rPr sz="3000" b="1" i="0">
                <a:solidFill>
                  <a:srgbClr val="FF6B35"/>
                </a:solidFill>
                <a:latin typeface="Calibri"/>
              </a:rPr>
              <a:t>Your Token Bill Can Now Ride on Your Phone Bill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57200" y="3291840"/>
            <a:ext cx="731520" cy="5000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7200" y="3429000"/>
            <a:ext cx="11247120" cy="7315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/>
            <a:r>
              <a:rPr sz="1300" b="0" i="1">
                <a:solidFill>
                  <a:srgbClr val="E0E0E0"/>
                </a:solidFill>
                <a:latin typeface="Calibri"/>
              </a:rPr>
              <a:t>Same WorkBuddy client. Two billing pipes. The co-branded version plugs AI inference into the operator's phone-bill metering system — not a discount, a structural shift.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18007" y="4572000"/>
            <a:ext cx="3566160" cy="1554480"/>
          </a:xfrm>
          <a:prstGeom prst="roundRect">
            <a:avLst>
              <a:gd name="adj" fmla="val 10000"/>
            </a:avLst>
          </a:prstGeom>
          <a:solidFill>
            <a:srgbClr val="232323"/>
          </a:solidFill>
          <a:ln w="19050">
            <a:solidFill>
              <a:srgbClr val="FF6B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18007" y="4709160"/>
            <a:ext cx="3566160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3600" b="1" i="0">
                <a:solidFill>
                  <a:srgbClr val="FF6B35"/>
                </a:solidFill>
                <a:latin typeface="Calibri"/>
              </a:rPr>
              <a:t>+279%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18007" y="5349240"/>
            <a:ext cx="3566160" cy="50292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1000" b="0" i="0">
                <a:solidFill>
                  <a:srgbClr val="B0B0B0"/>
                </a:solidFill>
                <a:latin typeface="Calibri"/>
              </a:rPr>
              <a:t>China Mobile 智算 service YoY  (low-base, Q1 2026)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312767" y="4572000"/>
            <a:ext cx="3566160" cy="1554480"/>
          </a:xfrm>
          <a:prstGeom prst="roundRect">
            <a:avLst>
              <a:gd name="adj" fmla="val 10000"/>
            </a:avLst>
          </a:prstGeom>
          <a:solidFill>
            <a:srgbClr val="232323"/>
          </a:solidFill>
          <a:ln w="19050">
            <a:solidFill>
              <a:srgbClr val="FFB62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312767" y="4709160"/>
            <a:ext cx="3566160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3600" b="1" i="0">
                <a:solidFill>
                  <a:srgbClr val="FFB627"/>
                </a:solidFill>
                <a:latin typeface="Calibri"/>
              </a:rPr>
              <a:t>300+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312767" y="5349240"/>
            <a:ext cx="3566160" cy="50292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1000" b="0" i="0">
                <a:solidFill>
                  <a:srgbClr val="B0B0B0"/>
                </a:solidFill>
                <a:latin typeface="Calibri"/>
              </a:rPr>
              <a:t>Models routed through MoMA aggregation platform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107527" y="4572000"/>
            <a:ext cx="3566160" cy="1554480"/>
          </a:xfrm>
          <a:prstGeom prst="roundRect">
            <a:avLst>
              <a:gd name="adj" fmla="val 10000"/>
            </a:avLst>
          </a:prstGeom>
          <a:solidFill>
            <a:srgbClr val="232323"/>
          </a:solidFill>
          <a:ln w="19050">
            <a:solidFill>
              <a:srgbClr val="4FC3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107527" y="4709160"/>
            <a:ext cx="3566160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3600" b="1" i="0">
                <a:solidFill>
                  <a:srgbClr val="4FC3F7"/>
                </a:solidFill>
                <a:latin typeface="Calibri"/>
              </a:rPr>
              <a:t>140T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107527" y="5349240"/>
            <a:ext cx="3566160" cy="50292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1000" b="0" i="0">
                <a:solidFill>
                  <a:srgbClr val="B0B0B0"/>
                </a:solidFill>
                <a:latin typeface="Calibri"/>
              </a:rPr>
              <a:t>Daily Token calls in China (Mar 2026, national)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57200" y="6400800"/>
            <a:ext cx="11247120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/>
            <a:r>
              <a:rPr sz="1200" b="1" i="0">
                <a:solidFill>
                  <a:srgbClr val="FFB627"/>
                </a:solidFill>
                <a:latin typeface="Calibri"/>
              </a:rPr>
              <a:t>Takeaway: AI just got a phone-bill-grade UX · Operators sell the pipeline, Tencent rents the engine.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0F0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457200" y="201168"/>
            <a:ext cx="164592" cy="164592"/>
          </a:xfrm>
          <a:prstGeom prst="ellipse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164592"/>
            <a:ext cx="2743200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/>
            <a:r>
              <a:rPr sz="1200" b="1" i="0">
                <a:solidFill>
                  <a:srgbClr val="FFFFFF"/>
                </a:solidFill>
                <a:latin typeface="Calibri"/>
              </a:rPr>
              <a:t>TokenForge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200400" y="164592"/>
            <a:ext cx="3657600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/>
            <a:r>
              <a:rPr sz="1100" b="0" i="0">
                <a:solidFill>
                  <a:srgbClr val="B0B0B0"/>
                </a:solidFill>
                <a:latin typeface="Calibri"/>
              </a:rPr>
              <a:t>WorkBuddy × China Mobile · One-Pager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0" y="164592"/>
            <a:ext cx="4572000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/>
            <a:r>
              <a:rPr sz="1000" b="0" i="0">
                <a:solidFill>
                  <a:srgbClr val="B0B0B0"/>
                </a:solidFill>
                <a:latin typeface="Calibri"/>
              </a:rPr>
              <a:t>Source: 宁静致远SAP自留地  ·  2026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15600" y="6537960"/>
            <a:ext cx="1554480" cy="27432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/>
            <a:r>
              <a:rPr sz="1000" b="0" i="0">
                <a:solidFill>
                  <a:srgbClr val="707070"/>
                </a:solidFill>
                <a:latin typeface="Calibri"/>
              </a:rPr>
              <a:t>02 / 08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548640"/>
            <a:ext cx="11247120" cy="50292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/>
            <a:r>
              <a:rPr sz="2800" b="1" i="0">
                <a:solidFill>
                  <a:srgbClr val="FF6B35"/>
                </a:solidFill>
                <a:latin typeface="Calibri"/>
              </a:rPr>
              <a:t>01 · What Just Happened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1005840"/>
            <a:ext cx="1124712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/>
            <a:r>
              <a:rPr sz="1400" b="0" i="1">
                <a:solidFill>
                  <a:srgbClr val="B0B0B0"/>
                </a:solidFill>
                <a:latin typeface="Calibri"/>
              </a:rPr>
              <a:t>WorkBuddy is no longer one product — it's a forked client with two billing rails behind it.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57200" y="1691640"/>
            <a:ext cx="5413248" cy="4297680"/>
          </a:xfrm>
          <a:prstGeom prst="roundRect">
            <a:avLst>
              <a:gd name="adj" fmla="val 10000"/>
            </a:avLst>
          </a:prstGeom>
          <a:solidFill>
            <a:srgbClr val="232323"/>
          </a:solidFill>
          <a:ln w="12700">
            <a:solidFill>
              <a:srgbClr val="2A2A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7200" y="1874520"/>
            <a:ext cx="5413248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1400" b="1" i="0">
                <a:solidFill>
                  <a:srgbClr val="E0E0E0"/>
                </a:solidFill>
                <a:latin typeface="Calibri"/>
              </a:rPr>
              <a:t>Public WorkBuddy (Tencent direct)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2468880"/>
            <a:ext cx="4864608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/>
            <a:r>
              <a:rPr sz="900" b="1" i="0">
                <a:solidFill>
                  <a:srgbClr val="707070"/>
                </a:solidFill>
                <a:latin typeface="Calibri"/>
              </a:rPr>
              <a:t>Billing rail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31520" y="2697480"/>
            <a:ext cx="4864608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/>
            <a:r>
              <a:rPr sz="1200" b="0" i="0">
                <a:solidFill>
                  <a:srgbClr val="E0E0E0"/>
                </a:solidFill>
                <a:latin typeface="Calibri"/>
              </a:rPr>
              <a:t>WeChat Pay  →  Tencent Credit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3154680"/>
            <a:ext cx="4864608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/>
            <a:r>
              <a:rPr sz="900" b="1" i="0">
                <a:solidFill>
                  <a:srgbClr val="707070"/>
                </a:solidFill>
                <a:latin typeface="Calibri"/>
              </a:rPr>
              <a:t>Model list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3383280"/>
            <a:ext cx="4864608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/>
            <a:r>
              <a:rPr sz="1200" b="0" i="0">
                <a:solidFill>
                  <a:srgbClr val="E0E0E0"/>
                </a:solidFill>
                <a:latin typeface="Calibri"/>
              </a:rPr>
              <a:t>Standard WorkBuddy roster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3840480"/>
            <a:ext cx="4864608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/>
            <a:r>
              <a:rPr sz="900" b="1" i="0">
                <a:solidFill>
                  <a:srgbClr val="707070"/>
                </a:solidFill>
                <a:latin typeface="Calibri"/>
              </a:rPr>
              <a:t>Identity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31520" y="4069080"/>
            <a:ext cx="4864608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/>
            <a:r>
              <a:rPr sz="1200" b="0" i="0">
                <a:solidFill>
                  <a:srgbClr val="E0E0E0"/>
                </a:solidFill>
                <a:latin typeface="Calibri"/>
              </a:rPr>
              <a:t>Phone # not required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31520" y="4526280"/>
            <a:ext cx="4864608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/>
            <a:r>
              <a:rPr sz="900" b="1" i="0">
                <a:solidFill>
                  <a:srgbClr val="707070"/>
                </a:solidFill>
                <a:latin typeface="Calibri"/>
              </a:rPr>
              <a:t>Plan shape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31520" y="4754880"/>
            <a:ext cx="4864608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/>
            <a:r>
              <a:rPr sz="1200" b="0" i="0">
                <a:solidFill>
                  <a:srgbClr val="E0E0E0"/>
                </a:solidFill>
                <a:latin typeface="Calibri"/>
              </a:rPr>
              <a:t>Tencent subscription tiers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31520" y="5212080"/>
            <a:ext cx="4864608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/>
            <a:r>
              <a:rPr sz="900" b="1" i="0">
                <a:solidFill>
                  <a:srgbClr val="707070"/>
                </a:solidFill>
                <a:latin typeface="Calibri"/>
              </a:rPr>
              <a:t>Where you buy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31520" y="5440680"/>
            <a:ext cx="4864608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/>
            <a:r>
              <a:rPr sz="1200" b="0" i="0">
                <a:solidFill>
                  <a:srgbClr val="E0E0E0"/>
                </a:solidFill>
                <a:latin typeface="Calibri"/>
              </a:rPr>
              <a:t>Tencent channels only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27648" y="1691640"/>
            <a:ext cx="5413248" cy="4297680"/>
          </a:xfrm>
          <a:prstGeom prst="roundRect">
            <a:avLst>
              <a:gd name="adj" fmla="val 10000"/>
            </a:avLst>
          </a:prstGeom>
          <a:solidFill>
            <a:srgbClr val="232323"/>
          </a:solidFill>
          <a:ln w="25400">
            <a:solidFill>
              <a:srgbClr val="FF6B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327648" y="1874520"/>
            <a:ext cx="5413248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1400" b="1" i="0">
                <a:solidFill>
                  <a:srgbClr val="FF6B35"/>
                </a:solidFill>
                <a:latin typeface="Calibri"/>
              </a:rPr>
              <a:t>China Mobile × WorkBuddy (Co-branded)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601968" y="2468880"/>
            <a:ext cx="4864608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/>
            <a:r>
              <a:rPr sz="900" b="1" i="0">
                <a:solidFill>
                  <a:srgbClr val="707070"/>
                </a:solidFill>
                <a:latin typeface="Calibri"/>
              </a:rPr>
              <a:t>Billing rail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601968" y="2697480"/>
            <a:ext cx="4864608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/>
            <a:r>
              <a:rPr sz="1200" b="1" i="0">
                <a:solidFill>
                  <a:srgbClr val="FFFFFF"/>
                </a:solidFill>
                <a:latin typeface="Calibri"/>
              </a:rPr>
              <a:t>Phone bill  →  算力豆 (Suanli-coin)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601968" y="3154680"/>
            <a:ext cx="4864608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/>
            <a:r>
              <a:rPr sz="900" b="1" i="0">
                <a:solidFill>
                  <a:srgbClr val="707070"/>
                </a:solidFill>
                <a:latin typeface="Calibri"/>
              </a:rPr>
              <a:t>Model list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601968" y="3383280"/>
            <a:ext cx="4864608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/>
            <a:r>
              <a:rPr sz="1200" b="1" i="0">
                <a:solidFill>
                  <a:srgbClr val="FFFFFF"/>
                </a:solidFill>
                <a:latin typeface="Calibri"/>
              </a:rPr>
              <a:t>「中国移动-」 prefixed set only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601968" y="3840480"/>
            <a:ext cx="4864608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/>
            <a:r>
              <a:rPr sz="900" b="1" i="0">
                <a:solidFill>
                  <a:srgbClr val="707070"/>
                </a:solidFill>
                <a:latin typeface="Calibri"/>
              </a:rPr>
              <a:t>Identity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601968" y="4069080"/>
            <a:ext cx="4864608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/>
            <a:r>
              <a:rPr sz="1200" b="1" i="0">
                <a:solidFill>
                  <a:srgbClr val="FFFFFF"/>
                </a:solidFill>
                <a:latin typeface="Calibri"/>
              </a:rPr>
              <a:t>Mobile # auto-triggers co-brand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601968" y="4526280"/>
            <a:ext cx="4864608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/>
            <a:r>
              <a:rPr sz="900" b="1" i="0">
                <a:solidFill>
                  <a:srgbClr val="707070"/>
                </a:solidFill>
                <a:latin typeface="Calibri"/>
              </a:rPr>
              <a:t>Plan shape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601968" y="4754880"/>
            <a:ext cx="4864608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/>
            <a:r>
              <a:rPr sz="1200" b="1" i="0">
                <a:solidFill>
                  <a:srgbClr val="FFFFFF"/>
                </a:solidFill>
                <a:latin typeface="Calibri"/>
              </a:rPr>
              <a:t>Operator data-plan-style bundles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601968" y="5212080"/>
            <a:ext cx="4864608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/>
            <a:r>
              <a:rPr sz="900" b="1" i="0">
                <a:solidFill>
                  <a:srgbClr val="707070"/>
                </a:solidFill>
                <a:latin typeface="Calibri"/>
              </a:rPr>
              <a:t>Where you buy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601968" y="5440680"/>
            <a:ext cx="4864608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/>
            <a:r>
              <a:rPr sz="1200" b="1" i="0">
                <a:solidFill>
                  <a:srgbClr val="FFFFFF"/>
                </a:solidFill>
                <a:latin typeface="Calibri"/>
              </a:rPr>
              <a:t>China Mobile APP / 10086 / stores</a:t>
            </a:r>
          </a:p>
        </p:txBody>
      </p:sp>
      <p:sp>
        <p:nvSpPr>
          <p:cNvPr id="35" name="Right Arrow 34"/>
          <p:cNvSpPr/>
          <p:nvPr/>
        </p:nvSpPr>
        <p:spPr>
          <a:xfrm>
            <a:off x="5989320" y="3657600"/>
            <a:ext cx="365760" cy="182880"/>
          </a:xfrm>
          <a:prstGeom prst="rightArrow">
            <a:avLst/>
          </a:prstGeom>
          <a:solidFill>
            <a:srgbClr val="FFB6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457200" y="6126480"/>
            <a:ext cx="11247120" cy="457200"/>
          </a:xfrm>
          <a:prstGeom prst="rect">
            <a:avLst/>
          </a:prstGeom>
          <a:solidFill>
            <a:srgbClr val="1A1A1A"/>
          </a:solidFill>
          <a:ln w="12700">
            <a:solidFill>
              <a:srgbClr val="FF6B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457200" y="6126480"/>
            <a:ext cx="1124712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1100" b="1" i="1">
                <a:solidFill>
                  <a:srgbClr val="FF6B35"/>
                </a:solidFill>
                <a:latin typeface="Calibri"/>
              </a:rPr>
              <a:t>Same client, same UI · Two productized economies. The plan list IS the visible entry into the operator billing pipe.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0F0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FFB6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457200" y="201168"/>
            <a:ext cx="164592" cy="164592"/>
          </a:xfrm>
          <a:prstGeom prst="ellipse">
            <a:avLst/>
          </a:prstGeom>
          <a:solidFill>
            <a:srgbClr val="FFB6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164592"/>
            <a:ext cx="2743200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/>
            <a:r>
              <a:rPr sz="1200" b="1" i="0">
                <a:solidFill>
                  <a:srgbClr val="FFFFFF"/>
                </a:solidFill>
                <a:latin typeface="Calibri"/>
              </a:rPr>
              <a:t>TokenForge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200400" y="164592"/>
            <a:ext cx="3657600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/>
            <a:r>
              <a:rPr sz="1100" b="0" i="0">
                <a:solidFill>
                  <a:srgbClr val="B0B0B0"/>
                </a:solidFill>
                <a:latin typeface="Calibri"/>
              </a:rPr>
              <a:t>WorkBuddy × China Mobile · One-Pager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0" y="164592"/>
            <a:ext cx="4572000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/>
            <a:r>
              <a:rPr sz="1000" b="0" i="0">
                <a:solidFill>
                  <a:srgbClr val="B0B0B0"/>
                </a:solidFill>
                <a:latin typeface="Calibri"/>
              </a:rPr>
              <a:t>Source: 宁静致远SAP自留地  ·  2026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15600" y="6537960"/>
            <a:ext cx="1554480" cy="27432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/>
            <a:r>
              <a:rPr sz="1000" b="0" i="0">
                <a:solidFill>
                  <a:srgbClr val="707070"/>
                </a:solidFill>
                <a:latin typeface="Calibri"/>
              </a:rPr>
              <a:t>03 / 08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548640"/>
            <a:ext cx="11247120" cy="50292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/>
            <a:r>
              <a:rPr sz="2800" b="1" i="0">
                <a:solidFill>
                  <a:srgbClr val="FFB627"/>
                </a:solidFill>
                <a:latin typeface="Calibri"/>
              </a:rPr>
              <a:t>02 · Under the Hood — MoMA × WorkBuddy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1005840"/>
            <a:ext cx="1124712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/>
            <a:r>
              <a:rPr sz="1400" b="0" i="1">
                <a:solidFill>
                  <a:srgbClr val="B0B0B0"/>
                </a:solidFill>
                <a:latin typeface="Calibri"/>
              </a:rPr>
              <a:t>WorkBuddy does task routing on the front. MoMA does model routing + Token settlement on the back.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57200" y="1691640"/>
            <a:ext cx="1828800" cy="777240"/>
          </a:xfrm>
          <a:prstGeom prst="roundRect">
            <a:avLst>
              <a:gd name="adj" fmla="val 10000"/>
            </a:avLst>
          </a:prstGeom>
          <a:solidFill>
            <a:srgbClr val="1A1A1A"/>
          </a:solidFill>
          <a:ln w="15240">
            <a:solidFill>
              <a:srgbClr val="FFB62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7200" y="1691640"/>
            <a:ext cx="1828800" cy="7772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1100" b="1" i="0">
                <a:solidFill>
                  <a:srgbClr val="FFB627"/>
                </a:solidFill>
                <a:latin typeface="Calibri"/>
              </a:rPr>
              <a:t>User Layer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468880" y="1691640"/>
            <a:ext cx="7434072" cy="777240"/>
          </a:xfrm>
          <a:prstGeom prst="roundRect">
            <a:avLst>
              <a:gd name="adj" fmla="val 10000"/>
            </a:avLst>
          </a:prstGeom>
          <a:solidFill>
            <a:srgbClr val="232323"/>
          </a:solidFill>
          <a:ln w="9525">
            <a:solidFill>
              <a:srgbClr val="2A2A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468880" y="1737360"/>
            <a:ext cx="7434072" cy="38404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1000" b="0" i="0">
                <a:solidFill>
                  <a:srgbClr val="E0E0E0"/>
                </a:solidFill>
                <a:latin typeface="Calibri"/>
              </a:rPr>
              <a:t>WorkBuddy Client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468880" y="2103120"/>
            <a:ext cx="7434072" cy="34747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850" b="0" i="0">
                <a:solidFill>
                  <a:srgbClr val="B0B0B0"/>
                </a:solidFill>
                <a:latin typeface="Calibri"/>
              </a:rPr>
              <a:t>PC / Local / Cloud Install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57200" y="2651760"/>
            <a:ext cx="1828800" cy="777240"/>
          </a:xfrm>
          <a:prstGeom prst="roundRect">
            <a:avLst>
              <a:gd name="adj" fmla="val 10000"/>
            </a:avLst>
          </a:prstGeom>
          <a:solidFill>
            <a:srgbClr val="1A1A1A"/>
          </a:solidFill>
          <a:ln w="15240">
            <a:solidFill>
              <a:srgbClr val="4FC3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57200" y="2651760"/>
            <a:ext cx="1828800" cy="7772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1100" b="1" i="0">
                <a:solidFill>
                  <a:srgbClr val="4FC3F7"/>
                </a:solidFill>
                <a:latin typeface="Calibri"/>
              </a:rPr>
              <a:t>Task Layer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2468880" y="2651760"/>
            <a:ext cx="7434072" cy="777240"/>
          </a:xfrm>
          <a:prstGeom prst="roundRect">
            <a:avLst>
              <a:gd name="adj" fmla="val 10000"/>
            </a:avLst>
          </a:prstGeom>
          <a:solidFill>
            <a:srgbClr val="232323"/>
          </a:solidFill>
          <a:ln w="9525">
            <a:solidFill>
              <a:srgbClr val="2A2A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2468880" y="2697480"/>
            <a:ext cx="7434072" cy="38404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1000" b="0" i="0">
                <a:solidFill>
                  <a:srgbClr val="E0E0E0"/>
                </a:solidFill>
                <a:latin typeface="Calibri"/>
              </a:rPr>
              <a:t>Smart Router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468880" y="3063240"/>
            <a:ext cx="7434072" cy="34747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850" b="0" i="0">
                <a:solidFill>
                  <a:srgbClr val="B0B0B0"/>
                </a:solidFill>
                <a:latin typeface="Calibri"/>
              </a:rPr>
              <a:t>Office · Code · Doc · Finance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57200" y="3611880"/>
            <a:ext cx="1828800" cy="777240"/>
          </a:xfrm>
          <a:prstGeom prst="roundRect">
            <a:avLst>
              <a:gd name="adj" fmla="val 10000"/>
            </a:avLst>
          </a:prstGeom>
          <a:solidFill>
            <a:srgbClr val="1A1A1A"/>
          </a:solidFill>
          <a:ln w="15240">
            <a:solidFill>
              <a:srgbClr val="FF6B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457200" y="3611880"/>
            <a:ext cx="1828800" cy="7772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1100" b="1" i="0">
                <a:solidFill>
                  <a:srgbClr val="FF6B35"/>
                </a:solidFill>
                <a:latin typeface="Calibri"/>
              </a:rPr>
              <a:t>Model Layer  ★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2468880" y="3611880"/>
            <a:ext cx="1515618" cy="777240"/>
          </a:xfrm>
          <a:prstGeom prst="roundRect">
            <a:avLst>
              <a:gd name="adj" fmla="val 10000"/>
            </a:avLst>
          </a:prstGeom>
          <a:solidFill>
            <a:srgbClr val="FF6B35"/>
          </a:solidFill>
          <a:ln w="19050">
            <a:solidFill>
              <a:srgbClr val="FF6B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2468880" y="3657600"/>
            <a:ext cx="1515618" cy="38404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1000" b="1" i="0">
                <a:solidFill>
                  <a:srgbClr val="0F0F0F"/>
                </a:solidFill>
                <a:latin typeface="Calibri"/>
              </a:rPr>
              <a:t>DeepSeek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468880" y="4023360"/>
            <a:ext cx="1515618" cy="34747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850" b="0" i="0">
                <a:solidFill>
                  <a:srgbClr val="0F0F0F"/>
                </a:solidFill>
                <a:latin typeface="Calibri"/>
              </a:rPr>
              <a:t>V4-Flash · V4-Pro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4441698" y="3611880"/>
            <a:ext cx="1515618" cy="777240"/>
          </a:xfrm>
          <a:prstGeom prst="roundRect">
            <a:avLst>
              <a:gd name="adj" fmla="val 10000"/>
            </a:avLst>
          </a:prstGeom>
          <a:solidFill>
            <a:srgbClr val="FF6B35"/>
          </a:solidFill>
          <a:ln w="19050">
            <a:solidFill>
              <a:srgbClr val="FF6B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4441698" y="3657600"/>
            <a:ext cx="1515618" cy="38404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1000" b="1" i="0">
                <a:solidFill>
                  <a:srgbClr val="0F0F0F"/>
                </a:solidFill>
                <a:latin typeface="Calibri"/>
              </a:rPr>
              <a:t>Kimi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441698" y="4023360"/>
            <a:ext cx="1515618" cy="34747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850" b="0" i="0">
                <a:solidFill>
                  <a:srgbClr val="0F0F0F"/>
                </a:solidFill>
                <a:latin typeface="Calibri"/>
              </a:rPr>
              <a:t>2.6 · K2.7-code · K3 (MoMA)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414516" y="3611880"/>
            <a:ext cx="1515618" cy="777240"/>
          </a:xfrm>
          <a:prstGeom prst="roundRect">
            <a:avLst>
              <a:gd name="adj" fmla="val 10000"/>
            </a:avLst>
          </a:prstGeom>
          <a:solidFill>
            <a:srgbClr val="FF6B35"/>
          </a:solidFill>
          <a:ln w="19050">
            <a:solidFill>
              <a:srgbClr val="FF6B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14516" y="3657600"/>
            <a:ext cx="1515618" cy="38404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1000" b="1" i="0">
                <a:solidFill>
                  <a:srgbClr val="0F0F0F"/>
                </a:solidFill>
                <a:latin typeface="Calibri"/>
              </a:rPr>
              <a:t>Doubao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414516" y="4023360"/>
            <a:ext cx="1515618" cy="34747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850" b="0" i="0">
                <a:solidFill>
                  <a:srgbClr val="0F0F0F"/>
                </a:solidFill>
                <a:latin typeface="Calibri"/>
              </a:rPr>
              <a:t>Seed-2.1-pro · turbo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8387334" y="3611880"/>
            <a:ext cx="1515618" cy="777240"/>
          </a:xfrm>
          <a:prstGeom prst="roundRect">
            <a:avLst>
              <a:gd name="adj" fmla="val 10000"/>
            </a:avLst>
          </a:prstGeom>
          <a:solidFill>
            <a:srgbClr val="FF6B35"/>
          </a:solidFill>
          <a:ln w="19050">
            <a:solidFill>
              <a:srgbClr val="FF6B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8387334" y="3657600"/>
            <a:ext cx="1515618" cy="38404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1000" b="1" i="0">
                <a:solidFill>
                  <a:srgbClr val="0F0F0F"/>
                </a:solidFill>
                <a:latin typeface="Calibri"/>
              </a:rPr>
              <a:t>Others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387334" y="4023360"/>
            <a:ext cx="1515618" cy="34747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850" b="0" i="0">
                <a:solidFill>
                  <a:srgbClr val="0F0F0F"/>
                </a:solidFill>
                <a:latin typeface="Calibri"/>
              </a:rPr>
              <a:t>GLM · Qwen · MiniMax · …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457200" y="4572000"/>
            <a:ext cx="1828800" cy="777240"/>
          </a:xfrm>
          <a:prstGeom prst="roundRect">
            <a:avLst>
              <a:gd name="adj" fmla="val 10000"/>
            </a:avLst>
          </a:prstGeom>
          <a:solidFill>
            <a:srgbClr val="1A1A1A"/>
          </a:solidFill>
          <a:ln w="15240">
            <a:solidFill>
              <a:srgbClr val="EC489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457200" y="4572000"/>
            <a:ext cx="1828800" cy="7772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1100" b="1" i="0">
                <a:solidFill>
                  <a:srgbClr val="EC4899"/>
                </a:solidFill>
                <a:latin typeface="Calibri"/>
              </a:rPr>
              <a:t>Settlement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2468880" y="4572000"/>
            <a:ext cx="7434072" cy="777240"/>
          </a:xfrm>
          <a:prstGeom prst="roundRect">
            <a:avLst>
              <a:gd name="adj" fmla="val 10000"/>
            </a:avLst>
          </a:prstGeom>
          <a:solidFill>
            <a:srgbClr val="232323"/>
          </a:solidFill>
          <a:ln w="9525">
            <a:solidFill>
              <a:srgbClr val="2A2A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2468880" y="4617720"/>
            <a:ext cx="7434072" cy="38404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1000" b="0" i="0">
                <a:solidFill>
                  <a:srgbClr val="E0E0E0"/>
                </a:solidFill>
                <a:latin typeface="Calibri"/>
              </a:rPr>
              <a:t>算力豆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2468880" y="4983480"/>
            <a:ext cx="7434072" cy="34747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850" b="0" i="0">
                <a:solidFill>
                  <a:srgbClr val="B0B0B0"/>
                </a:solidFill>
                <a:latin typeface="Calibri"/>
              </a:rPr>
              <a:t>Unified Token-equivalent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457200" y="5532120"/>
            <a:ext cx="1828800" cy="777240"/>
          </a:xfrm>
          <a:prstGeom prst="roundRect">
            <a:avLst>
              <a:gd name="adj" fmla="val 10000"/>
            </a:avLst>
          </a:prstGeom>
          <a:solidFill>
            <a:srgbClr val="1A1A1A"/>
          </a:solidFill>
          <a:ln w="15240">
            <a:solidFill>
              <a:srgbClr val="10B98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457200" y="5532120"/>
            <a:ext cx="1828800" cy="7772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1100" b="1" i="0">
                <a:solidFill>
                  <a:srgbClr val="10B981"/>
                </a:solidFill>
                <a:latin typeface="Calibri"/>
              </a:rPr>
              <a:t>Infrastructure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2468880" y="5532120"/>
            <a:ext cx="7434072" cy="777240"/>
          </a:xfrm>
          <a:prstGeom prst="roundRect">
            <a:avLst>
              <a:gd name="adj" fmla="val 10000"/>
            </a:avLst>
          </a:prstGeom>
          <a:solidFill>
            <a:srgbClr val="232323"/>
          </a:solidFill>
          <a:ln w="9525">
            <a:solidFill>
              <a:srgbClr val="2A2A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2468880" y="5577840"/>
            <a:ext cx="7434072" cy="38404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1000" b="0" i="0">
                <a:solidFill>
                  <a:srgbClr val="E0E0E0"/>
                </a:solidFill>
                <a:latin typeface="Calibri"/>
              </a:rPr>
              <a:t>China Mobile Compute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2468880" y="5943600"/>
            <a:ext cx="7434072" cy="34747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850" b="0" i="0">
                <a:solidFill>
                  <a:srgbClr val="B0B0B0"/>
                </a:solidFill>
                <a:latin typeface="Calibri"/>
              </a:rPr>
              <a:t>National · Edge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457200" y="6400800"/>
            <a:ext cx="11247120" cy="411480"/>
          </a:xfrm>
          <a:prstGeom prst="roundRect">
            <a:avLst>
              <a:gd name="adj" fmla="val 10000"/>
            </a:avLst>
          </a:prstGeom>
          <a:solidFill>
            <a:srgbClr val="1A1A1A"/>
          </a:solidFill>
          <a:ln w="12700">
            <a:solidFill>
              <a:srgbClr val="FFB62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457200" y="6400800"/>
            <a:ext cx="11247120" cy="4114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1100" b="1" i="0">
                <a:solidFill>
                  <a:srgbClr val="FFB627"/>
                </a:solidFill>
                <a:latin typeface="Calibri"/>
              </a:rPr>
              <a:t>300+ models plug into MoMA · 「中国移动-」 prefix is the wallet-signaling surface.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0F0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FFB6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457200" y="201168"/>
            <a:ext cx="164592" cy="164592"/>
          </a:xfrm>
          <a:prstGeom prst="ellipse">
            <a:avLst/>
          </a:prstGeom>
          <a:solidFill>
            <a:srgbClr val="FFB6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164592"/>
            <a:ext cx="2743200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/>
            <a:r>
              <a:rPr sz="1200" b="1" i="0">
                <a:solidFill>
                  <a:srgbClr val="FFFFFF"/>
                </a:solidFill>
                <a:latin typeface="Calibri"/>
              </a:rPr>
              <a:t>TokenForge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200400" y="164592"/>
            <a:ext cx="3657600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/>
            <a:r>
              <a:rPr sz="1100" b="0" i="0">
                <a:solidFill>
                  <a:srgbClr val="B0B0B0"/>
                </a:solidFill>
                <a:latin typeface="Calibri"/>
              </a:rPr>
              <a:t>WorkBuddy × China Mobile · One-Pager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0" y="164592"/>
            <a:ext cx="4572000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/>
            <a:r>
              <a:rPr sz="1000" b="0" i="0">
                <a:solidFill>
                  <a:srgbClr val="B0B0B0"/>
                </a:solidFill>
                <a:latin typeface="Calibri"/>
              </a:rPr>
              <a:t>Source: 宁静致远SAP自留地  ·  2026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15600" y="6537960"/>
            <a:ext cx="1554480" cy="27432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/>
            <a:r>
              <a:rPr sz="1000" b="0" i="0">
                <a:solidFill>
                  <a:srgbClr val="707070"/>
                </a:solidFill>
                <a:latin typeface="Calibri"/>
              </a:rPr>
              <a:t>04 / 08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548640"/>
            <a:ext cx="11247120" cy="50292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/>
            <a:r>
              <a:rPr sz="2800" b="1" i="0">
                <a:solidFill>
                  <a:srgbClr val="FFB627"/>
                </a:solidFill>
                <a:latin typeface="Calibri"/>
              </a:rPr>
              <a:t>03 · The 「中国移动-」 Model Prefix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1005840"/>
            <a:ext cx="1124712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/>
            <a:r>
              <a:rPr sz="1400" b="0" i="1">
                <a:solidFill>
                  <a:srgbClr val="B0B0B0"/>
                </a:solidFill>
                <a:latin typeface="Calibri"/>
              </a:rPr>
              <a:t>If you see these names in the dropdown, you're on the co-branded plan.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57200" y="1691640"/>
            <a:ext cx="2708910" cy="1463040"/>
          </a:xfrm>
          <a:prstGeom prst="roundRect">
            <a:avLst>
              <a:gd name="adj" fmla="val 10000"/>
            </a:avLst>
          </a:prstGeom>
          <a:solidFill>
            <a:srgbClr val="232323"/>
          </a:solidFill>
          <a:ln w="25400">
            <a:solidFill>
              <a:srgbClr val="FF6B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7200" y="1828800"/>
            <a:ext cx="270891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1000" b="1" i="0">
                <a:solidFill>
                  <a:srgbClr val="FF6B35"/>
                </a:solidFill>
                <a:latin typeface="Calibri"/>
              </a:rPr>
              <a:t>中国移动-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" y="2194560"/>
            <a:ext cx="2708910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auto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7200" y="2697480"/>
            <a:ext cx="270891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1000" b="0" i="1">
                <a:solidFill>
                  <a:srgbClr val="B0B0B0"/>
                </a:solidFill>
                <a:latin typeface="Calibri"/>
              </a:rPr>
              <a:t>Operator-tuned router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3303270" y="1691640"/>
            <a:ext cx="2708910" cy="1463040"/>
          </a:xfrm>
          <a:prstGeom prst="roundRect">
            <a:avLst>
              <a:gd name="adj" fmla="val 10000"/>
            </a:avLst>
          </a:prstGeom>
          <a:solidFill>
            <a:srgbClr val="232323"/>
          </a:solidFill>
          <a:ln w="25400">
            <a:solidFill>
              <a:srgbClr val="FFB62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303270" y="1828800"/>
            <a:ext cx="270891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1000" b="1" i="0">
                <a:solidFill>
                  <a:srgbClr val="FFB627"/>
                </a:solidFill>
                <a:latin typeface="Calibri"/>
              </a:rPr>
              <a:t>中国移动-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303270" y="2194560"/>
            <a:ext cx="2708910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DeepSeek V4 series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303270" y="2697480"/>
            <a:ext cx="270891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1000" b="0" i="1">
                <a:solidFill>
                  <a:srgbClr val="B0B0B0"/>
                </a:solidFill>
                <a:latin typeface="Calibri"/>
              </a:rPr>
              <a:t>Flash · Pro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149340" y="1691640"/>
            <a:ext cx="2708910" cy="1463040"/>
          </a:xfrm>
          <a:prstGeom prst="roundRect">
            <a:avLst>
              <a:gd name="adj" fmla="val 10000"/>
            </a:avLst>
          </a:prstGeom>
          <a:solidFill>
            <a:srgbClr val="232323"/>
          </a:solidFill>
          <a:ln w="25400">
            <a:solidFill>
              <a:srgbClr val="4FC3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149340" y="1828800"/>
            <a:ext cx="270891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1000" b="1" i="0">
                <a:solidFill>
                  <a:srgbClr val="4FC3F7"/>
                </a:solidFill>
                <a:latin typeface="Calibri"/>
              </a:rPr>
              <a:t>中国移动-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149340" y="2194560"/>
            <a:ext cx="2708910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Kimi series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149340" y="2697480"/>
            <a:ext cx="270891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1000" b="0" i="1">
                <a:solidFill>
                  <a:srgbClr val="B0B0B0"/>
                </a:solidFill>
                <a:latin typeface="Calibri"/>
              </a:rPr>
              <a:t>2.6 · K2.7-code · K3 (MoMA)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8995410" y="1691640"/>
            <a:ext cx="2708910" cy="1463040"/>
          </a:xfrm>
          <a:prstGeom prst="roundRect">
            <a:avLst>
              <a:gd name="adj" fmla="val 10000"/>
            </a:avLst>
          </a:prstGeom>
          <a:solidFill>
            <a:srgbClr val="232323"/>
          </a:solidFill>
          <a:ln w="25400">
            <a:solidFill>
              <a:srgbClr val="EC489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995410" y="1828800"/>
            <a:ext cx="270891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1000" b="1" i="0">
                <a:solidFill>
                  <a:srgbClr val="EC4899"/>
                </a:solidFill>
                <a:latin typeface="Calibri"/>
              </a:rPr>
              <a:t>中国移动-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995410" y="2194560"/>
            <a:ext cx="2708910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Doubao Seed 2.1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995410" y="2697480"/>
            <a:ext cx="270891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1000" b="0" i="1">
                <a:solidFill>
                  <a:srgbClr val="B0B0B0"/>
                </a:solidFill>
                <a:latin typeface="Calibri"/>
              </a:rPr>
              <a:t>pro · turbo</a:t>
            </a:r>
          </a:p>
        </p:txBody>
      </p:sp>
      <p:sp>
        <p:nvSpPr>
          <p:cNvPr id="27" name="Rectangle 26"/>
          <p:cNvSpPr/>
          <p:nvPr/>
        </p:nvSpPr>
        <p:spPr>
          <a:xfrm>
            <a:off x="457200" y="3383280"/>
            <a:ext cx="11247120" cy="45720"/>
          </a:xfrm>
          <a:prstGeom prst="rect">
            <a:avLst/>
          </a:prstGeom>
          <a:solidFill>
            <a:srgbClr val="FFB6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457200" y="3520440"/>
            <a:ext cx="1124712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/>
            <a:r>
              <a:rPr sz="1800" b="1" i="0">
                <a:solidFill>
                  <a:srgbClr val="FFB627"/>
                </a:solidFill>
                <a:latin typeface="Calibri"/>
              </a:rPr>
              <a:t>Why a prefix matters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457200" y="4023360"/>
            <a:ext cx="3627120" cy="2286000"/>
          </a:xfrm>
          <a:prstGeom prst="roundRect">
            <a:avLst>
              <a:gd name="adj" fmla="val 10000"/>
            </a:avLst>
          </a:prstGeom>
          <a:solidFill>
            <a:srgbClr val="1A1A1A"/>
          </a:solidFill>
          <a:ln w="12700">
            <a:solidFill>
              <a:srgbClr val="2A2A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457200" y="4023360"/>
            <a:ext cx="73152" cy="2286000"/>
          </a:xfrm>
          <a:prstGeom prst="rect">
            <a:avLst/>
          </a:prstGeom>
          <a:solidFill>
            <a:srgbClr val="FFB6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85800" y="4160520"/>
            <a:ext cx="326136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/>
            <a:r>
              <a:rPr sz="1400" b="1" i="0">
                <a:solidFill>
                  <a:srgbClr val="FFB627"/>
                </a:solidFill>
                <a:latin typeface="Calibri"/>
              </a:rPr>
              <a:t>Visibility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85800" y="4572000"/>
            <a:ext cx="3261360" cy="16459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/>
            <a:r>
              <a:rPr sz="1100" b="0" i="0">
                <a:solidFill>
                  <a:srgbClr val="E0E0E0"/>
                </a:solidFill>
                <a:latin typeface="Calibri"/>
              </a:rPr>
              <a:t>The prefix is the visible front-door of the operator's billing system — every prefixed model is settled through 算力豆.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4267200" y="4023360"/>
            <a:ext cx="3627120" cy="2286000"/>
          </a:xfrm>
          <a:prstGeom prst="roundRect">
            <a:avLst>
              <a:gd name="adj" fmla="val 10000"/>
            </a:avLst>
          </a:prstGeom>
          <a:solidFill>
            <a:srgbClr val="1A1A1A"/>
          </a:solidFill>
          <a:ln w="12700">
            <a:solidFill>
              <a:srgbClr val="2A2A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4267200" y="4023360"/>
            <a:ext cx="73152" cy="228600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4495800" y="4160520"/>
            <a:ext cx="326136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/>
            <a:r>
              <a:rPr sz="1400" b="1" i="0">
                <a:solidFill>
                  <a:srgbClr val="FF6B35"/>
                </a:solidFill>
                <a:latin typeface="Calibri"/>
              </a:rPr>
              <a:t>Identity gate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495800" y="4572000"/>
            <a:ext cx="3261360" cy="16459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/>
            <a:r>
              <a:rPr sz="1100" b="0" i="0">
                <a:solidFill>
                  <a:srgbClr val="E0E0E0"/>
                </a:solidFill>
                <a:latin typeface="Calibri"/>
              </a:rPr>
              <a:t>Log in with a China Mobile # + an active 算力豆 plan → the dropdown auto-switches to the co-brand roster.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8077200" y="4023360"/>
            <a:ext cx="3627120" cy="2286000"/>
          </a:xfrm>
          <a:prstGeom prst="roundRect">
            <a:avLst>
              <a:gd name="adj" fmla="val 10000"/>
            </a:avLst>
          </a:prstGeom>
          <a:solidFill>
            <a:srgbClr val="1A1A1A"/>
          </a:solidFill>
          <a:ln w="12700">
            <a:solidFill>
              <a:srgbClr val="2A2A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8077200" y="4023360"/>
            <a:ext cx="73152" cy="2286000"/>
          </a:xfrm>
          <a:prstGeom prst="rect">
            <a:avLst/>
          </a:prstGeom>
          <a:solidFill>
            <a:srgbClr val="4FC3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8305800" y="4160520"/>
            <a:ext cx="326136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/>
            <a:r>
              <a:rPr sz="1400" b="1" i="0">
                <a:solidFill>
                  <a:srgbClr val="4FC3F7"/>
                </a:solidFill>
                <a:latin typeface="Calibri"/>
              </a:rPr>
              <a:t>Self-built + third party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8305800" y="4572000"/>
            <a:ext cx="3261360" cy="16459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/>
            <a:r>
              <a:rPr sz="1100" b="0" i="0">
                <a:solidFill>
                  <a:srgbClr val="E0E0E0"/>
                </a:solidFill>
                <a:latin typeface="Calibri"/>
              </a:rPr>
              <a:t>Built atop MoMA: 九天 (self) + 300+ third-party models (DeepSeek, Kimi, GLM, Qwen, Doubao, MiniMax).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0F0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FFB6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457200" y="201168"/>
            <a:ext cx="164592" cy="164592"/>
          </a:xfrm>
          <a:prstGeom prst="ellipse">
            <a:avLst/>
          </a:prstGeom>
          <a:solidFill>
            <a:srgbClr val="FFB6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164592"/>
            <a:ext cx="2743200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/>
            <a:r>
              <a:rPr sz="1200" b="1" i="0">
                <a:solidFill>
                  <a:srgbClr val="FFFFFF"/>
                </a:solidFill>
                <a:latin typeface="Calibri"/>
              </a:rPr>
              <a:t>TokenForge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200400" y="164592"/>
            <a:ext cx="3657600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/>
            <a:r>
              <a:rPr sz="1100" b="0" i="0">
                <a:solidFill>
                  <a:srgbClr val="B0B0B0"/>
                </a:solidFill>
                <a:latin typeface="Calibri"/>
              </a:rPr>
              <a:t>WorkBuddy × China Mobile · One-Pager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0" y="164592"/>
            <a:ext cx="4572000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/>
            <a:r>
              <a:rPr sz="1000" b="0" i="0">
                <a:solidFill>
                  <a:srgbClr val="B0B0B0"/>
                </a:solidFill>
                <a:latin typeface="Calibri"/>
              </a:rPr>
              <a:t>Source: 宁静致远SAP自留地  ·  2026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15600" y="6537960"/>
            <a:ext cx="1554480" cy="27432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/>
            <a:r>
              <a:rPr sz="1000" b="0" i="0">
                <a:solidFill>
                  <a:srgbClr val="707070"/>
                </a:solidFill>
                <a:latin typeface="Calibri"/>
              </a:rPr>
              <a:t>05 / 08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548640"/>
            <a:ext cx="11247120" cy="50292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/>
            <a:r>
              <a:rPr sz="2800" b="1" i="0">
                <a:solidFill>
                  <a:srgbClr val="FFB627"/>
                </a:solidFill>
                <a:latin typeface="Calibri"/>
              </a:rPr>
              <a:t>04 · 算力豆 — The Token-equivalent Unit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1005840"/>
            <a:ext cx="1124712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/>
            <a:r>
              <a:rPr sz="1400" b="0" i="1">
                <a:solidFill>
                  <a:srgbClr val="B0B0B0"/>
                </a:solidFill>
                <a:latin typeface="Calibri"/>
              </a:rPr>
              <a:t>Steal the data-plan playbook: separate-meter, bundle-bill. Apply it to AI calls.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57200" y="1691640"/>
            <a:ext cx="11247120" cy="1005840"/>
          </a:xfrm>
          <a:prstGeom prst="roundRect">
            <a:avLst>
              <a:gd name="adj" fmla="val 10000"/>
            </a:avLst>
          </a:prstGeom>
          <a:solidFill>
            <a:srgbClr val="232323"/>
          </a:solidFill>
          <a:ln w="25400">
            <a:solidFill>
              <a:srgbClr val="FFB62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7200" y="1691640"/>
            <a:ext cx="11247120" cy="1005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1400" b="1" i="0">
                <a:solidFill>
                  <a:srgbClr val="FFFFFF"/>
                </a:solidFill>
                <a:latin typeface="Calibri"/>
              </a:rPr>
              <a:t>算力豆 is a unified settlement unit.</a:t>
            </a:r>
          </a:p>
          <a:p>
            <a:pPr algn="ctr"/>
            <a:r>
              <a:rPr sz="1400" b="1" i="0">
                <a:solidFill>
                  <a:srgbClr val="FFFFFF"/>
                </a:solidFill>
                <a:latin typeface="Calibri"/>
              </a:rPr>
              <a:t>  One task  →  model chosen internally  →  coins debited from your phone plan, regardless of which model actually ran.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57200" y="2926080"/>
            <a:ext cx="2708910" cy="1280160"/>
          </a:xfrm>
          <a:prstGeom prst="roundRect">
            <a:avLst>
              <a:gd name="adj" fmla="val 10000"/>
            </a:avLst>
          </a:prstGeom>
          <a:solidFill>
            <a:srgbClr val="1A1A1A"/>
          </a:solidFill>
          <a:ln w="15240">
            <a:solidFill>
              <a:srgbClr val="4FC3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57200" y="3063240"/>
            <a:ext cx="270891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1800" b="1" i="0">
                <a:solidFill>
                  <a:srgbClr val="4FC3F7"/>
                </a:solidFill>
                <a:latin typeface="Calibri"/>
              </a:rPr>
              <a:t>Calls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7200" y="3474720"/>
            <a:ext cx="270891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1200" b="0" i="1">
                <a:solidFill>
                  <a:srgbClr val="E0E0E0"/>
                </a:solidFill>
                <a:latin typeface="Calibri"/>
              </a:rPr>
              <a:t>Minutes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3794760"/>
            <a:ext cx="270891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900" b="0" i="0">
                <a:solidFill>
                  <a:srgbClr val="B0B0B0"/>
                </a:solidFill>
                <a:latin typeface="Calibri"/>
              </a:rPr>
              <a:t>Per-minute metered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303270" y="2926080"/>
            <a:ext cx="2708910" cy="1280160"/>
          </a:xfrm>
          <a:prstGeom prst="roundRect">
            <a:avLst>
              <a:gd name="adj" fmla="val 10000"/>
            </a:avLst>
          </a:prstGeom>
          <a:solidFill>
            <a:srgbClr val="1A1A1A"/>
          </a:solidFill>
          <a:ln w="15240">
            <a:solidFill>
              <a:srgbClr val="10B98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303270" y="3063240"/>
            <a:ext cx="270891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1800" b="1" i="0">
                <a:solidFill>
                  <a:srgbClr val="10B981"/>
                </a:solidFill>
                <a:latin typeface="Calibri"/>
              </a:rPr>
              <a:t>SMS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303270" y="3474720"/>
            <a:ext cx="270891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1200" b="0" i="1">
                <a:solidFill>
                  <a:srgbClr val="E0E0E0"/>
                </a:solidFill>
                <a:latin typeface="Calibri"/>
              </a:rPr>
              <a:t>Per message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303270" y="3794760"/>
            <a:ext cx="270891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900" b="0" i="0">
                <a:solidFill>
                  <a:srgbClr val="B0B0B0"/>
                </a:solidFill>
                <a:latin typeface="Calibri"/>
              </a:rPr>
              <a:t>Per-message metered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149340" y="2926080"/>
            <a:ext cx="2708910" cy="1280160"/>
          </a:xfrm>
          <a:prstGeom prst="roundRect">
            <a:avLst>
              <a:gd name="adj" fmla="val 10000"/>
            </a:avLst>
          </a:prstGeom>
          <a:solidFill>
            <a:srgbClr val="1A1A1A"/>
          </a:solidFill>
          <a:ln w="15240">
            <a:solidFill>
              <a:srgbClr val="FF6B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149340" y="3063240"/>
            <a:ext cx="270891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1800" b="1" i="0">
                <a:solidFill>
                  <a:srgbClr val="FF6B35"/>
                </a:solidFill>
                <a:latin typeface="Calibri"/>
              </a:rPr>
              <a:t>Data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149340" y="3474720"/>
            <a:ext cx="270891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1200" b="0" i="1">
                <a:solidFill>
                  <a:srgbClr val="E0E0E0"/>
                </a:solidFill>
                <a:latin typeface="Calibri"/>
              </a:rPr>
              <a:t>Per MB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149340" y="3794760"/>
            <a:ext cx="270891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900" b="0" i="0">
                <a:solidFill>
                  <a:srgbClr val="B0B0B0"/>
                </a:solidFill>
                <a:latin typeface="Calibri"/>
              </a:rPr>
              <a:t>Per-MB metered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995410" y="2926080"/>
            <a:ext cx="2708910" cy="1280160"/>
          </a:xfrm>
          <a:prstGeom prst="roundRect">
            <a:avLst>
              <a:gd name="adj" fmla="val 10000"/>
            </a:avLst>
          </a:prstGeom>
          <a:solidFill>
            <a:srgbClr val="1A1A1A"/>
          </a:solidFill>
          <a:ln w="15240">
            <a:solidFill>
              <a:srgbClr val="FFB62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995410" y="3063240"/>
            <a:ext cx="270891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1800" b="1" i="0">
                <a:solidFill>
                  <a:srgbClr val="FFB627"/>
                </a:solidFill>
                <a:latin typeface="Calibri"/>
              </a:rPr>
              <a:t>AI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995410" y="3474720"/>
            <a:ext cx="270891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1200" b="0" i="1">
                <a:solidFill>
                  <a:srgbClr val="E0E0E0"/>
                </a:solidFill>
                <a:latin typeface="Calibri"/>
              </a:rPr>
              <a:t>Per Token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995410" y="3794760"/>
            <a:ext cx="270891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900" b="0" i="0">
                <a:solidFill>
                  <a:srgbClr val="B0B0B0"/>
                </a:solidFill>
                <a:latin typeface="Calibri"/>
              </a:rPr>
              <a:t>Per-Token metered → 算力豆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57200" y="4572000"/>
            <a:ext cx="1124712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/>
            <a:r>
              <a:rPr sz="1400" b="1" i="0">
                <a:solidFill>
                  <a:srgbClr val="FFB627"/>
                </a:solidFill>
                <a:latin typeface="Calibri"/>
              </a:rPr>
              <a:t>Plan shapes — same as data plans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457200" y="5029200"/>
            <a:ext cx="3627120" cy="1280160"/>
          </a:xfrm>
          <a:prstGeom prst="roundRect">
            <a:avLst>
              <a:gd name="adj" fmla="val 10000"/>
            </a:avLst>
          </a:prstGeom>
          <a:solidFill>
            <a:srgbClr val="232323"/>
          </a:solidFill>
          <a:ln w="15240">
            <a:solidFill>
              <a:srgbClr val="FF6B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457200" y="5120640"/>
            <a:ext cx="362712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1400" b="1" i="0">
                <a:solidFill>
                  <a:srgbClr val="FF6B35"/>
                </a:solidFill>
                <a:latin typeface="Calibri"/>
              </a:rPr>
              <a:t>Monthly bundle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57200" y="5532120"/>
            <a:ext cx="3627120" cy="7315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1100" b="0" i="0">
                <a:solidFill>
                  <a:srgbClr val="E0E0E0"/>
                </a:solidFill>
                <a:latin typeface="Calibri"/>
              </a:rPr>
              <a:t>Recurring subscription  ·  Province-defined tiers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4267200" y="5029200"/>
            <a:ext cx="3627120" cy="1280160"/>
          </a:xfrm>
          <a:prstGeom prst="roundRect">
            <a:avLst>
              <a:gd name="adj" fmla="val 10000"/>
            </a:avLst>
          </a:prstGeom>
          <a:solidFill>
            <a:srgbClr val="232323"/>
          </a:solidFill>
          <a:ln w="15240">
            <a:solidFill>
              <a:srgbClr val="FFB62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4267200" y="5120640"/>
            <a:ext cx="362712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1400" b="1" i="0">
                <a:solidFill>
                  <a:srgbClr val="FFB627"/>
                </a:solidFill>
                <a:latin typeface="Calibri"/>
              </a:rPr>
              <a:t>Pay-as-you-go pack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267200" y="5532120"/>
            <a:ext cx="3627120" cy="7315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1100" b="0" i="0">
                <a:solidFill>
                  <a:srgbClr val="E0E0E0"/>
                </a:solidFill>
                <a:latin typeface="Calibri"/>
              </a:rPr>
              <a:t>One-shot top-up  ·  Often expires end-of-day if unused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8077200" y="5029200"/>
            <a:ext cx="3627120" cy="1280160"/>
          </a:xfrm>
          <a:prstGeom prst="roundRect">
            <a:avLst>
              <a:gd name="adj" fmla="val 10000"/>
            </a:avLst>
          </a:prstGeom>
          <a:solidFill>
            <a:srgbClr val="232323"/>
          </a:solidFill>
          <a:ln w="15240">
            <a:solidFill>
              <a:srgbClr val="EF444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8077200" y="5120640"/>
            <a:ext cx="362712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1400" b="1" i="0">
                <a:solidFill>
                  <a:srgbClr val="EF4444"/>
                </a:solidFill>
                <a:latin typeface="Calibri"/>
              </a:rPr>
              <a:t>Cross-province gap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077200" y="5532120"/>
            <a:ext cx="3627120" cy="7315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1100" b="0" i="0">
                <a:solidFill>
                  <a:srgbClr val="E0E0E0"/>
                </a:solidFill>
                <a:latin typeface="Calibri"/>
              </a:rPr>
              <a:t>Provinces self-set price &amp; model availability  ·  Not portable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0F0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457200" y="201168"/>
            <a:ext cx="164592" cy="164592"/>
          </a:xfrm>
          <a:prstGeom prst="ellipse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164592"/>
            <a:ext cx="2743200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/>
            <a:r>
              <a:rPr sz="1200" b="1" i="0">
                <a:solidFill>
                  <a:srgbClr val="FFFFFF"/>
                </a:solidFill>
                <a:latin typeface="Calibri"/>
              </a:rPr>
              <a:t>TokenForge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200400" y="164592"/>
            <a:ext cx="3657600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/>
            <a:r>
              <a:rPr sz="1100" b="0" i="0">
                <a:solidFill>
                  <a:srgbClr val="B0B0B0"/>
                </a:solidFill>
                <a:latin typeface="Calibri"/>
              </a:rPr>
              <a:t>WorkBuddy × China Mobile · One-Pager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0" y="164592"/>
            <a:ext cx="4572000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/>
            <a:r>
              <a:rPr sz="1000" b="0" i="0">
                <a:solidFill>
                  <a:srgbClr val="B0B0B0"/>
                </a:solidFill>
                <a:latin typeface="Calibri"/>
              </a:rPr>
              <a:t>Source: 宁静致远SAP自留地  ·  2026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15600" y="6537960"/>
            <a:ext cx="1554480" cy="27432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/>
            <a:r>
              <a:rPr sz="1000" b="0" i="0">
                <a:solidFill>
                  <a:srgbClr val="707070"/>
                </a:solidFill>
                <a:latin typeface="Calibri"/>
              </a:rPr>
              <a:t>06 / 08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548640"/>
            <a:ext cx="11247120" cy="50292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/>
            <a:r>
              <a:rPr sz="2800" b="1" i="0">
                <a:solidFill>
                  <a:srgbClr val="FF6B35"/>
                </a:solidFill>
                <a:latin typeface="Calibri"/>
              </a:rPr>
              <a:t>05 · The Numbers That Justify the Move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1005840"/>
            <a:ext cx="1124712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/>
            <a:r>
              <a:rPr sz="1400" b="0" i="1">
                <a:solidFill>
                  <a:srgbClr val="B0B0B0"/>
                </a:solidFill>
                <a:latin typeface="Calibri"/>
              </a:rPr>
              <a:t>Operators face mature, declining legacy revenue. AI is the only growth lane.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57200" y="1691640"/>
            <a:ext cx="3627120" cy="2103120"/>
          </a:xfrm>
          <a:prstGeom prst="roundRect">
            <a:avLst>
              <a:gd name="adj" fmla="val 10000"/>
            </a:avLst>
          </a:prstGeom>
          <a:solidFill>
            <a:srgbClr val="232323"/>
          </a:solidFill>
          <a:ln w="19050">
            <a:solidFill>
              <a:srgbClr val="EF444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7200" y="1828800"/>
            <a:ext cx="3627120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3000" b="1" i="0">
                <a:solidFill>
                  <a:srgbClr val="EF4444"/>
                </a:solidFill>
                <a:latin typeface="Calibri"/>
              </a:rPr>
              <a:t>−2.1%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" y="2560320"/>
            <a:ext cx="362712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China telecom revenue YoY (H1 2026)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7200" y="2971800"/>
            <a:ext cx="3627120" cy="7772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900" b="0" i="1">
                <a:solidFill>
                  <a:srgbClr val="B0B0B0"/>
                </a:solidFill>
                <a:latin typeface="Calibri"/>
              </a:rPr>
              <a:t>Legacy: voice · SMS · data are saturated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267200" y="1691640"/>
            <a:ext cx="3627120" cy="2103120"/>
          </a:xfrm>
          <a:prstGeom prst="roundRect">
            <a:avLst>
              <a:gd name="adj" fmla="val 10000"/>
            </a:avLst>
          </a:prstGeom>
          <a:solidFill>
            <a:srgbClr val="232323"/>
          </a:solidFill>
          <a:ln w="19050">
            <a:solidFill>
              <a:srgbClr val="FF6B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267200" y="1828800"/>
            <a:ext cx="3627120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3000" b="1" i="0">
                <a:solidFill>
                  <a:srgbClr val="FF6B35"/>
                </a:solidFill>
                <a:latin typeface="Calibri"/>
              </a:rPr>
              <a:t>+279%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267200" y="2560320"/>
            <a:ext cx="362712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China Mobile 智算 service YoY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267200" y="2971800"/>
            <a:ext cx="3627120" cy="7772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900" b="0" i="1">
                <a:solidFill>
                  <a:srgbClr val="B0B0B0"/>
                </a:solidFill>
                <a:latin typeface="Calibri"/>
              </a:rPr>
              <a:t>Low base, but direction is set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077200" y="1691640"/>
            <a:ext cx="3627120" cy="2103120"/>
          </a:xfrm>
          <a:prstGeom prst="roundRect">
            <a:avLst>
              <a:gd name="adj" fmla="val 10000"/>
            </a:avLst>
          </a:prstGeom>
          <a:solidFill>
            <a:srgbClr val="232323"/>
          </a:solidFill>
          <a:ln w="19050">
            <a:solidFill>
              <a:srgbClr val="FFB62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077200" y="1828800"/>
            <a:ext cx="3627120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3000" b="1" i="0">
                <a:solidFill>
                  <a:srgbClr val="FFB627"/>
                </a:solidFill>
                <a:latin typeface="Calibri"/>
              </a:rPr>
              <a:t>140T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77200" y="2560320"/>
            <a:ext cx="362712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Daily Token calls (Mar 2026)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077200" y="2971800"/>
            <a:ext cx="3627120" cy="7772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900" b="0" i="1">
                <a:solidFill>
                  <a:srgbClr val="B0B0B0"/>
                </a:solidFill>
                <a:latin typeface="Calibri"/>
              </a:rPr>
              <a:t>National · incl. enterprise + batch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57200" y="4023360"/>
            <a:ext cx="3627120" cy="2103120"/>
          </a:xfrm>
          <a:prstGeom prst="roundRect">
            <a:avLst>
              <a:gd name="adj" fmla="val 10000"/>
            </a:avLst>
          </a:prstGeom>
          <a:solidFill>
            <a:srgbClr val="232323"/>
          </a:solidFill>
          <a:ln w="19050">
            <a:solidFill>
              <a:srgbClr val="4FC3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457200" y="4160520"/>
            <a:ext cx="3627120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3000" b="1" i="0">
                <a:solidFill>
                  <a:srgbClr val="4FC3F7"/>
                </a:solidFill>
                <a:latin typeface="Calibri"/>
              </a:rPr>
              <a:t>¥10B+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7200" y="4892040"/>
            <a:ext cx="362712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China Mobile 3–5 yr Token ecosystem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57200" y="5303520"/>
            <a:ext cx="3627120" cy="7772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900" b="0" i="1">
                <a:solidFill>
                  <a:srgbClr val="B0B0B0"/>
                </a:solidFill>
                <a:latin typeface="Calibri"/>
              </a:rPr>
              <a:t>Per Qiu Baohua · Mobile Cloud Conf 2026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4267200" y="4023360"/>
            <a:ext cx="3627120" cy="2103120"/>
          </a:xfrm>
          <a:prstGeom prst="roundRect">
            <a:avLst>
              <a:gd name="adj" fmla="val 10000"/>
            </a:avLst>
          </a:prstGeom>
          <a:solidFill>
            <a:srgbClr val="232323"/>
          </a:solidFill>
          <a:ln w="19050">
            <a:solidFill>
              <a:srgbClr val="EC489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4267200" y="4160520"/>
            <a:ext cx="3627120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3000" b="1" i="0">
                <a:solidFill>
                  <a:srgbClr val="EC4899"/>
                </a:solidFill>
                <a:latin typeface="Calibri"/>
              </a:rPr>
              <a:t>885M → 2.1B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267200" y="4892040"/>
            <a:ext cx="362712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WorkBuddy PC MAU visits · 3 mo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267200" y="5303520"/>
            <a:ext cx="3627120" cy="7772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900" b="0" i="1">
                <a:solidFill>
                  <a:srgbClr val="B0B0B0"/>
                </a:solidFill>
                <a:latin typeface="Calibri"/>
              </a:rPr>
              <a:t>Feb → Jun 2026, 2.4× (Easy-Analysys)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8077200" y="4023360"/>
            <a:ext cx="3627120" cy="2103120"/>
          </a:xfrm>
          <a:prstGeom prst="roundRect">
            <a:avLst>
              <a:gd name="adj" fmla="val 10000"/>
            </a:avLst>
          </a:prstGeom>
          <a:solidFill>
            <a:srgbClr val="232323"/>
          </a:solidFill>
          <a:ln w="19050">
            <a:solidFill>
              <a:srgbClr val="10B98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8077200" y="4160520"/>
            <a:ext cx="3627120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3000" b="1" i="0">
                <a:solidFill>
                  <a:srgbClr val="10B981"/>
                </a:solidFill>
                <a:latin typeface="Calibri"/>
              </a:rPr>
              <a:t>300+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077200" y="4892040"/>
            <a:ext cx="362712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Models on MoMA · unit cost −30%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077200" y="5303520"/>
            <a:ext cx="3627120" cy="7772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900" b="0" i="1">
                <a:solidFill>
                  <a:srgbClr val="B0B0B0"/>
                </a:solidFill>
                <a:latin typeface="Calibri"/>
              </a:rPr>
              <a:t>Operator self-reported, China Daily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0F0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457200" y="201168"/>
            <a:ext cx="164592" cy="164592"/>
          </a:xfrm>
          <a:prstGeom prst="ellipse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164592"/>
            <a:ext cx="2743200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/>
            <a:r>
              <a:rPr sz="1200" b="1" i="0">
                <a:solidFill>
                  <a:srgbClr val="FFFFFF"/>
                </a:solidFill>
                <a:latin typeface="Calibri"/>
              </a:rPr>
              <a:t>TokenForge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200400" y="164592"/>
            <a:ext cx="3657600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/>
            <a:r>
              <a:rPr sz="1100" b="0" i="0">
                <a:solidFill>
                  <a:srgbClr val="B0B0B0"/>
                </a:solidFill>
                <a:latin typeface="Calibri"/>
              </a:rPr>
              <a:t>WorkBuddy × China Mobile · One-Pager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0" y="164592"/>
            <a:ext cx="4572000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/>
            <a:r>
              <a:rPr sz="1000" b="0" i="0">
                <a:solidFill>
                  <a:srgbClr val="B0B0B0"/>
                </a:solidFill>
                <a:latin typeface="Calibri"/>
              </a:rPr>
              <a:t>Source: 宁静致远SAP自留地  ·  2026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15600" y="6537960"/>
            <a:ext cx="1554480" cy="27432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/>
            <a:r>
              <a:rPr sz="1000" b="0" i="0">
                <a:solidFill>
                  <a:srgbClr val="707070"/>
                </a:solidFill>
                <a:latin typeface="Calibri"/>
              </a:rPr>
              <a:t>07 / 08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548640"/>
            <a:ext cx="11247120" cy="50292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/>
            <a:r>
              <a:rPr sz="2600" b="1" i="0">
                <a:solidFill>
                  <a:srgbClr val="EF4444"/>
                </a:solidFill>
                <a:latin typeface="Calibri"/>
              </a:rPr>
              <a:t>06 · Three Things to Check Before You Subscribe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1005840"/>
            <a:ext cx="1124712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/>
            <a:r>
              <a:rPr sz="1400" b="0" i="1">
                <a:solidFill>
                  <a:srgbClr val="B0B0B0"/>
                </a:solidFill>
                <a:latin typeface="Calibri"/>
              </a:rPr>
              <a:t>Lower friction ≠ no friction. Read the fine print.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57200" y="1691640"/>
            <a:ext cx="11247120" cy="1417320"/>
          </a:xfrm>
          <a:prstGeom prst="roundRect">
            <a:avLst>
              <a:gd name="adj" fmla="val 10000"/>
            </a:avLst>
          </a:prstGeom>
          <a:solidFill>
            <a:srgbClr val="232323"/>
          </a:solidFill>
          <a:ln w="19050">
            <a:solidFill>
              <a:srgbClr val="FF6B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57200" y="1691640"/>
            <a:ext cx="640080" cy="141732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57200" y="1691640"/>
            <a:ext cx="640080" cy="141732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3000" b="1" i="0">
                <a:solidFill>
                  <a:srgbClr val="0F0F0F"/>
                </a:solidFill>
                <a:latin typeface="Calibri"/>
              </a:rPr>
              <a:t>01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280160" y="1828800"/>
            <a:ext cx="105156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/>
            <a:r>
              <a:rPr sz="1600" b="1" i="0">
                <a:solidFill>
                  <a:srgbClr val="FF6B35"/>
                </a:solidFill>
                <a:latin typeface="Calibri"/>
              </a:rPr>
              <a:t>Province Lock-in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280160" y="2194560"/>
            <a:ext cx="10515600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/>
            <a:r>
              <a:rPr sz="1100" b="0" i="0">
                <a:solidFill>
                  <a:srgbClr val="E0E0E0"/>
                </a:solidFill>
                <a:latin typeface="Calibri"/>
              </a:rPr>
              <a:t>Token plans are set independently by each province. A Beijing SIM may not get Shanghai's promo price. Some plans are restricted to local subscribers only.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280160" y="2743200"/>
            <a:ext cx="10515600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/>
            <a:r>
              <a:rPr sz="1000" b="1" i="1">
                <a:solidFill>
                  <a:srgbClr val="FF6B35"/>
                </a:solidFill>
                <a:latin typeface="Calibri"/>
              </a:rPr>
              <a:t>→  Confirm your 归属地 is in the active promo footprint before you commit.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57200" y="3200400"/>
            <a:ext cx="11247120" cy="1417320"/>
          </a:xfrm>
          <a:prstGeom prst="roundRect">
            <a:avLst>
              <a:gd name="adj" fmla="val 10000"/>
            </a:avLst>
          </a:prstGeom>
          <a:solidFill>
            <a:srgbClr val="232323"/>
          </a:solidFill>
          <a:ln w="19050">
            <a:solidFill>
              <a:srgbClr val="FFB62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457200" y="3200400"/>
            <a:ext cx="640080" cy="1417320"/>
          </a:xfrm>
          <a:prstGeom prst="rect">
            <a:avLst/>
          </a:prstGeom>
          <a:solidFill>
            <a:srgbClr val="FFB6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457200" y="3200400"/>
            <a:ext cx="640080" cy="141732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3000" b="1" i="0">
                <a:solidFill>
                  <a:srgbClr val="0F0F0F"/>
                </a:solidFill>
                <a:latin typeface="Calibri"/>
              </a:rPr>
              <a:t>02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280160" y="3337560"/>
            <a:ext cx="105156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/>
            <a:r>
              <a:rPr sz="1600" b="1" i="0">
                <a:solidFill>
                  <a:srgbClr val="FFB627"/>
                </a:solidFill>
                <a:latin typeface="Calibri"/>
              </a:rPr>
              <a:t>Model Cost ≠ Bundle Cost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280160" y="3703320"/>
            <a:ext cx="10515600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/>
            <a:r>
              <a:rPr sz="1100" b="0" i="0">
                <a:solidFill>
                  <a:srgbClr val="E0E0E0"/>
                </a:solidFill>
                <a:latin typeface="Calibri"/>
              </a:rPr>
              <a:t>算力豆 uses a unified pool, but consumption per call varies wildly across models. Manually picking Pro for a light task burns coins fast; let the smart router match.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280160" y="4251960"/>
            <a:ext cx="10515600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/>
            <a:r>
              <a:rPr sz="1000" b="1" i="1">
                <a:solidFill>
                  <a:srgbClr val="FFB627"/>
                </a:solidFill>
                <a:latin typeface="Calibri"/>
              </a:rPr>
              <a:t>→  Trust auto-routing for light work; reserve heavy models for heavy tasks.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57200" y="4709160"/>
            <a:ext cx="11247120" cy="1417320"/>
          </a:xfrm>
          <a:prstGeom prst="roundRect">
            <a:avLst>
              <a:gd name="adj" fmla="val 10000"/>
            </a:avLst>
          </a:prstGeom>
          <a:solidFill>
            <a:srgbClr val="232323"/>
          </a:solidFill>
          <a:ln w="19050">
            <a:solidFill>
              <a:srgbClr val="4FC3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457200" y="4709160"/>
            <a:ext cx="640080" cy="1417320"/>
          </a:xfrm>
          <a:prstGeom prst="rect">
            <a:avLst/>
          </a:prstGeom>
          <a:solidFill>
            <a:srgbClr val="4FC3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457200" y="4709160"/>
            <a:ext cx="640080" cy="141732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3000" b="1" i="0">
                <a:solidFill>
                  <a:srgbClr val="0F0F0F"/>
                </a:solidFill>
                <a:latin typeface="Calibri"/>
              </a:rPr>
              <a:t>03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280160" y="4846320"/>
            <a:ext cx="105156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/>
            <a:r>
              <a:rPr sz="1600" b="1" i="0">
                <a:solidFill>
                  <a:srgbClr val="4FC3F7"/>
                </a:solidFill>
                <a:latin typeface="Calibri"/>
              </a:rPr>
              <a:t>Two Bills, Not One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280160" y="5212080"/>
            <a:ext cx="10515600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/>
            <a:r>
              <a:rPr sz="1100" b="0" i="0">
                <a:solidFill>
                  <a:srgbClr val="E0E0E0"/>
                </a:solidFill>
                <a:latin typeface="Calibri"/>
              </a:rPr>
              <a:t>WorkBuddy's own subscription and China Mobile's 算力豆 are not interoperable. Running both = two parallel invoices.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280160" y="5760720"/>
            <a:ext cx="10515600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/>
            <a:r>
              <a:rPr sz="1000" b="1" i="1">
                <a:solidFill>
                  <a:srgbClr val="4FC3F7"/>
                </a:solidFill>
                <a:latin typeface="Calibri"/>
              </a:rPr>
              <a:t>→  Pick one billing rail based on your usage profile.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0F0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457200" y="201168"/>
            <a:ext cx="164592" cy="164592"/>
          </a:xfrm>
          <a:prstGeom prst="ellipse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164592"/>
            <a:ext cx="2743200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/>
            <a:r>
              <a:rPr sz="1200" b="1" i="0">
                <a:solidFill>
                  <a:srgbClr val="FFFFFF"/>
                </a:solidFill>
                <a:latin typeface="Calibri"/>
              </a:rPr>
              <a:t>TokenForge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200400" y="164592"/>
            <a:ext cx="3657600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/>
            <a:r>
              <a:rPr sz="1100" b="0" i="0">
                <a:solidFill>
                  <a:srgbClr val="B0B0B0"/>
                </a:solidFill>
                <a:latin typeface="Calibri"/>
              </a:rPr>
              <a:t>WorkBuddy × China Mobile · One-Pager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0" y="164592"/>
            <a:ext cx="4572000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/>
            <a:r>
              <a:rPr sz="1000" b="0" i="0">
                <a:solidFill>
                  <a:srgbClr val="B0B0B0"/>
                </a:solidFill>
                <a:latin typeface="Calibri"/>
              </a:rPr>
              <a:t>Source: 宁静致远SAP自留地  ·  2026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15600" y="6537960"/>
            <a:ext cx="1554480" cy="27432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/>
            <a:r>
              <a:rPr sz="1000" b="0" i="0">
                <a:solidFill>
                  <a:srgbClr val="707070"/>
                </a:solidFill>
                <a:latin typeface="Calibri"/>
              </a:rPr>
              <a:t>08 / 08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548640"/>
            <a:ext cx="11247120" cy="50292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/>
            <a:r>
              <a:rPr sz="2800" b="1" i="0">
                <a:solidFill>
                  <a:srgbClr val="FF6B35"/>
                </a:solidFill>
                <a:latin typeface="Calibri"/>
              </a:rPr>
              <a:t>07 · The Takeaway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1005840"/>
            <a:ext cx="1124712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/>
            <a:r>
              <a:rPr sz="1400" b="0" i="1">
                <a:solidFill>
                  <a:srgbClr val="B0B0B0"/>
                </a:solidFill>
                <a:latin typeface="Calibri"/>
              </a:rPr>
              <a:t>AI's first phone-bill moment.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57200" y="1691640"/>
            <a:ext cx="11247120" cy="1463040"/>
          </a:xfrm>
          <a:prstGeom prst="roundRect">
            <a:avLst>
              <a:gd name="adj" fmla="val 10000"/>
            </a:avLst>
          </a:prstGeom>
          <a:solidFill>
            <a:srgbClr val="232323"/>
          </a:solidFill>
          <a:ln w="25400">
            <a:solidFill>
              <a:srgbClr val="FFB62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7200" y="1691640"/>
            <a:ext cx="11247120" cy="1463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2200" b="1" i="0">
                <a:solidFill>
                  <a:srgbClr val="FFFFFF"/>
                </a:solidFill>
                <a:latin typeface="Calibri"/>
              </a:rPr>
              <a:t>This isn't about price.</a:t>
            </a:r>
          </a:p>
          <a:p>
            <a:pPr algn="ctr"/>
            <a:r>
              <a:rPr sz="2200" b="1" i="0">
                <a:solidFill>
                  <a:srgbClr val="FFFFFF"/>
                </a:solidFill>
                <a:latin typeface="Calibri"/>
              </a:rPr>
              <a:t>It's about lowering the psychological cost of paying for AI.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57200" y="3337560"/>
            <a:ext cx="3627120" cy="2286000"/>
          </a:xfrm>
          <a:prstGeom prst="roundRect">
            <a:avLst>
              <a:gd name="adj" fmla="val 10000"/>
            </a:avLst>
          </a:prstGeom>
          <a:solidFill>
            <a:srgbClr val="1A1A1A"/>
          </a:solidFill>
          <a:ln w="19050">
            <a:solidFill>
              <a:srgbClr val="FF6B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57200" y="3337560"/>
            <a:ext cx="3627120" cy="45720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57200" y="3337560"/>
            <a:ext cx="362712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1400" b="1" i="0">
                <a:solidFill>
                  <a:srgbClr val="0F0F0F"/>
                </a:solidFill>
                <a:latin typeface="Calibri"/>
              </a:rPr>
              <a:t>Engine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3886200"/>
            <a:ext cx="362712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Tencent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4343400"/>
            <a:ext cx="3352800" cy="11887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1000" b="0" i="1">
                <a:solidFill>
                  <a:srgbClr val="E0E0E0"/>
                </a:solidFill>
                <a:latin typeface="Calibri"/>
              </a:rPr>
              <a:t>"Operators do Token ops fastest by renting a mature engine — not building one."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267200" y="3337560"/>
            <a:ext cx="3627120" cy="2286000"/>
          </a:xfrm>
          <a:prstGeom prst="roundRect">
            <a:avLst>
              <a:gd name="adj" fmla="val 10000"/>
            </a:avLst>
          </a:prstGeom>
          <a:solidFill>
            <a:srgbClr val="1A1A1A"/>
          </a:solidFill>
          <a:ln w="19050">
            <a:solidFill>
              <a:srgbClr val="FFB62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4267200" y="3337560"/>
            <a:ext cx="3627120" cy="457200"/>
          </a:xfrm>
          <a:prstGeom prst="rect">
            <a:avLst/>
          </a:prstGeom>
          <a:solidFill>
            <a:srgbClr val="FFB6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267200" y="3337560"/>
            <a:ext cx="362712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1400" b="1" i="0">
                <a:solidFill>
                  <a:srgbClr val="0F0F0F"/>
                </a:solidFill>
                <a:latin typeface="Calibri"/>
              </a:rPr>
              <a:t>Pipeline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267200" y="3886200"/>
            <a:ext cx="362712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China Mobile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267200" y="4343400"/>
            <a:ext cx="3352800" cy="11887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1000" b="0" i="1">
                <a:solidFill>
                  <a:srgbClr val="E0E0E0"/>
                </a:solidFill>
                <a:latin typeface="Calibri"/>
              </a:rPr>
              <a:t>"Token is the universal metric + value carrier running through the whole AI stack."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8077200" y="3337560"/>
            <a:ext cx="3627120" cy="2286000"/>
          </a:xfrm>
          <a:prstGeom prst="roundRect">
            <a:avLst>
              <a:gd name="adj" fmla="val 10000"/>
            </a:avLst>
          </a:prstGeom>
          <a:solidFill>
            <a:srgbClr val="1A1A1A"/>
          </a:solidFill>
          <a:ln w="19050">
            <a:solidFill>
              <a:srgbClr val="4FC3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8077200" y="3337560"/>
            <a:ext cx="3627120" cy="457200"/>
          </a:xfrm>
          <a:prstGeom prst="rect">
            <a:avLst/>
          </a:prstGeom>
          <a:solidFill>
            <a:srgbClr val="4FC3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077200" y="3337560"/>
            <a:ext cx="362712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1400" b="1" i="0">
                <a:solidFill>
                  <a:srgbClr val="0F0F0F"/>
                </a:solidFill>
                <a:latin typeface="Calibri"/>
              </a:rPr>
              <a:t>Settlement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077200" y="3886200"/>
            <a:ext cx="362712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Phone bill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077200" y="4343400"/>
            <a:ext cx="3352800" cy="11887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1000" b="0" i="1">
                <a:solidFill>
                  <a:srgbClr val="E0E0E0"/>
                </a:solidFill>
                <a:latin typeface="Calibri"/>
              </a:rPr>
              <a:t>"Inference that bills like data · Metered, bundled, monthly, portable-ish."</a:t>
            </a:r>
          </a:p>
        </p:txBody>
      </p:sp>
      <p:sp>
        <p:nvSpPr>
          <p:cNvPr id="28" name="Rectangle 27"/>
          <p:cNvSpPr/>
          <p:nvPr/>
        </p:nvSpPr>
        <p:spPr>
          <a:xfrm>
            <a:off x="457200" y="5943600"/>
            <a:ext cx="11247120" cy="548640"/>
          </a:xfrm>
          <a:prstGeom prst="rect">
            <a:avLst/>
          </a:prstGeom>
          <a:solidFill>
            <a:srgbClr val="1A1A1A"/>
          </a:solidFill>
          <a:ln w="19050">
            <a:solidFill>
              <a:srgbClr val="FF6B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457200" y="5943600"/>
            <a:ext cx="11247120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1300" b="1" i="0">
                <a:solidFill>
                  <a:srgbClr val="FF6B35"/>
                </a:solidFill>
                <a:latin typeface="Calibri"/>
              </a:rPr>
              <a:t>AI is moving from API bills to phone bills · Same surface · Lower psychological barrier · Operators rent the engine, Tencent rents the rail.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