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A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23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777240"/>
            <a:ext cx="12191695" cy="36576"/>
          </a:xfrm>
          <a:prstGeom prst="rect">
            <a:avLst/>
          </a:prstGeom>
          <a:solidFill>
            <a:srgbClr val="FFC8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73152"/>
            <a:ext cx="914400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China Mobile × WorkBuddy Co-Branded Edition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438912"/>
            <a:ext cx="91440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>
                <a:solidFill>
                  <a:srgbClr val="FFC83D"/>
                </a:solidFill>
                <a:latin typeface="Calibri"/>
              </a:rPr>
              <a:t>From "Which model is strongest?" to "Which distribution lane ranks you first?"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0" y="109728"/>
            <a:ext cx="2743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0">
                <a:solidFill>
                  <a:srgbClr val="D8E2F0"/>
                </a:solidFill>
                <a:latin typeface="Calibri"/>
              </a:rPr>
              <a:t>Strategic Alliance · Token Distribution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0" y="384048"/>
            <a:ext cx="2743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1">
                <a:solidFill>
                  <a:srgbClr val="00C86F"/>
                </a:solidFill>
                <a:latin typeface="Calibri"/>
              </a:rPr>
              <a:t>2026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" y="960120"/>
            <a:ext cx="3794760" cy="5212080"/>
          </a:xfrm>
          <a:prstGeom prst="rect">
            <a:avLst/>
          </a:prstGeom>
          <a:solidFill>
            <a:srgbClr val="123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65760" y="960120"/>
            <a:ext cx="3794760" cy="411480"/>
          </a:xfrm>
          <a:prstGeom prst="rect">
            <a:avLst/>
          </a:prstGeom>
          <a:solidFill>
            <a:srgbClr val="00A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352" y="1014984"/>
            <a:ext cx="37947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Calibri"/>
              </a:rPr>
              <a:t>1  ·  THE OPPORTUNITY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1463040"/>
            <a:ext cx="1714500" cy="96012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1508760"/>
            <a:ext cx="171450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2600" b="1">
                <a:solidFill>
                  <a:srgbClr val="FFC83D"/>
                </a:solidFill>
                <a:latin typeface="Calibri"/>
              </a:rPr>
              <a:t>20M+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1965960"/>
            <a:ext cx="171450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900" b="0">
                <a:solidFill>
                  <a:srgbClr val="D8E2F0"/>
                </a:solidFill>
                <a:latin typeface="Calibri"/>
              </a:rPr>
              <a:t>Monthly Active Users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08860" y="1463040"/>
            <a:ext cx="1714500" cy="96012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308860" y="1508760"/>
            <a:ext cx="171450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2600" b="1">
                <a:solidFill>
                  <a:srgbClr val="FFC83D"/>
                </a:solidFill>
                <a:latin typeface="Calibri"/>
              </a:rPr>
              <a:t>13M+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08860" y="1965960"/>
            <a:ext cx="171450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900" b="0">
                <a:solidFill>
                  <a:srgbClr val="D8E2F0"/>
                </a:solidFill>
                <a:latin typeface="Calibri"/>
              </a:rPr>
              <a:t>Daily Active Users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2514600"/>
            <a:ext cx="3520440" cy="502920"/>
          </a:xfrm>
          <a:prstGeom prst="rect">
            <a:avLst/>
          </a:prstGeom>
          <a:solidFill>
            <a:srgbClr val="00C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2920" y="2560320"/>
            <a:ext cx="352044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1">
                <a:solidFill>
                  <a:srgbClr val="0B1F3A"/>
                </a:solidFill>
                <a:latin typeface="Calibri"/>
              </a:rPr>
              <a:t>DAU/MAU Stickiness:  65% – 75%   (industry avg ≈ 20%)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0352" y="3154680"/>
            <a:ext cx="3465576" cy="28803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>
                <a:solidFill>
                  <a:srgbClr val="FFC83D"/>
                </a:solidFill>
                <a:latin typeface="Calibri"/>
              </a:rPr>
              <a:t>Agents are now the dominant token sink.</a:t>
            </a:r>
          </a:p>
          <a:p>
            <a:pPr algn="l">
              <a:lnSpc>
                <a:spcPct val="118000"/>
              </a:lnSpc>
            </a:pPr>
            <a:r>
              <a:rPr sz="1000" b="0">
                <a:solidFill>
                  <a:srgbClr val="FFFFFF"/>
                </a:solidFill>
                <a:latin typeface="Calibri"/>
              </a:rPr>
              <a:t>OpenRouter data: Agent ≈ 5× human token usage; agents already account for ~81.2% of total tokens consumed.</a:t>
            </a:r>
          </a:p>
          <a:p>
            <a:pPr algn="l">
              <a:lnSpc>
                <a:spcPct val="118000"/>
              </a:lnSpc>
            </a:pPr>
            <a:r>
              <a:rPr sz="400" b="0">
                <a:solidFill>
                  <a:srgbClr val="FFFFFF"/>
                </a:solidFill>
                <a:latin typeface="Calibri"/>
              </a:rPr>
              <a:t/>
            </a:r>
          </a:p>
          <a:p>
            <a:pPr algn="l">
              <a:lnSpc>
                <a:spcPct val="118000"/>
              </a:lnSpc>
            </a:pPr>
            <a:r>
              <a:rPr sz="1100" b="1">
                <a:solidFill>
                  <a:srgbClr val="FFC83D"/>
                </a:solidFill>
                <a:latin typeface="Calibri"/>
              </a:rPr>
              <a:t>WorkBuddy is not a chatbox — it is a scenario-based super-entry.</a:t>
            </a:r>
          </a:p>
          <a:p>
            <a:pPr algn="l">
              <a:lnSpc>
                <a:spcPct val="118000"/>
              </a:lnSpc>
            </a:pPr>
            <a:r>
              <a:rPr sz="1000" b="0">
                <a:solidFill>
                  <a:srgbClr val="FFFFFF"/>
                </a:solidFill>
                <a:latin typeface="Calibri"/>
              </a:rPr>
              <a:t>Office, design, data, customer-service tasks unified into one workflow surface.</a:t>
            </a:r>
          </a:p>
          <a:p>
            <a:pPr algn="l">
              <a:lnSpc>
                <a:spcPct val="118000"/>
              </a:lnSpc>
            </a:pPr>
            <a:r>
              <a:rPr sz="1000" b="0">
                <a:solidFill>
                  <a:srgbClr val="FFFFFF"/>
                </a:solidFill>
                <a:latin typeface="Calibri"/>
              </a:rPr>
              <a:t>Each "think → call tool → deliver result" loop burns tokens.</a:t>
            </a:r>
          </a:p>
          <a:p>
            <a:pPr algn="l">
              <a:lnSpc>
                <a:spcPct val="118000"/>
              </a:lnSpc>
            </a:pPr>
            <a:r>
              <a:rPr sz="1000" b="0">
                <a:solidFill>
                  <a:srgbClr val="FFFFFF"/>
                </a:solidFill>
                <a:latin typeface="Calibri"/>
              </a:rPr>
              <a:t>13M users performing high-frequency, must-have, verifiable work daily — the industry's largest single scenario-based token-consumption pool.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25112" y="960120"/>
            <a:ext cx="3794760" cy="5212080"/>
          </a:xfrm>
          <a:prstGeom prst="rect">
            <a:avLst/>
          </a:prstGeom>
          <a:solidFill>
            <a:srgbClr val="123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25112" y="960120"/>
            <a:ext cx="3794760" cy="411480"/>
          </a:xfrm>
          <a:prstGeom prst="rect">
            <a:avLst/>
          </a:prstGeom>
          <a:solidFill>
            <a:srgbClr val="00C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489704" y="1014984"/>
            <a:ext cx="37947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1">
                <a:solidFill>
                  <a:srgbClr val="0B1F3A"/>
                </a:solidFill>
                <a:latin typeface="Calibri"/>
              </a:rPr>
              <a:t>2  ·  THE ALLIANCE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89704" y="1508760"/>
            <a:ext cx="1668780" cy="132588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489704" y="1554480"/>
            <a:ext cx="16687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1">
                <a:solidFill>
                  <a:srgbClr val="00A8FF"/>
                </a:solidFill>
                <a:latin typeface="Calibri"/>
              </a:rPr>
              <a:t>WorkBuddy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89704" y="1801368"/>
            <a:ext cx="166878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>
              <a:lnSpc>
                <a:spcPct val="110000"/>
              </a:lnSpc>
            </a:pPr>
            <a:r>
              <a:rPr sz="900" b="0">
                <a:solidFill>
                  <a:srgbClr val="FFFFFF"/>
                </a:solidFill>
                <a:latin typeface="Calibri"/>
              </a:rPr>
              <a:t>Application scenarios</a:t>
            </a:r>
          </a:p>
          <a:p>
            <a:pPr algn="ctr">
              <a:lnSpc>
                <a:spcPct val="110000"/>
              </a:lnSpc>
            </a:pPr>
            <a:r>
              <a:rPr sz="900" b="0">
                <a:solidFill>
                  <a:srgbClr val="FFFFFF"/>
                </a:solidFill>
                <a:latin typeface="Calibri"/>
              </a:rPr>
              <a:t>&amp; token settlement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86500" y="1508760"/>
            <a:ext cx="1668780" cy="132588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286500" y="1554480"/>
            <a:ext cx="166878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100" b="1">
                <a:solidFill>
                  <a:srgbClr val="00C86F"/>
                </a:solidFill>
                <a:latin typeface="Calibri"/>
              </a:rPr>
              <a:t>China Mobile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86500" y="1801368"/>
            <a:ext cx="166878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>
              <a:lnSpc>
                <a:spcPct val="110000"/>
              </a:lnSpc>
            </a:pPr>
            <a:r>
              <a:rPr sz="900" b="0">
                <a:solidFill>
                  <a:srgbClr val="FFFFFF"/>
                </a:solidFill>
                <a:latin typeface="Calibri"/>
              </a:rPr>
              <a:t>Compute, model routing</a:t>
            </a:r>
          </a:p>
          <a:p>
            <a:pPr algn="ctr">
              <a:lnSpc>
                <a:spcPct val="110000"/>
              </a:lnSpc>
            </a:pPr>
            <a:r>
              <a:rPr sz="900" b="0">
                <a:solidFill>
                  <a:srgbClr val="FFFFFF"/>
                </a:solidFill>
                <a:latin typeface="Calibri"/>
              </a:rPr>
              <a:t>&amp; compliance backbone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89704" y="2971800"/>
            <a:ext cx="3465576" cy="256032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599432" y="3063240"/>
            <a:ext cx="3246120" cy="23774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>
                <a:solidFill>
                  <a:srgbClr val="FFC83D"/>
                </a:solidFill>
                <a:latin typeface="Calibri"/>
              </a:rPr>
              <a:t>A New Battlefield</a:t>
            </a:r>
          </a:p>
          <a:p>
            <a:pPr algn="l">
              <a:lnSpc>
                <a:spcPct val="118000"/>
              </a:lnSpc>
            </a:pPr>
            <a:r>
              <a:rPr sz="1000" b="0">
                <a:solidFill>
                  <a:srgbClr val="FFFFFF"/>
                </a:solidFill>
                <a:latin typeface="Calibri"/>
              </a:rPr>
              <a:t>China Mobile is the first carrier to put the "model supermarket" inside a product with 10⁸-scale users.</a:t>
            </a:r>
          </a:p>
          <a:p>
            <a:pPr algn="l">
              <a:lnSpc>
                <a:spcPct val="118000"/>
              </a:lnSpc>
            </a:pPr>
            <a:r>
              <a:rPr sz="400" b="0">
                <a:solidFill>
                  <a:srgbClr val="FFFFFF"/>
                </a:solidFill>
                <a:latin typeface="Calibri"/>
              </a:rPr>
              <a:t/>
            </a:r>
          </a:p>
          <a:p>
            <a:pPr algn="l">
              <a:lnSpc>
                <a:spcPct val="118000"/>
              </a:lnSpc>
            </a:pPr>
            <a:r>
              <a:rPr sz="1000" b="0">
                <a:solidFill>
                  <a:srgbClr val="D8E2F0"/>
                </a:solidFill>
                <a:latin typeface="Calibri"/>
              </a:rPr>
              <a:t>DeepSeek itself won't be replaced — the war shifts to:</a:t>
            </a:r>
          </a:p>
          <a:p>
            <a:pPr algn="l">
              <a:lnSpc>
                <a:spcPct val="118000"/>
              </a:lnSpc>
            </a:pPr>
            <a:r>
              <a:rPr sz="1000" b="1">
                <a:solidFill>
                  <a:srgbClr val="00C86F"/>
                </a:solidFill>
                <a:latin typeface="Calibri"/>
              </a:rPr>
              <a:t>"How to rank DeepSeek higher inside WorkBuddy's list."</a:t>
            </a:r>
          </a:p>
          <a:p>
            <a:pPr algn="l">
              <a:lnSpc>
                <a:spcPct val="118000"/>
              </a:lnSpc>
            </a:pPr>
            <a:r>
              <a:rPr sz="400" b="0">
                <a:solidFill>
                  <a:srgbClr val="FFFFFF"/>
                </a:solidFill>
                <a:latin typeface="Calibri"/>
              </a:rPr>
              <a:t/>
            </a:r>
          </a:p>
          <a:p>
            <a:pPr algn="l">
              <a:lnSpc>
                <a:spcPct val="118000"/>
              </a:lnSpc>
            </a:pPr>
            <a:r>
              <a:rPr sz="1100" b="1">
                <a:solidFill>
                  <a:srgbClr val="FFC83D"/>
                </a:solidFill>
                <a:latin typeface="Calibri"/>
              </a:rPr>
              <a:t>Choose platform &amp; ecosystem — not model.</a:t>
            </a:r>
          </a:p>
          <a:p>
            <a:pPr algn="l">
              <a:lnSpc>
                <a:spcPct val="118000"/>
              </a:lnSpc>
            </a:pPr>
            <a:r>
              <a:rPr sz="1000" b="0">
                <a:solidFill>
                  <a:srgbClr val="FFFFFF"/>
                </a:solidFill>
                <a:latin typeface="Calibri"/>
              </a:rPr>
              <a:t>Ask three questions:</a:t>
            </a:r>
          </a:p>
          <a:p>
            <a:pPr algn="l">
              <a:lnSpc>
                <a:spcPct val="118000"/>
              </a:lnSpc>
            </a:pPr>
            <a:r>
              <a:rPr sz="900" b="0">
                <a:solidFill>
                  <a:srgbClr val="D8E2F0"/>
                </a:solidFill>
                <a:latin typeface="Calibri"/>
              </a:rPr>
              <a:t>1. How many model distributors does this platform integrate?</a:t>
            </a:r>
          </a:p>
          <a:p>
            <a:pPr algn="l">
              <a:lnSpc>
                <a:spcPct val="118000"/>
              </a:lnSpc>
            </a:pPr>
            <a:r>
              <a:rPr sz="900" b="0">
                <a:solidFill>
                  <a:srgbClr val="D8E2F0"/>
                </a:solidFill>
                <a:latin typeface="Calibri"/>
              </a:rPr>
              <a:t>2. Can it be deployed privately?</a:t>
            </a:r>
          </a:p>
          <a:p>
            <a:pPr algn="l">
              <a:lnSpc>
                <a:spcPct val="118000"/>
              </a:lnSpc>
            </a:pPr>
            <a:r>
              <a:rPr sz="900" b="0">
                <a:solidFill>
                  <a:srgbClr val="D8E2F0"/>
                </a:solidFill>
                <a:latin typeface="Calibri"/>
              </a:rPr>
              <a:t>3. Who holds data sovereignty?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284464" y="960120"/>
            <a:ext cx="3794760" cy="5212080"/>
          </a:xfrm>
          <a:prstGeom prst="rect">
            <a:avLst/>
          </a:prstGeom>
          <a:solidFill>
            <a:srgbClr val="123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284464" y="960120"/>
            <a:ext cx="3794760" cy="411480"/>
          </a:xfrm>
          <a:prstGeom prst="rect">
            <a:avLst/>
          </a:prstGeom>
          <a:solidFill>
            <a:srgbClr val="FFC8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449056" y="1014984"/>
            <a:ext cx="37947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1">
                <a:solidFill>
                  <a:srgbClr val="0B1F3A"/>
                </a:solidFill>
                <a:latin typeface="Calibri"/>
              </a:rPr>
              <a:t>3  ·  THE PACKAGE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49056" y="1463040"/>
            <a:ext cx="3465576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>
                <a:solidFill>
                  <a:srgbClr val="00A8FF"/>
                </a:solidFill>
                <a:latin typeface="Calibri"/>
              </a:rPr>
              <a:t>Enterprise / Government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49056" y="1755648"/>
            <a:ext cx="3465576" cy="2148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>
                <a:solidFill>
                  <a:srgbClr val="FFFFFF"/>
                </a:solidFill>
                <a:latin typeface="Calibri"/>
              </a:rPr>
              <a:t>Account:  1 phone number = 1 API key; 1 account per employee; 20% of staff get high-priority accounts.</a:t>
            </a:r>
          </a:p>
          <a:p>
            <a:pPr algn="l">
              <a:lnSpc>
                <a:spcPct val="118000"/>
              </a:lnSpc>
            </a:pPr>
            <a:r>
              <a:rPr sz="900" b="0">
                <a:solidFill>
                  <a:srgbClr val="FFFFFF"/>
                </a:solidFill>
                <a:latin typeface="Calibri"/>
              </a:rPr>
              <a:t>Model pool: 19 models in short-term pool — self-deployed + leading partner LLMs.</a:t>
            </a:r>
          </a:p>
          <a:p>
            <a:pPr algn="l">
              <a:lnSpc>
                <a:spcPct val="118000"/>
              </a:lnSpc>
            </a:pPr>
            <a:r>
              <a:rPr sz="900" b="0">
                <a:solidFill>
                  <a:srgbClr val="FFFFFF"/>
                </a:solidFill>
                <a:latin typeface="Calibri"/>
              </a:rPr>
              <a:t>Capacity:  baseline 100M tokens / user / month (top-agent average).</a:t>
            </a:r>
          </a:p>
          <a:p>
            <a:pPr algn="l">
              <a:lnSpc>
                <a:spcPct val="118000"/>
              </a:lnSpc>
            </a:pPr>
            <a:r>
              <a:rPr sz="900" b="0">
                <a:solidFill>
                  <a:srgbClr val="FFFFFF"/>
                </a:solidFill>
                <a:latin typeface="Calibri"/>
              </a:rPr>
              <a:t>Top-up:  buy token add-on packs when depleted, on the fly.</a:t>
            </a:r>
          </a:p>
          <a:p>
            <a:pPr algn="l">
              <a:lnSpc>
                <a:spcPct val="118000"/>
              </a:lnSpc>
            </a:pPr>
            <a:r>
              <a:rPr sz="900" b="1">
                <a:solidFill>
                  <a:srgbClr val="FFC83D"/>
                </a:solidFill>
                <a:latin typeface="Calibri"/>
              </a:rPr>
              <a:t>Quota control:</a:t>
            </a:r>
          </a:p>
          <a:p>
            <a:pPr algn="l">
              <a:lnSpc>
                <a:spcPct val="118000"/>
              </a:lnSpc>
            </a:pPr>
            <a:r>
              <a:rPr sz="800" b="0">
                <a:solidFill>
                  <a:srgbClr val="D8E2F0"/>
                </a:solidFill>
                <a:latin typeface="Calibri"/>
              </a:rPr>
              <a:t>  · Pool cap with approaching / reached alerts</a:t>
            </a:r>
          </a:p>
          <a:p>
            <a:pPr algn="l">
              <a:lnSpc>
                <a:spcPct val="118000"/>
              </a:lnSpc>
            </a:pPr>
            <a:r>
              <a:rPr sz="800" b="0">
                <a:solidFill>
                  <a:srgbClr val="D8E2F0"/>
                </a:solidFill>
                <a:latin typeface="Calibri"/>
              </a:rPr>
              <a:t>  · Per-member rate &amp; volume caps; over-quota → admin approval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49056" y="3977640"/>
            <a:ext cx="3465576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>
                <a:solidFill>
                  <a:srgbClr val="00C86F"/>
                </a:solidFill>
                <a:latin typeface="Calibri"/>
              </a:rPr>
              <a:t>Personal — Trial Plans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49056" y="4233672"/>
            <a:ext cx="3465576" cy="2286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800" b="0">
                <a:solidFill>
                  <a:srgbClr val="8C9AB5"/>
                </a:solidFill>
                <a:latin typeface="Calibri"/>
              </a:rPr>
              <a:t>Bundled on 139 plan (60 GB + 200 min + 1000 M broadband…) + AI services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403336" y="4480560"/>
            <a:ext cx="1143000" cy="141732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403336" y="4480560"/>
            <a:ext cx="1143000" cy="274320"/>
          </a:xfrm>
          <a:prstGeom prst="rect">
            <a:avLst/>
          </a:prstGeom>
          <a:solidFill>
            <a:srgbClr val="00A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403336" y="4498848"/>
            <a:ext cx="1143000" cy="25603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000" b="1">
                <a:solidFill>
                  <a:srgbClr val="0B1F3A"/>
                </a:solidFill>
                <a:latin typeface="Calibri"/>
              </a:rPr>
              <a:t>Basic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03336" y="4773168"/>
            <a:ext cx="11430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¥169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03336" y="5047488"/>
            <a:ext cx="11430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2000" b="1">
                <a:solidFill>
                  <a:srgbClr val="FFC83D"/>
                </a:solidFill>
                <a:latin typeface="Calibri"/>
              </a:rPr>
              <a:t>60M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03336" y="5413248"/>
            <a:ext cx="1143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900" b="0">
                <a:solidFill>
                  <a:srgbClr val="D8E2F0"/>
                </a:solidFill>
                <a:latin typeface="Calibri"/>
              </a:rPr>
              <a:t>tokens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03336" y="5623560"/>
            <a:ext cx="1143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700" b="0">
                <a:solidFill>
                  <a:srgbClr val="8C9AB5"/>
                </a:solidFill>
                <a:latin typeface="Calibri"/>
              </a:rPr>
              <a:t>AI bundle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610344" y="4480560"/>
            <a:ext cx="1143000" cy="141732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610344" y="4480560"/>
            <a:ext cx="1143000" cy="274320"/>
          </a:xfrm>
          <a:prstGeom prst="rect">
            <a:avLst/>
          </a:prstGeom>
          <a:solidFill>
            <a:srgbClr val="00C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610344" y="4498848"/>
            <a:ext cx="1143000" cy="25603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000" b="1">
                <a:solidFill>
                  <a:srgbClr val="0B1F3A"/>
                </a:solidFill>
                <a:latin typeface="Calibri"/>
              </a:rPr>
              <a:t>Plus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610344" y="4773168"/>
            <a:ext cx="11430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¥199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610344" y="5047488"/>
            <a:ext cx="11430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2000" b="1">
                <a:solidFill>
                  <a:srgbClr val="FFC83D"/>
                </a:solidFill>
                <a:latin typeface="Calibri"/>
              </a:rPr>
              <a:t>130M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610344" y="5413248"/>
            <a:ext cx="1143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900" b="0">
                <a:solidFill>
                  <a:srgbClr val="D8E2F0"/>
                </a:solidFill>
                <a:latin typeface="Calibri"/>
              </a:rPr>
              <a:t>tokens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610344" y="5623560"/>
            <a:ext cx="1143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700" b="0">
                <a:solidFill>
                  <a:srgbClr val="8C9AB5"/>
                </a:solidFill>
                <a:latin typeface="Calibri"/>
              </a:rPr>
              <a:t>AI bundle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0817352" y="4480560"/>
            <a:ext cx="1143000" cy="141732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817352" y="4480560"/>
            <a:ext cx="1143000" cy="274320"/>
          </a:xfrm>
          <a:prstGeom prst="rect">
            <a:avLst/>
          </a:prstGeom>
          <a:solidFill>
            <a:srgbClr val="FFC8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0817352" y="4498848"/>
            <a:ext cx="1143000" cy="25603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000" b="1">
                <a:solidFill>
                  <a:srgbClr val="0B1F3A"/>
                </a:solidFill>
                <a:latin typeface="Calibri"/>
              </a:rPr>
              <a:t>Pro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817352" y="4773168"/>
            <a:ext cx="114300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¥239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817352" y="5047488"/>
            <a:ext cx="11430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2000" b="1">
                <a:solidFill>
                  <a:srgbClr val="FFC83D"/>
                </a:solidFill>
                <a:latin typeface="Calibri"/>
              </a:rPr>
              <a:t>230M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817352" y="5413248"/>
            <a:ext cx="1143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900" b="0">
                <a:solidFill>
                  <a:srgbClr val="D8E2F0"/>
                </a:solidFill>
                <a:latin typeface="Calibri"/>
              </a:rPr>
              <a:t>tokens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817352" y="5623560"/>
            <a:ext cx="1143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700" b="0">
                <a:solidFill>
                  <a:srgbClr val="8C9AB5"/>
                </a:solidFill>
                <a:latin typeface="Calibri"/>
              </a:rPr>
              <a:t>AI bundle</a:t>
            </a:r>
          </a:p>
        </p:txBody>
      </p:sp>
      <p:sp>
        <p:nvSpPr>
          <p:cNvPr id="61" name="Rectangle 60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123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65760" y="6428232"/>
            <a:ext cx="8686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1">
                <a:solidFill>
                  <a:srgbClr val="FFC83D"/>
                </a:solidFill>
                <a:latin typeface="Calibri"/>
              </a:rPr>
              <a:t>Pick the platform, pick the ecosystem — not the model.    Distribution lane ranking is the new moat.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686800" y="6473952"/>
            <a:ext cx="3383280" cy="29260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900" b="0">
                <a:solidFill>
                  <a:srgbClr val="D8E2F0"/>
                </a:solidFill>
                <a:latin typeface="Calibri"/>
              </a:rPr>
              <a:t>Agent · Token · Distribution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