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4D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105156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YaHei"/>
              </a:rPr>
              <a:t>Top 5 中国厂商 AI 基础设施战略洞察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98480" y="137160"/>
            <a:ext cx="12801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CCDDF0"/>
                </a:solidFill>
                <a:latin typeface="Microsoft YaHei"/>
              </a:rPr>
              <a:t>1 / 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58368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>
                <a:solidFill>
                  <a:srgbClr val="222A35"/>
                </a:solidFill>
                <a:latin typeface="Microsoft YaHei"/>
              </a:rPr>
              <a:t>• SEMIANALYSIS 中国 AI 基础设施热潮 · 2026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>
                <a:solidFill>
                  <a:srgbClr val="222A35"/>
                </a:solidFill>
                <a:latin typeface="Microsoft YaHei"/>
              </a:rPr>
              <a:t>• 五家头部厂商：字节 / 阿里 / 腾讯 / 百度 / 华为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>
                <a:solidFill>
                  <a:srgbClr val="222A35"/>
                </a:solidFill>
                <a:latin typeface="Microsoft YaHei"/>
              </a:rPr>
              <a:t>• 关键词：容量 · 路线 · 资本 · 芯片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0" y="1280160"/>
            <a:ext cx="4419295" cy="4572000"/>
          </a:xfrm>
          <a:prstGeom prst="rect">
            <a:avLst/>
          </a:prstGeom>
          <a:solidFill>
            <a:srgbClr val="F5F7FA"/>
          </a:solidFill>
          <a:ln w="6350">
            <a:solidFill>
              <a:srgbClr val="DDE3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img00_6dibNJrnBBwDyUIVrycFxjNu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0920" y="2646490"/>
            <a:ext cx="4327855" cy="183933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60920" y="5856440"/>
            <a:ext cx="4327855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6B7380"/>
                </a:solidFill>
                <a:latin typeface="Microsoft YaHei"/>
              </a:rPr>
              <a:t>封面图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5989320"/>
            <a:ext cx="11277295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备注： 数据主源：SemiAnalysis 2026-09-25 报告《China AI Infrastructure Boom》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6B7380"/>
                </a:solidFill>
                <a:latin typeface="Microsoft YaHei"/>
              </a:rPr>
              <a:t>Top 5 中国厂商 AI 基础设施战略洞察 · SEMIANALYSIS 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0" y="6492240"/>
            <a:ext cx="1371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6B7380"/>
                </a:solidFill>
                <a:latin typeface="Microsoft YaHei"/>
              </a:rPr>
              <a:t>P01 / P16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4D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105156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YaHei"/>
              </a:rPr>
              <a:t>四大关键数字 · 一眼读懂中国 AI 基础设施格局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98480" y="137160"/>
            <a:ext cx="12801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CCDDF0"/>
                </a:solidFill>
                <a:latin typeface="Microsoft YaHei"/>
              </a:rPr>
              <a:t>2 / 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11277295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800">
                <a:solidFill>
                  <a:srgbClr val="222A35"/>
                </a:solidFill>
                <a:latin typeface="Microsoft YaHei"/>
              </a:rPr>
              <a:t>• 24GW — 中国已交付数据中心容量，全球第二（仅次于美国 56GW）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800">
                <a:solidFill>
                  <a:srgbClr val="222A35"/>
                </a:solidFill>
                <a:latin typeface="Microsoft YaHei"/>
              </a:rPr>
              <a:t>• 13.7GW / 5家 — 字节+阿里+腾讯+百度+华为 合计占全国一半以上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800">
                <a:solidFill>
                  <a:srgbClr val="222A35"/>
                </a:solidFill>
                <a:latin typeface="Microsoft YaHei"/>
              </a:rPr>
              <a:t>• 5.3GW / 字节跳动 — 全国最大单一租户，约占 1/5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800">
                <a:solidFill>
                  <a:srgbClr val="222A35"/>
                </a:solidFill>
                <a:latin typeface="Microsoft YaHei"/>
              </a:rPr>
              <a:t>• 350 → 1000 亿美元 — 头部四家 2024 → 2026E 资本开支三连跳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989320"/>
            <a:ext cx="11277295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备注： 2026 Q2 阿里、腾讯、百度三家季度资本开支首次同时录得负自由现金流 —— 拐点信号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6B7380"/>
                </a:solidFill>
                <a:latin typeface="Microsoft YaHei"/>
              </a:rPr>
              <a:t>Top 5 中国厂商 AI 基础设施战略洞察 · SEMIANALYSIS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492240"/>
            <a:ext cx="1371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6B7380"/>
                </a:solidFill>
                <a:latin typeface="Microsoft YaHei"/>
              </a:rPr>
              <a:t>P02 / P16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4D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105156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YaHei"/>
              </a:rPr>
              <a:t>一、新格局：跃居全球第二的容量版图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98480" y="137160"/>
            <a:ext cx="12801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CCDDF0"/>
                </a:solidFill>
                <a:latin typeface="Microsoft YaHei"/>
              </a:rPr>
              <a:t>3 / 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58368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>
                <a:solidFill>
                  <a:srgbClr val="222A35"/>
                </a:solidFill>
                <a:latin typeface="Microsoft YaHei"/>
              </a:rPr>
              <a:t>• 模型口径：IT 电力容量（MW / GW），覆盖 60+ 运营商、1000+ 栋设施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>
                <a:solidFill>
                  <a:srgbClr val="222A35"/>
                </a:solidFill>
                <a:latin typeface="Microsoft YaHei"/>
              </a:rPr>
              <a:t>• 美国 56GW (#1) &gt; 中国 24GW (#2) &gt; 亚太其他 ~15GW &gt; EMEA ~14GW &gt; 拉美 ~2GW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>
                <a:solidFill>
                  <a:srgbClr val="222A35"/>
                </a:solidFill>
                <a:latin typeface="Microsoft YaHei"/>
              </a:rPr>
              <a:t>• 中国 24GW 已超过 EMEA + 亚太其他总和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>
                <a:solidFill>
                  <a:srgbClr val="222A35"/>
                </a:solidFill>
                <a:latin typeface="Microsoft YaHei"/>
              </a:rPr>
              <a:t>• 储备：另约 20GW 在建/规划、约 30GW 已宣布未落地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0" y="1280160"/>
            <a:ext cx="4419295" cy="4572000"/>
          </a:xfrm>
          <a:prstGeom prst="rect">
            <a:avLst/>
          </a:prstGeom>
          <a:solidFill>
            <a:srgbClr val="F5F7FA"/>
          </a:solidFill>
          <a:ln w="6350">
            <a:solidFill>
              <a:srgbClr val="DDE3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img01_6dibNJrnBBwBcGJyvpqPjYO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0920" y="2098643"/>
            <a:ext cx="4327855" cy="29350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60920" y="5856440"/>
            <a:ext cx="4327855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6B7380"/>
                </a:solidFill>
                <a:latin typeface="Microsoft YaHei"/>
              </a:rPr>
              <a:t>图·全球数据中心容量对比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5989320"/>
            <a:ext cx="11277295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备注： 方法论升级：从『中国很大』到『逐栋追踪』；与 SemiAnalysis 全球模型口径一致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6B7380"/>
                </a:solidFill>
                <a:latin typeface="Microsoft YaHei"/>
              </a:rPr>
              <a:t>Top 5 中国厂商 AI 基础设施战略洞察 · SEMIANALYSIS 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0" y="6492240"/>
            <a:ext cx="1371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6B7380"/>
                </a:solidFill>
                <a:latin typeface="Microsoft YaHei"/>
              </a:rPr>
              <a:t>P03 / P16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4D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105156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YaHei"/>
              </a:rPr>
              <a:t>Top 5 座次 · 五强占全国一半以上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98480" y="137160"/>
            <a:ext cx="12801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CCDDF0"/>
                </a:solidFill>
                <a:latin typeface="Microsoft YaHei"/>
              </a:rPr>
              <a:t>4 / 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58368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>
                <a:solidFill>
                  <a:srgbClr val="222A35"/>
                </a:solidFill>
                <a:latin typeface="Microsoft YaHei"/>
              </a:rPr>
              <a:t>• 字节跳动 5.3GW（≈20%，全国第一大租户）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>
                <a:solidFill>
                  <a:srgbClr val="222A35"/>
                </a:solidFill>
                <a:latin typeface="Microsoft YaHei"/>
              </a:rPr>
              <a:t>• 阿里巴巴 3.9GW（≈16%，最『混合』）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>
                <a:solidFill>
                  <a:srgbClr val="222A35"/>
                </a:solidFill>
                <a:latin typeface="Microsoft YaHei"/>
              </a:rPr>
              <a:t>• 腾讯 2.4GW（≈10%，租赁/自建最均衡）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>
                <a:solidFill>
                  <a:srgbClr val="222A35"/>
                </a:solidFill>
                <a:latin typeface="Microsoft YaHei"/>
              </a:rPr>
              <a:t>• 百度 1.1GW（≈5%）；华为 1.0GW（≈4%，几乎全部自建）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0" y="1280160"/>
            <a:ext cx="4419295" cy="4572000"/>
          </a:xfrm>
          <a:prstGeom prst="rect">
            <a:avLst/>
          </a:prstGeom>
          <a:solidFill>
            <a:srgbClr val="F5F7FA"/>
          </a:solidFill>
          <a:ln w="6350">
            <a:solidFill>
              <a:srgbClr val="DDE3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img02_6dibNJrnBBwCZ6OlzjrzhlC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0920" y="2129472"/>
            <a:ext cx="4327855" cy="28733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60920" y="5856440"/>
            <a:ext cx="4327855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6B7380"/>
                </a:solidFill>
                <a:latin typeface="Microsoft YaHei"/>
              </a:rPr>
              <a:t>图·2026 年底 Top 5 容量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5989320"/>
            <a:ext cx="11277295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备注： 口径为 IT 电力容量；容量与占比按 SemiAnalysis 中国数据中心模型估算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6B7380"/>
                </a:solidFill>
                <a:latin typeface="Microsoft YaHei"/>
              </a:rPr>
              <a:t>Top 5 中国厂商 AI 基础设施战略洞察 · SEMIANALYSIS 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0" y="6492240"/>
            <a:ext cx="1371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6B7380"/>
                </a:solidFill>
                <a:latin typeface="Microsoft YaHei"/>
              </a:rPr>
              <a:t>P04 / P16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4D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105156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YaHei"/>
              </a:rPr>
              <a:t>五强画像速览：五种『基础设施基因』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98480" y="137160"/>
            <a:ext cx="12801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CCDDF0"/>
                </a:solidFill>
                <a:latin typeface="Microsoft YaHei"/>
              </a:rPr>
              <a:t>5 / 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58368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>
                <a:solidFill>
                  <a:srgbClr val="222A35"/>
                </a:solidFill>
                <a:latin typeface="Microsoft YaHei"/>
              </a:rPr>
              <a:t>• 字节跳动 5.3GW — 几乎全部租赁 — 豆包/Seedance/抖音/TikTok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>
                <a:solidFill>
                  <a:srgbClr val="222A35"/>
                </a:solidFill>
                <a:latin typeface="Microsoft YaHei"/>
              </a:rPr>
              <a:t>• 阿里巴巴 3.9GW — 混合路线 — 通义千问/阿里云/淘宝/钉钉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>
                <a:solidFill>
                  <a:srgbClr val="222A35"/>
                </a:solidFill>
                <a:latin typeface="Microsoft YaHei"/>
              </a:rPr>
              <a:t>• 腾讯 2.4GW — 平衡型 — 混元/微信/游戏/广告/腾讯云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>
                <a:solidFill>
                  <a:srgbClr val="222A35"/>
                </a:solidFill>
                <a:latin typeface="Microsoft YaHei"/>
              </a:rPr>
              <a:t>• 百度 1.1GW — 租赁偏高 — 文心一言/百度智能云/自动驾驶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>
                <a:solidFill>
                  <a:srgbClr val="222A35"/>
                </a:solidFill>
                <a:latin typeface="Microsoft YaHei"/>
              </a:rPr>
              <a:t>• 华为 1.0GW — 几乎全部自建 — 昇腾 AI 芯片/盘古/华为云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0" y="1280160"/>
            <a:ext cx="4419295" cy="4572000"/>
          </a:xfrm>
          <a:prstGeom prst="rect">
            <a:avLst/>
          </a:prstGeom>
          <a:solidFill>
            <a:srgbClr val="F5F7FA"/>
          </a:solidFill>
          <a:ln w="6350">
            <a:solidFill>
              <a:srgbClr val="DDE3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img03_6dibNJrnBBwD4TnSLAtlFXz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0920" y="2275818"/>
            <a:ext cx="4327855" cy="258068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60920" y="5856440"/>
            <a:ext cx="4327855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6B7380"/>
                </a:solidFill>
                <a:latin typeface="Microsoft YaHei"/>
              </a:rPr>
              <a:t>表·五强核心信息一览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5989320"/>
            <a:ext cx="11277295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备注： 没有『标准答案』，每家都是约束条件下的理性最大化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6B7380"/>
                </a:solidFill>
                <a:latin typeface="Microsoft YaHei"/>
              </a:rPr>
              <a:t>Top 5 中国厂商 AI 基础设施战略洞察 · SEMIANALYSIS 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0" y="6492240"/>
            <a:ext cx="1371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6B7380"/>
                </a:solidFill>
                <a:latin typeface="Microsoft YaHei"/>
              </a:rPr>
              <a:t>P05 / P16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4D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105156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YaHei"/>
              </a:rPr>
              <a:t>三、路线之争：租赁 vs 自建，批发 vs 零售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98480" y="137160"/>
            <a:ext cx="12801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CCDDF0"/>
                </a:solidFill>
                <a:latin typeface="Microsoft YaHei"/>
              </a:rPr>
              <a:t>6 / 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58368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>
                <a:solidFill>
                  <a:srgbClr val="222A35"/>
                </a:solidFill>
                <a:latin typeface="Microsoft YaHei"/>
              </a:rPr>
              <a:t>• 租赁：交付快、位置灵活、把土地/电力/并网风险转移给运营商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>
                <a:solidFill>
                  <a:srgbClr val="222A35"/>
                </a:solidFill>
                <a:latin typeface="Microsoft YaHei"/>
              </a:rPr>
              <a:t>• 自建：长期 TCO 更低、可定制供电/制冷/网络、与自研芯片协同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>
                <a:solidFill>
                  <a:srgbClr val="222A35"/>
                </a:solidFill>
                <a:latin typeface="Microsoft YaHei"/>
              </a:rPr>
              <a:t>• 分化：字节 95% 租赁 vs 华为 95% 自建；腾讯 48:52 最平衡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>
                <a:solidFill>
                  <a:srgbClr val="222A35"/>
                </a:solidFill>
                <a:latin typeface="Microsoft YaHei"/>
              </a:rPr>
              <a:t>• 供给侧：2026 H1 批发型签约爆发，零售型机房空置率高居不下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0" y="1280160"/>
            <a:ext cx="4419295" cy="4572000"/>
          </a:xfrm>
          <a:prstGeom prst="rect">
            <a:avLst/>
          </a:prstGeom>
          <a:solidFill>
            <a:srgbClr val="F5F7FA"/>
          </a:solidFill>
          <a:ln w="6350">
            <a:solidFill>
              <a:srgbClr val="DDE3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img05_6dibNJrnBBwA4qIBSiatdic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0920" y="2077678"/>
            <a:ext cx="4327855" cy="29769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60920" y="5856440"/>
            <a:ext cx="4327855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6B7380"/>
                </a:solidFill>
                <a:latin typeface="Microsoft YaHei"/>
              </a:rPr>
              <a:t>图·五大厂商「租赁 vs 自建」结构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5989320"/>
            <a:ext cx="11277295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备注： 未来两年分化将进一步固化 — 没有自研芯片的玩家更依赖租赁；自研芯片玩家通过自建放大系统协同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6B7380"/>
                </a:solidFill>
                <a:latin typeface="Microsoft YaHei"/>
              </a:rPr>
              <a:t>Top 5 中国厂商 AI 基础设施战略洞察 · SEMIANALYSIS 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0" y="6492240"/>
            <a:ext cx="1371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6B7380"/>
                </a:solidFill>
                <a:latin typeface="Microsoft YaHei"/>
              </a:rPr>
              <a:t>P06 / P16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4D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105156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YaHei"/>
              </a:rPr>
              <a:t>字节跳动：算法驱动的『租赁巨兽』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98480" y="137160"/>
            <a:ext cx="12801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CCDDF0"/>
                </a:solidFill>
                <a:latin typeface="Microsoft YaHei"/>
              </a:rPr>
              <a:t>7 / 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11277295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800">
                <a:solidFill>
                  <a:srgbClr val="222A35"/>
                </a:solidFill>
                <a:latin typeface="Microsoft YaHei"/>
              </a:rPr>
              <a:t>• 5.3GW 国内容量，几乎全部租赁，自建仅占极小比例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800">
                <a:solidFill>
                  <a:srgbClr val="222A35"/>
                </a:solidFill>
                <a:latin typeface="Microsoft YaHei"/>
              </a:rPr>
              <a:t>• 『轻资产、重算力』与业务高度匹配：推荐算法 + Seedance + 豆包流量尖峰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800">
                <a:solidFill>
                  <a:srgbClr val="222A35"/>
                </a:solidFill>
                <a:latin typeface="Microsoft YaHei"/>
              </a:rPr>
              <a:t>• 租赁让字节把重资产/土地/电力/并网风险转移给 IDC 运营商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800">
                <a:solidFill>
                  <a:srgbClr val="222A35"/>
                </a:solidFill>
                <a:latin typeface="Microsoft YaHei"/>
              </a:rPr>
              <a:t>• 万国数据、世纪互联 2024–2026 合计签约 1.3GW，仅捕获其 1/3 订单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989320"/>
            <a:ext cx="11277295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备注： 字节既是最大租户，也是整个批发型数据中心市场的价格制定者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6B7380"/>
                </a:solidFill>
                <a:latin typeface="Microsoft YaHei"/>
              </a:rPr>
              <a:t>Top 5 中国厂商 AI 基础设施战略洞察 · SEMIANALYSIS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492240"/>
            <a:ext cx="1371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6B7380"/>
                </a:solidFill>
                <a:latin typeface="Microsoft YaHei"/>
              </a:rPr>
              <a:t>P07 / P16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4D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105156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YaHei"/>
              </a:rPr>
              <a:t>阿里巴巴：CUBE 5.0 与混合重资产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98480" y="137160"/>
            <a:ext cx="12801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CCDDF0"/>
                </a:solidFill>
                <a:latin typeface="Microsoft YaHei"/>
              </a:rPr>
              <a:t>8 / 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11277295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800">
                <a:solidFill>
                  <a:srgbClr val="222A35"/>
                </a:solidFill>
                <a:latin typeface="Microsoft YaHei"/>
              </a:rPr>
              <a:t>• 3.9GW 位居第二，最『混合』：租赁 + 自建并重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800">
                <a:solidFill>
                  <a:srgbClr val="222A35"/>
                </a:solidFill>
                <a:latin typeface="Microsoft YaHei"/>
              </a:rPr>
              <a:t>• CUBE 5.0『100 天数据中心』：工厂+场地 30 天 + 现场安装 50 天 + 调试 20 天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800">
                <a:solidFill>
                  <a:srgbClr val="222A35"/>
                </a:solidFill>
                <a:latin typeface="Microsoft YaHei"/>
              </a:rPr>
              <a:t>• 区域布局：训练 → 乌兰察布、张北；推理/云 → 长三角（芜湖）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800">
                <a:solidFill>
                  <a:srgbClr val="222A35"/>
                </a:solidFill>
                <a:latin typeface="Microsoft YaHei"/>
              </a:rPr>
              <a:t>• 芯片：T-Head 推进『真武』(Zhenwu) 系列，AI 推理差异化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989320"/>
            <a:ext cx="11277295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备注： 2026 Q2 资本开支 676.78 亿元 (YoY +75%)；FCF -446.7 亿元 ——『电商现金流机器』向『AI 基础设施公司』转型的代价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6B7380"/>
                </a:solidFill>
                <a:latin typeface="Microsoft YaHei"/>
              </a:rPr>
              <a:t>Top 5 中国厂商 AI 基础设施战略洞察 · SEMIANALYSIS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492240"/>
            <a:ext cx="1371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6B7380"/>
                </a:solidFill>
                <a:latin typeface="Microsoft YaHei"/>
              </a:rPr>
              <a:t>P08 / P16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4D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105156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YaHei"/>
              </a:rPr>
              <a:t>腾讯：模块化先行者的平衡术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98480" y="137160"/>
            <a:ext cx="12801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CCDDF0"/>
                </a:solidFill>
                <a:latin typeface="Microsoft YaHei"/>
              </a:rPr>
              <a:t>9 / 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11277295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800">
                <a:solidFill>
                  <a:srgbClr val="222A35"/>
                </a:solidFill>
                <a:latin typeface="Microsoft YaHei"/>
              </a:rPr>
              <a:t>• 2.4GW，租赁 48% / 自建 52%，五强中最均衡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800">
                <a:solidFill>
                  <a:srgbClr val="222A35"/>
                </a:solidFill>
                <a:latin typeface="Microsoft YaHei"/>
              </a:rPr>
              <a:t>• 业务结构决定路线：微信/游戏/广告 → 自建；混元/大模型 → 租赁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800">
                <a:solidFill>
                  <a:srgbClr val="222A35"/>
                </a:solidFill>
                <a:latin typeface="Microsoft YaHei"/>
              </a:rPr>
              <a:t>• 工程文化优势：2014 年已部署第三代模块化设计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800">
                <a:solidFill>
                  <a:srgbClr val="222A35"/>
                </a:solidFill>
                <a:latin typeface="Microsoft YaHei"/>
              </a:rPr>
              <a:t>• 2026 Q2 资本开支 527.8 亿元 (YoY +176%)；FCF -138 亿元（自 2005 年来首次转负）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989320"/>
            <a:ext cx="11277295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备注： 当季约 514 亿元为算力采购预付款 —— 现金流拐点是资本前置的主动选择，非经营恶化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6B7380"/>
                </a:solidFill>
                <a:latin typeface="Microsoft YaHei"/>
              </a:rPr>
              <a:t>Top 5 中国厂商 AI 基础设施战略洞察 · SEMIANALYSIS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492240"/>
            <a:ext cx="1371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6B7380"/>
                </a:solidFill>
                <a:latin typeface="Microsoft YaHei"/>
              </a:rPr>
              <a:t>P09 / P16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4D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105156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YaHei"/>
              </a:rPr>
              <a:t>百度：昆仑芯与『先卖后租』的财务工程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98480" y="137160"/>
            <a:ext cx="12801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CCDDF0"/>
                </a:solidFill>
                <a:latin typeface="Microsoft YaHei"/>
              </a:rPr>
              <a:t>10 / 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11277295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800">
                <a:solidFill>
                  <a:srgbClr val="222A35"/>
                </a:solidFill>
                <a:latin typeface="Microsoft YaHei"/>
              </a:rPr>
              <a:t>• 1.1GW，租赁高于自建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800">
                <a:solidFill>
                  <a:srgbClr val="222A35"/>
                </a:solidFill>
                <a:latin typeface="Microsoft YaHei"/>
              </a:rPr>
              <a:t>• 财务创新：百度智能云将自研昆仑芯卖给政府/智算中心，再返租使用算力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800">
                <a:solidFill>
                  <a:srgbClr val="222A35"/>
                </a:solidFill>
                <a:latin typeface="Microsoft YaHei"/>
              </a:rPr>
              <a:t>• 把部分建设成本转移出表，降低短期资本压力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800">
                <a:solidFill>
                  <a:srgbClr val="222A35"/>
                </a:solidFill>
                <a:latin typeface="Microsoft YaHei"/>
              </a:rPr>
              <a:t>• 2026 Q2 资本开支 113.9 亿元 (YoY 接近翻倍)；FCF -79.54 亿元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989320"/>
            <a:ext cx="11277295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备注： 交付节奏与客户回款高度绑定 —『芯片+云+模型』三位一体策略使其在国产替代叙事中占独特位置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6B7380"/>
                </a:solidFill>
                <a:latin typeface="Microsoft YaHei"/>
              </a:rPr>
              <a:t>Top 5 中国厂商 AI 基础设施战略洞察 · SEMIANALYSIS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492240"/>
            <a:ext cx="1371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6B7380"/>
                </a:solidFill>
                <a:latin typeface="Microsoft YaHei"/>
              </a:rPr>
              <a:t>P10 / P16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4D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105156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YaHei"/>
              </a:rPr>
              <a:t>华为：昇腾生态与垂直整合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98480" y="137160"/>
            <a:ext cx="12801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CCDDF0"/>
                </a:solidFill>
                <a:latin typeface="Microsoft YaHei"/>
              </a:rPr>
              <a:t>11 / 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58368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>
                <a:solidFill>
                  <a:srgbClr val="222A35"/>
                </a:solidFill>
                <a:latin typeface="Microsoft YaHei"/>
              </a:rPr>
              <a:t>• 1.0GW 排在末位，却最特殊：几乎全部自建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>
                <a:solidFill>
                  <a:srgbClr val="222A35"/>
                </a:solidFill>
                <a:latin typeface="Microsoft YaHei"/>
              </a:rPr>
              <a:t>• Ascend 2026 收入预计约 120 亿美元 (YoY +60%)；全年晶圆目标 ~160 万片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>
                <a:solidFill>
                  <a:srgbClr val="222A35"/>
                </a:solidFill>
                <a:latin typeface="Microsoft YaHei"/>
              </a:rPr>
              <a:t>• CloudMatrix 384：BF16 ≈ GB200 NVL72 × 1.7；内存 × 3.6；带宽 × 2.1；功耗 × 4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>
                <a:solidFill>
                  <a:srgbClr val="222A35"/>
                </a:solidFill>
                <a:latin typeface="Microsoft YaHei"/>
              </a:rPr>
              <a:t>• Ascend 960DT 发布从 2027 年底提前至 2027 Q1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0" y="1280160"/>
            <a:ext cx="4419295" cy="4572000"/>
          </a:xfrm>
          <a:prstGeom prst="rect">
            <a:avLst/>
          </a:prstGeom>
          <a:solidFill>
            <a:srgbClr val="F5F7FA"/>
          </a:solidFill>
          <a:ln w="6350">
            <a:solidFill>
              <a:srgbClr val="DDE3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img04_6dibNJrnBBwCiajDpODjcFE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0920" y="2263796"/>
            <a:ext cx="4327855" cy="260472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60920" y="5856440"/>
            <a:ext cx="4327855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6B7380"/>
                </a:solidFill>
                <a:latin typeface="Microsoft YaHei"/>
              </a:rPr>
              <a:t>表·五强芯片 / 路线 / 资本开支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5989320"/>
            <a:ext cx="11277295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备注： 华为不是单纯『租户/房东』，而是 AI 基础设施的垂直整合者；电力不是首要约束，系统规模才是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6B7380"/>
                </a:solidFill>
                <a:latin typeface="Microsoft YaHei"/>
              </a:rPr>
              <a:t>Top 5 中国厂商 AI 基础设施战略洞察 · SEMIANALYSIS 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0" y="6492240"/>
            <a:ext cx="1371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6B7380"/>
                </a:solidFill>
                <a:latin typeface="Microsoft YaHei"/>
              </a:rPr>
              <a:t>P11 / P16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4D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105156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YaHei"/>
              </a:rPr>
              <a:t>资本开支拐点：从现金流机器到重资产竞赛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98480" y="137160"/>
            <a:ext cx="12801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CCDDF0"/>
                </a:solidFill>
                <a:latin typeface="Microsoft YaHei"/>
              </a:rPr>
              <a:t>12 / 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58368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>
                <a:solidFill>
                  <a:srgbClr val="222A35"/>
                </a:solidFill>
                <a:latin typeface="Microsoft YaHei"/>
              </a:rPr>
              <a:t>• 字节+阿里+腾讯+百度 四家合计：2024 ≈ 350 亿美元 → 2026E → 1000 亿美元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>
                <a:solidFill>
                  <a:srgbClr val="222A35"/>
                </a:solidFill>
                <a:latin typeface="Microsoft YaHei"/>
              </a:rPr>
              <a:t>• 2026 Q2 阿里+腾讯+百度 合计 ≈ 200 亿美元 (YoY +100%+)，FCF 首次同时转负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>
                <a:solidFill>
                  <a:srgbClr val="222A35"/>
                </a:solidFill>
                <a:latin typeface="Microsoft YaHei"/>
              </a:rPr>
              <a:t>• 估值变量切换：从『现金流增速』→『AI 收入转化效率』+『资产周转率』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>
                <a:solidFill>
                  <a:srgbClr val="222A35"/>
                </a:solidFill>
                <a:latin typeface="Microsoft YaHei"/>
              </a:rPr>
              <a:t>• 投资回收路径：AI 云服务 / 模型 API / 广告效率 / 推荐系统升级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0" y="1280160"/>
            <a:ext cx="4419295" cy="4572000"/>
          </a:xfrm>
          <a:prstGeom prst="rect">
            <a:avLst/>
          </a:prstGeom>
          <a:solidFill>
            <a:srgbClr val="F5F7FA"/>
          </a:solidFill>
          <a:ln w="6350">
            <a:solidFill>
              <a:srgbClr val="DDE3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img06_6dibNJrnBBwDbaVRdXxpTeU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0920" y="2162648"/>
            <a:ext cx="4327855" cy="280702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60920" y="5856440"/>
            <a:ext cx="4327855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6B7380"/>
                </a:solidFill>
                <a:latin typeface="Microsoft YaHei"/>
              </a:rPr>
              <a:t>图·头部四家资本开支三年跃升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5989320"/>
            <a:ext cx="11277295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备注： 腾讯一季 ≥514 亿元算力采购预付款是现金流拐点的关键证据 —— 资本前置，非经营恶化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6B7380"/>
                </a:solidFill>
                <a:latin typeface="Microsoft YaHei"/>
              </a:rPr>
              <a:t>Top 5 中国厂商 AI 基础设施战略洞察 · SEMIANALYSIS 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0" y="6492240"/>
            <a:ext cx="1371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6B7380"/>
                </a:solidFill>
                <a:latin typeface="Microsoft YaHei"/>
              </a:rPr>
              <a:t>P12 / P16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4D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105156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YaHei"/>
              </a:rPr>
              <a:t>东数西算与交付周期极限压缩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98480" y="137160"/>
            <a:ext cx="12801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CCDDF0"/>
                </a:solidFill>
                <a:latin typeface="Microsoft YaHei"/>
              </a:rPr>
              <a:t>13 / 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58368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>
                <a:solidFill>
                  <a:srgbClr val="222A35"/>
                </a:solidFill>
                <a:latin typeface="Microsoft YaHei"/>
              </a:rPr>
              <a:t>• 东数西算：8 算力枢纽 + 10 国家数据中心集群（京津冀/长三角/大湾区/成渝/内蒙/贵州/甘肃/宁夏）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>
                <a:solidFill>
                  <a:srgbClr val="222A35"/>
                </a:solidFill>
                <a:latin typeface="Microsoft YaHei"/>
              </a:rPr>
              <a:t>• 典型节点：内蒙呼和浩特-乌兰察布（训练）/ 安徽芜湖（推理+云）/ 山西（非枢纽但容量可观）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>
                <a:solidFill>
                  <a:srgbClr val="222A35"/>
                </a:solidFill>
                <a:latin typeface="Microsoft YaHei"/>
              </a:rPr>
              <a:t>• 西部便宜绿电 → 训练；东部低时延节点 → 推理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>
                <a:solidFill>
                  <a:srgbClr val="222A35"/>
                </a:solidFill>
                <a:latin typeface="Microsoft YaHei"/>
              </a:rPr>
              <a:t>• 交付周期：100MW 数据中心 18 个月 → 12 个月 → 阿里 CUBE 5.0 ≈ 100 天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0" y="1280160"/>
            <a:ext cx="4419295" cy="4572000"/>
          </a:xfrm>
          <a:prstGeom prst="rect">
            <a:avLst/>
          </a:prstGeom>
          <a:solidFill>
            <a:srgbClr val="F5F7FA"/>
          </a:solidFill>
          <a:ln w="6350">
            <a:solidFill>
              <a:srgbClr val="DDE3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img07_6dibNJrnBBwCAmPe7fYxXL5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0920" y="2123541"/>
            <a:ext cx="4327855" cy="288523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60920" y="5856440"/>
            <a:ext cx="4327855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6B7380"/>
                </a:solidFill>
                <a:latin typeface="Microsoft YaHei"/>
              </a:rPr>
              <a:t>图·中国超大规模数据中心交付周期压缩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5989320"/>
            <a:ext cx="11277295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备注： 模块化预制 + 并行施工 + 标准化接口，使中国可以接近工业生产速度『批量制造』算力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6B7380"/>
                </a:solidFill>
                <a:latin typeface="Microsoft YaHei"/>
              </a:rPr>
              <a:t>Top 5 中国厂商 AI 基础设施战略洞察 · SEMIANALYSIS 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0" y="6492240"/>
            <a:ext cx="1371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6B7380"/>
                </a:solidFill>
                <a:latin typeface="Microsoft YaHei"/>
              </a:rPr>
              <a:t>P13 / P16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4D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105156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YaHei"/>
              </a:rPr>
              <a:t>结构性矛盾：芯片、效率与两条技术栈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98480" y="137160"/>
            <a:ext cx="12801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CCDDF0"/>
                </a:solidFill>
                <a:latin typeface="Microsoft YaHei"/>
              </a:rPr>
              <a:t>14 / 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58368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>
                <a:solidFill>
                  <a:srgbClr val="222A35"/>
                </a:solidFill>
                <a:latin typeface="Microsoft YaHei"/>
              </a:rPr>
              <a:t>• 国产芯片效率：单位功耗算力仅 10%–30%，单位算力 Capex 2–4 倍（高盛估算）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>
                <a:solidFill>
                  <a:srgbClr val="222A35"/>
                </a:solidFill>
                <a:latin typeface="Microsoft YaHei"/>
              </a:rPr>
              <a:t>• 910B/910C 日 Token ≈ H800 的 1/6 – 1/3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>
                <a:solidFill>
                  <a:srgbClr val="222A35"/>
                </a:solidFill>
                <a:latin typeface="Microsoft YaHei"/>
              </a:rPr>
              <a:t>• 弥补路径 A — 系统级堆叠（华为 CloudMatrix）；路径 B — 软件级补课（DeepSeek）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>
                <a:solidFill>
                  <a:srgbClr val="222A35"/>
                </a:solidFill>
                <a:latin typeface="Microsoft YaHei"/>
              </a:rPr>
              <a:t>• CloudMatrix 384 + DeepSeek V4 协同：6 模块开源（计算/通信/TileLang/128 卡超节点）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>
                <a:solidFill>
                  <a:srgbClr val="222A35"/>
                </a:solidFill>
                <a:latin typeface="Microsoft YaHei"/>
              </a:rPr>
              <a:t>• 上架率 71.4%；海外扩张 2026–2029 翻倍至 ≈ 4GW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0" y="1280160"/>
            <a:ext cx="4419295" cy="4572000"/>
          </a:xfrm>
          <a:prstGeom prst="rect">
            <a:avLst/>
          </a:prstGeom>
          <a:solidFill>
            <a:srgbClr val="F5F7FA"/>
          </a:solidFill>
          <a:ln w="6350">
            <a:solidFill>
              <a:srgbClr val="DDE3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img08_6dibNJrnBBwA7LqYXnlldeS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0920" y="2297858"/>
            <a:ext cx="4327855" cy="253660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60920" y="5856440"/>
            <a:ext cx="4327855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6B7380"/>
                </a:solidFill>
                <a:latin typeface="Microsoft YaHei"/>
              </a:rPr>
              <a:t>图·两条技术栈对比（NVIDIA vs 华为）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5989320"/>
            <a:ext cx="11277295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备注： CUDA 与 CANN/MindSpore/TileLang 不会互相替代 —— 出口管制意外加速中国自主栈成熟，全球 AI 基础设施『分叉』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6B7380"/>
                </a:solidFill>
                <a:latin typeface="Microsoft YaHei"/>
              </a:rPr>
              <a:t>Top 5 中国厂商 AI 基础设施战略洞察 · SEMIANALYSIS 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0" y="6492240"/>
            <a:ext cx="1371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6B7380"/>
                </a:solidFill>
                <a:latin typeface="Microsoft YaHei"/>
              </a:rPr>
              <a:t>P14 / P16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4D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105156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YaHei"/>
              </a:rPr>
              <a:t>五大战略洞察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98480" y="137160"/>
            <a:ext cx="12801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CCDDF0"/>
                </a:solidFill>
                <a:latin typeface="Microsoft YaHei"/>
              </a:rPr>
              <a:t>15 / 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11277295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800">
                <a:solidFill>
                  <a:srgbClr val="222A35"/>
                </a:solidFill>
                <a:latin typeface="Microsoft YaHei"/>
              </a:rPr>
              <a:t>• 资产配置取代单纯容量竞赛 —— 胜负手在『租赁/自建/芯片/能源』组合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800">
                <a:solidFill>
                  <a:srgbClr val="222A35"/>
                </a:solidFill>
                <a:latin typeface="Microsoft YaHei"/>
              </a:rPr>
              <a:t>• 软件优化重塑硬件价值函数 —— 度量单位从 FLOPS →『有效 Token 成本』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800">
                <a:solidFill>
                  <a:srgbClr val="222A35"/>
                </a:solidFill>
                <a:latin typeface="Microsoft YaHei"/>
              </a:rPr>
              <a:t>• 能源与区域布局成为硬约束 —— 电力/土地/并网指标 = 下一代数据中心定价权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800">
                <a:solidFill>
                  <a:srgbClr val="222A35"/>
                </a:solidFill>
                <a:latin typeface="Microsoft YaHei"/>
              </a:rPr>
              <a:t>• 现金流拐点只是第一阶段 —— 1000 亿$ 资本开支只是开始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800">
                <a:solidFill>
                  <a:srgbClr val="222A35"/>
                </a:solidFill>
                <a:latin typeface="Microsoft YaHei"/>
              </a:rPr>
              <a:t>• 两条技术栈长期并行 —— CUDA vs CANN/MindSpore/TileLang 互不替代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989320"/>
            <a:ext cx="11277295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备注： 可视为给 C-level / 战略团队的 30 秒可读完的总结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6B7380"/>
                </a:solidFill>
                <a:latin typeface="Microsoft YaHei"/>
              </a:rPr>
              <a:t>Top 5 中国厂商 AI 基础设施战略洞察 · SEMIANALYSIS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492240"/>
            <a:ext cx="1371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6B7380"/>
                </a:solidFill>
                <a:latin typeface="Microsoft YaHei"/>
              </a:rPr>
              <a:t>P15 / P16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4D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105156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YaHei"/>
              </a:rPr>
              <a:t>结语 · 从规模追赶迈入下一阶段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98480" y="137160"/>
            <a:ext cx="12801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CCDDF0"/>
                </a:solidFill>
                <a:latin typeface="Microsoft YaHei"/>
              </a:rPr>
              <a:t>16 / 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11277295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800">
                <a:solidFill>
                  <a:srgbClr val="222A35"/>
                </a:solidFill>
                <a:latin typeface="Microsoft YaHei"/>
              </a:rPr>
              <a:t>• 24GW 不是终点，而是下一阶段竞赛的入场券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800">
                <a:solidFill>
                  <a:srgbClr val="222A35"/>
                </a:solidFill>
                <a:latin typeface="Microsoft YaHei"/>
              </a:rPr>
              <a:t>• 五强各以不同方式回答同一题：在电力、芯片、资本、政策约束下，把算力高效转化为 AI 产品竞争力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800">
                <a:solidFill>
                  <a:srgbClr val="222A35"/>
                </a:solidFill>
                <a:latin typeface="Microsoft YaHei"/>
              </a:rPr>
              <a:t>• 答案没有统一标准，但方向清晰 ——『容量、资本、芯片、软件、能源』五要素拧成一股绳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800">
                <a:solidFill>
                  <a:srgbClr val="222A35"/>
                </a:solidFill>
                <a:latin typeface="Microsoft YaHei"/>
              </a:rPr>
              <a:t>• 谁率先证明这些重资产能产生超额回报，谁就定义全球 AI 基础设施的第二极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989320"/>
            <a:ext cx="11277295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备注： 可用于 Q&amp;A 过渡，末尾留 3–5 分钟讨论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6B7380"/>
                </a:solidFill>
                <a:latin typeface="Microsoft YaHei"/>
              </a:rPr>
              <a:t>Top 5 中国厂商 AI 基础设施战略洞察 · SEMIANALYSIS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492240"/>
            <a:ext cx="1371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6B7380"/>
                </a:solidFill>
                <a:latin typeface="Microsoft YaHei"/>
              </a:rPr>
              <a:t>P16 / P16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