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400800" cy="6858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0" y="0"/>
            <a:ext cx="57908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0" y="0"/>
            <a:ext cx="54864" cy="685800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548640"/>
            <a:ext cx="164592" cy="164592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05840" y="548640"/>
            <a:ext cx="164592" cy="164592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005840"/>
            <a:ext cx="164592" cy="164592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463040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E8A53A"/>
                </a:solidFill>
                <a:latin typeface="Consolas"/>
              </a:rPr>
              <a:t>SEMIANALYSIS ·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5669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 i="0">
                <a:solidFill>
                  <a:srgbClr val="FFFFFF"/>
                </a:solidFill>
                <a:latin typeface="Microsoft YaHei"/>
              </a:rPr>
              <a:t>Top 5 中国厂商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788920"/>
            <a:ext cx="5669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Microsoft YaHei"/>
              </a:rPr>
              <a:t>AI 基础设施战略洞察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4023360"/>
            <a:ext cx="64008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4160520"/>
            <a:ext cx="56692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F2C883"/>
                </a:solidFill>
                <a:latin typeface="Microsoft YaHei"/>
              </a:rPr>
              <a:t>字节 · 阿里 · 腾讯 · 百度 · 华为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572000"/>
            <a:ext cx="56692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CCDAEA"/>
                </a:solidFill>
                <a:latin typeface="Microsoft YaHei"/>
              </a:rPr>
              <a:t>容量 · 路线 · 资本 · 芯片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49440" y="1828800"/>
            <a:ext cx="4754880" cy="32004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949440" y="1828800"/>
            <a:ext cx="4754880" cy="54864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0" y="2011680"/>
            <a:ext cx="4572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00A8B5"/>
                </a:solidFill>
                <a:latin typeface="Consolas"/>
              </a:rPr>
              <a:t>REPORT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0" y="2331720"/>
            <a:ext cx="4572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0">
                <a:solidFill>
                  <a:srgbClr val="0F1B2D"/>
                </a:solidFill>
                <a:latin typeface="Microsoft YaHei"/>
              </a:rPr>
              <a:t>SemiAnalysis · China AI Infrastructure Boom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301752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onsolas"/>
              </a:rPr>
              <a:t>RELEASE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5360" y="3017520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0F1B2D"/>
                </a:solidFill>
                <a:latin typeface="Microsoft YaHei"/>
              </a:rPr>
              <a:t>2026-09-25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0" y="333756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onsolas"/>
              </a:rPr>
              <a:t>SCOPE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5360" y="3337560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0F1B2D"/>
                </a:solidFill>
                <a:latin typeface="Microsoft YaHei"/>
              </a:rPr>
              <a:t>字节 / 阿里 / 腾讯 / 百度 / 华为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0" y="365760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onsolas"/>
              </a:rPr>
              <a:t>METHOD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95360" y="3657600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0F1B2D"/>
                </a:solidFill>
                <a:latin typeface="Microsoft YaHei"/>
              </a:rPr>
              <a:t>IT 电力容量 (MW/GW) · 逐栋追踪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0" y="3977639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onsolas"/>
              </a:rPr>
              <a:t>AUTHOR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0" y="3977639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0F1B2D"/>
                </a:solidFill>
                <a:latin typeface="Microsoft YaHei"/>
              </a:rPr>
              <a:t>SI 云原生智能算力架构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32320" y="429768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Consolas"/>
              </a:rPr>
              <a:t>DATE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95360" y="4297680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0F1B2D"/>
                </a:solidFill>
                <a:latin typeface="Microsoft YaHei"/>
              </a:rPr>
              <a:t>2026-10-19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49440" y="5669280"/>
            <a:ext cx="4754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内部汇报材料 · 数据来源见末页备注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492240"/>
            <a:ext cx="6400800" cy="365760"/>
          </a:xfrm>
          <a:prstGeom prst="rect">
            <a:avLst/>
          </a:prstGeom>
          <a:solidFill>
            <a:srgbClr val="1F46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48640" y="656539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E8A53A"/>
                </a:solidFill>
                <a:latin typeface="Consolas"/>
              </a:rPr>
              <a:t>01 / 21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0" y="6565392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AAC4DE"/>
                </a:solidFill>
                <a:latin typeface="Microsoft YaHei"/>
              </a:rPr>
              <a:t>PRESENTATION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"/>
            <a:ext cx="3657600" cy="676656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310896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0" b="1" i="0">
                <a:solidFill>
                  <a:srgbClr val="FFFFFF"/>
                </a:solidFill>
                <a:latin typeface="Microsoft YaHei"/>
              </a:rPr>
              <a:t>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697480"/>
            <a:ext cx="54864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834640"/>
            <a:ext cx="3108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F2C883"/>
                </a:solidFill>
                <a:latin typeface="Microsoft YaHei"/>
              </a:rPr>
              <a:t>目录 / 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937760"/>
            <a:ext cx="3108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CCDAEA"/>
                </a:solidFill>
                <a:latin typeface="Consolas"/>
              </a:rPr>
              <a:t>7 chapters  · 21 slides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206240" y="731520"/>
            <a:ext cx="502920" cy="50292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06240" y="731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Microsoft YaHei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749808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0F1B2D"/>
                </a:solidFill>
                <a:latin typeface="Microsoft YaHei"/>
              </a:rPr>
              <a:t>新格局 · 容量版图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1024128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Microsoft YaHei"/>
              </a:rPr>
              <a:t>中国 24GW · 全球第二 · Top 5 座次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06240" y="1444752"/>
            <a:ext cx="502920" cy="50292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06240" y="1444752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Microsoft YaHei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1463040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0F1B2D"/>
                </a:solidFill>
                <a:latin typeface="Microsoft YaHei"/>
              </a:rPr>
              <a:t>四大关键数字 · 摘要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1737360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Microsoft YaHei"/>
              </a:rPr>
              <a:t>24GW / 13.7GW / 5.3GW / 1000亿$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06240" y="2157984"/>
            <a:ext cx="502920" cy="50292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06240" y="2157984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Microsoft YaHei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2176272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0F1B2D"/>
                </a:solidFill>
                <a:latin typeface="Microsoft YaHei"/>
              </a:rPr>
              <a:t>五强画像 · 五种基础设施基因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2040" y="2450592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Microsoft YaHei"/>
              </a:rPr>
              <a:t>字节 / 阿里 / 腾讯 / 百度 / 华为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06240" y="2871216"/>
            <a:ext cx="502920" cy="50292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06240" y="2871216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Microsoft YaHei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92040" y="2889504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0F1B2D"/>
                </a:solidFill>
                <a:latin typeface="Microsoft YaHei"/>
              </a:rPr>
              <a:t>路线之争 · 租赁 vs 自建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92040" y="3163824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Microsoft YaHei"/>
              </a:rPr>
              <a:t>批发爆发 · 零售冷清 · 错配逻辑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206240" y="3584448"/>
            <a:ext cx="502920" cy="50292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206240" y="3584448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Microsoft YaHei"/>
              </a:rP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92040" y="3602736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0F1B2D"/>
                </a:solidFill>
                <a:latin typeface="Microsoft YaHei"/>
              </a:rPr>
              <a:t>资本开支拐点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92040" y="3877056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Microsoft YaHei"/>
              </a:rPr>
              <a:t>35 → 50 → 100 (US$B) · 三年三连跳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06240" y="4297680"/>
            <a:ext cx="502920" cy="50292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206240" y="4297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Microsoft YaHei"/>
              </a:rPr>
              <a:t>06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92040" y="4315968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0F1B2D"/>
                </a:solidFill>
                <a:latin typeface="Microsoft YaHei"/>
              </a:rPr>
              <a:t>东数西算 + 100 天交付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92040" y="4590288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Microsoft YaHei"/>
              </a:rPr>
              <a:t>18月 → 12月 → 100天 · 批量制造算力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206240" y="5010912"/>
            <a:ext cx="502920" cy="50292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206240" y="5010912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Microsoft YaHei"/>
              </a:rPr>
              <a:t>07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92040" y="5029200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0F1B2D"/>
                </a:solidFill>
                <a:latin typeface="Microsoft YaHei"/>
              </a:rPr>
              <a:t>技术栈、洞察与结语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92040" y="5303520"/>
            <a:ext cx="74980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Microsoft YaHei"/>
              </a:rPr>
              <a:t>两栈并行 · 五大洞察 · Q&amp;A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02 / 21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949440" y="640080"/>
            <a:ext cx="5029200" cy="5486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0" b="1" i="0">
                <a:solidFill>
                  <a:srgbClr val="FFFFFF"/>
                </a:solidFill>
                <a:latin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5943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E8A53A"/>
                </a:solidFill>
                <a:latin typeface="Consolas"/>
              </a:rPr>
              <a:t>CHAPTER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64008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743200"/>
            <a:ext cx="6400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Microsoft YaHei"/>
              </a:rPr>
              <a:t>容量版图 · 全球坐标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206240"/>
            <a:ext cx="6858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CCDAEA"/>
                </a:solidFill>
                <a:latin typeface="Microsoft YaHei"/>
              </a:rPr>
              <a:t>中国 24GW 已交付容量，跃居全球第二；Top 5 厂商占全国一半以上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AAC4DE"/>
                </a:solidFill>
                <a:latin typeface="Consolas"/>
              </a:rPr>
              <a:t>03 / 21  ·  中国 AI 基础设施战略洞察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01  ·  容量版图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一、新格局 — 跃居全球第二的容量版图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数据口径：IT 电力容量 (MW/GW) · 覆盖 60+ 运营商、1000+ 栋设施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美国 56GW (#1) &gt; 中国 24GW (#2) &gt; 亚太其他 ~15GW &gt; EMEA ~14GW &gt; 拉美 ~2GW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中国 24GW 已超过 EMEA + 亚太其他总和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另有约 20GW 已进入建设/规划阶段、约 30GW 已宣布但尚未落地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方法论升级：从『中国很大』到『逐栋追踪』，与全球模型一致</a:t>
            </a:r>
          </a:p>
        </p:txBody>
      </p:sp>
      <p:sp>
        <p:nvSpPr>
          <p:cNvPr id="8" name="Rectangle 7"/>
          <p:cNvSpPr/>
          <p:nvPr/>
        </p:nvSpPr>
        <p:spPr>
          <a:xfrm>
            <a:off x="6766560" y="1463040"/>
            <a:ext cx="4937760" cy="4572000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01_6dibNJrnBBwBcGJyvpqPjY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074713"/>
            <a:ext cx="4937760" cy="33486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66560" y="6089904"/>
            <a:ext cx="4937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64748B"/>
                </a:solidFill>
                <a:latin typeface="Microsoft YaHei"/>
              </a:rPr>
              <a:t>图·全球数据中心容量对比 (GW, 2026E) — 中国 24GW 位列全球第二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方法论对齐 SemiAnalysis 全球模型 — 容量上限决定算力潜力，芯片效率决定实际产出。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04 / 21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01  ·  容量版图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Top 5 座次 — 五强占全国一半以上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字节 5.3GW · 阿里 3.9GW · 腾讯 2.4GW · 百度 1.1GW · 华为 1.0GW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字节跳动 5.3GW (≈20%) — 全国最大单一租户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阿里巴巴 3.9GW (≈16%) — 最『混合』路线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腾讯 2.4GW (≈10%) — 租赁 / 自建最均衡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百度 1.1GW (≈5%) · 华为 1.0GW (≈4%) — 集中度长尾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五强合计 13.7GW = 全国 56%+ — 集中度极高</a:t>
            </a:r>
          </a:p>
        </p:txBody>
      </p:sp>
      <p:sp>
        <p:nvSpPr>
          <p:cNvPr id="8" name="Rectangle 7"/>
          <p:cNvSpPr/>
          <p:nvPr/>
        </p:nvSpPr>
        <p:spPr>
          <a:xfrm>
            <a:off x="6766560" y="1463040"/>
            <a:ext cx="4937760" cy="4572000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02_6dibNJrnBBwCZ6OlzjrzhlC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109886"/>
            <a:ext cx="4937760" cy="32783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66560" y="6089904"/>
            <a:ext cx="4937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64748B"/>
                </a:solidFill>
                <a:latin typeface="Microsoft YaHei"/>
              </a:rPr>
              <a:t>图·2026 年底 Top 5 中国厂商已交付数据中心容量 (GW, IT 电力口径)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字节单一占比 ≈ 全国 1/5，是报告最显著的『变量』。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05 / 21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EXECUTIVE SUMMARY  ·  KEY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四大关键数字 · 一眼读懂中国 AI 基础设施格局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SemiAnalysis 2026-09-25 报告《China AI Infrastructure Boom》核心数据快照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508760"/>
            <a:ext cx="5410047" cy="196596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508760"/>
            <a:ext cx="5410047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618488"/>
            <a:ext cx="5044287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 i="0">
                <a:solidFill>
                  <a:srgbClr val="E8A53A"/>
                </a:solidFill>
                <a:latin typeface="Microsoft YaHei"/>
              </a:rPr>
              <a:t>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423160"/>
            <a:ext cx="5044287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Microsoft YaHei"/>
              </a:rPr>
              <a:t>GW 已交付容量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670048"/>
            <a:ext cx="5044287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0F1B2D"/>
                </a:solidFill>
                <a:latin typeface="Microsoft YaHei"/>
              </a:rPr>
              <a:t>中国数据中心容量 · 全球第二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017520"/>
            <a:ext cx="504428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仅次于美国 56GW；已超 EMEA + 亚太其他总和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33007" y="1508760"/>
            <a:ext cx="5410047" cy="196596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33007" y="1508760"/>
            <a:ext cx="5410047" cy="54864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18488"/>
            <a:ext cx="5044287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 i="0">
                <a:solidFill>
                  <a:srgbClr val="00A8B5"/>
                </a:solidFill>
                <a:latin typeface="Microsoft YaHei"/>
              </a:rPr>
              <a:t>13.7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5887" y="2423160"/>
            <a:ext cx="5044287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Microsoft YaHei"/>
              </a:rPr>
              <a:t>GW · 五强合计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5887" y="2670048"/>
            <a:ext cx="5044287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0F1B2D"/>
                </a:solidFill>
                <a:latin typeface="Microsoft YaHei"/>
              </a:rPr>
              <a:t>字节 / 阿里 / 腾讯 / 百度 / 华为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5887" y="3017520"/>
            <a:ext cx="504428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占全国已交付容量一半以上（≈ 56%）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675888"/>
            <a:ext cx="5410047" cy="196596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48640" y="3675888"/>
            <a:ext cx="5410047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" y="3785616"/>
            <a:ext cx="5044287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 i="0">
                <a:solidFill>
                  <a:srgbClr val="E8A53A"/>
                </a:solidFill>
                <a:latin typeface="Microsoft YaHei"/>
              </a:rPr>
              <a:t>5.3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4590288"/>
            <a:ext cx="5044287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Microsoft YaHei"/>
              </a:rPr>
              <a:t>GW · 字节跳动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4837176"/>
            <a:ext cx="5044287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0F1B2D"/>
                </a:solidFill>
                <a:latin typeface="Microsoft YaHei"/>
              </a:rPr>
              <a:t>全国最大单一租户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5184648"/>
            <a:ext cx="504428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约占全国 1/5；几乎全部租赁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33007" y="3675888"/>
            <a:ext cx="5410047" cy="196596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33007" y="3675888"/>
            <a:ext cx="5410047" cy="54864"/>
          </a:xfrm>
          <a:prstGeom prst="rect">
            <a:avLst/>
          </a:prstGeom>
          <a:solidFill>
            <a:srgbClr val="C5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5887" y="3785616"/>
            <a:ext cx="5044287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 i="0">
                <a:solidFill>
                  <a:srgbClr val="C53030"/>
                </a:solidFill>
                <a:latin typeface="Microsoft YaHei"/>
              </a:rPr>
              <a:t>→1000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15887" y="4590288"/>
            <a:ext cx="5044287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Microsoft YaHei"/>
              </a:rPr>
              <a:t>亿美元（2026E）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15887" y="4837176"/>
            <a:ext cx="5044287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0F1B2D"/>
                </a:solidFill>
                <a:latin typeface="Microsoft YaHei"/>
              </a:rPr>
              <a:t>头部四家资本开支三年三连跳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15887" y="5184648"/>
            <a:ext cx="504428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2024 ≈ 350 亿$ → 2025 ≈ 500 亿$ → 2026E → 1000 亿$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2026 Q2 阿里、腾讯、百度三家季度资本开支首次同时录得负自由现金流（FCF），AI 基础设施竞赛进入重资产阶段。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06 / 21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949440" y="640080"/>
            <a:ext cx="5029200" cy="5486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0" b="1" i="0">
                <a:solidFill>
                  <a:srgbClr val="FFFFFF"/>
                </a:solidFill>
                <a:latin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5943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E8A53A"/>
                </a:solidFill>
                <a:latin typeface="Consolas"/>
              </a:rPr>
              <a:t>CHAPTER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64008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743200"/>
            <a:ext cx="6400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Microsoft YaHei"/>
              </a:rPr>
              <a:t>五强画像 · 五种基础设施基因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206240"/>
            <a:ext cx="6858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CCDAEA"/>
                </a:solidFill>
                <a:latin typeface="Microsoft YaHei"/>
              </a:rPr>
              <a:t>五种完全不同的资产配置路线 — 字节租赁极致 / 华为自建极致 / 另三家居中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AAC4DE"/>
                </a:solidFill>
                <a:latin typeface="Consolas"/>
              </a:rPr>
              <a:t>07 / 21  ·  中国 AI 基础设施战略洞察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02  ·  五强画像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五强画像速览 — 一种表看清五家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全国占比、核心路线、关键 AI 产品驱动 — 5 列对齐速查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字节跳动 — 5.3GW / 几乎全部租赁 — 豆包 / Seedance / 抖音 / TikTok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阿里巴巴 — 3.9GW / 混合路线 — 通义千问 / 阿里云 / 淘宝 / 钉钉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腾讯 — 2.4GW / 平衡型 — 混元 / 微信 / 游戏 / 广告 / 腾讯云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百度 — 1.1GW / 租赁偏高 — 文心一言 / 百度智能云 / 自动驾驶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华为 — 1.0GW / 几乎全部自建 — 昇腾 AI 芯片 / 盘古 / 华为云</a:t>
            </a:r>
          </a:p>
        </p:txBody>
      </p:sp>
      <p:sp>
        <p:nvSpPr>
          <p:cNvPr id="8" name="Rectangle 7"/>
          <p:cNvSpPr/>
          <p:nvPr/>
        </p:nvSpPr>
        <p:spPr>
          <a:xfrm>
            <a:off x="6766560" y="1463040"/>
            <a:ext cx="4937760" cy="4572000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03_6dibNJrnBBwD4TnSLAtlFXz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276856"/>
            <a:ext cx="4937760" cy="29443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66560" y="6089904"/>
            <a:ext cx="4937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64748B"/>
                </a:solidFill>
                <a:latin typeface="Microsoft YaHei"/>
              </a:rPr>
              <a:t>表·五强核心信息一览 — 五列对齐速查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没有『标准答案』 — 每家都是约束条件下的理性最大化。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08 / 21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02  ·  五强画像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三、路线之争 — 租赁 vs 自建，批发 vs 零售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字节 95% 租赁 vs 华为 95% 自建 vs 腾讯 48:52 最均衡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租赁：交付快、位置灵活、把土地/电力/并网风险转移给运营商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自建：长期 TCO 更低、可定制供电/制冷/网络、与自研芯片协同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供给侧错配：批发型机房签约爆发，零售型空置率高居不下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未来两年分化进一步固化 — 没自研芯片的玩家更依赖租赁</a:t>
            </a:r>
          </a:p>
        </p:txBody>
      </p:sp>
      <p:sp>
        <p:nvSpPr>
          <p:cNvPr id="8" name="Rectangle 7"/>
          <p:cNvSpPr/>
          <p:nvPr/>
        </p:nvSpPr>
        <p:spPr>
          <a:xfrm>
            <a:off x="6766560" y="1463040"/>
            <a:ext cx="4937760" cy="4572000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05_6dibNJrnBBwA4qIBSiatdic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050793"/>
            <a:ext cx="4937760" cy="339649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66560" y="6089904"/>
            <a:ext cx="4937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64748B"/>
                </a:solidFill>
                <a:latin typeface="Microsoft YaHei"/>
              </a:rPr>
              <a:t>图·五大厂商『租赁 vs 自建』结构 (示意整理)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市场结构同时在分化 — 旧机房空置、新批发稀缺，是 AI 时代价值重估核心逻辑。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09 / 21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02  ·  五强画像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字节跳动  ·  BYTE DANCE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463040"/>
            <a:ext cx="4572000" cy="420624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4572000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828800"/>
            <a:ext cx="4023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E8A53A"/>
                </a:solidFill>
                <a:latin typeface="Consolas"/>
              </a:rPr>
              <a:t>VENDOR PROFILE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240280"/>
            <a:ext cx="402336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0" b="1" i="0">
                <a:solidFill>
                  <a:srgbClr val="FFFFFF"/>
                </a:solidFill>
                <a:latin typeface="Microsoft YaHei"/>
              </a:rPr>
              <a:t>5.3 GW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20440"/>
            <a:ext cx="4023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F2C883"/>
                </a:solidFill>
                <a:latin typeface="Microsoft YaHei"/>
              </a:rPr>
              <a:t>国内数据中心容量 (≈ 全国 20%)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4069080"/>
            <a:ext cx="914400" cy="36576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251960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Microsoft YaHei"/>
              </a:rPr>
              <a:t>算法驱动 · 极致租赁 · 价格制定者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892040"/>
            <a:ext cx="4023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AAC4DE"/>
                </a:solidFill>
                <a:latin typeface="Consolas"/>
              </a:rPr>
              <a:t>2024–2026 累计签约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166360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E8A53A"/>
                </a:solidFill>
                <a:latin typeface="Microsoft YaHei"/>
              </a:rPr>
              <a:t>≈ 4GW 批发型容量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1463040"/>
            <a:ext cx="6217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几乎全部租赁，自建仅占极小比例 — 『轻资产、重算力』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推荐算法、Seedance、豆包等流量尖峰与租赁弹性高度匹配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2024–2026 万国数据 / 世纪互联合计签约 1.3GW，仅捕获字节 + 阿里订单 1/3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更多订单流向未上市运营商与地方国资平台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46520"/>
            <a:ext cx="11155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字节既是最大租户，也是整个批发型数据中心市场的『价格制定者』。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10 / 21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02  ·  五强画像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阿里巴巴  ·  ALIBABA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463040"/>
            <a:ext cx="4572000" cy="420624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4572000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828800"/>
            <a:ext cx="4023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E8A53A"/>
                </a:solidFill>
                <a:latin typeface="Consolas"/>
              </a:rPr>
              <a:t>VENDOR PROFILE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240280"/>
            <a:ext cx="402336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0" b="1" i="0">
                <a:solidFill>
                  <a:srgbClr val="FFFFFF"/>
                </a:solidFill>
                <a:latin typeface="Microsoft YaHei"/>
              </a:rPr>
              <a:t>3.9 GW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20440"/>
            <a:ext cx="4023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F2C883"/>
                </a:solidFill>
                <a:latin typeface="Microsoft YaHei"/>
              </a:rPr>
              <a:t>混合路线 · 租赁+自建并重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4069080"/>
            <a:ext cx="914400" cy="36576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251960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Microsoft YaHei"/>
              </a:rPr>
              <a:t>CUBE 5.0 · 100 天数据中心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892040"/>
            <a:ext cx="4023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AAC4DE"/>
                </a:solidFill>
                <a:latin typeface="Consolas"/>
              </a:rPr>
              <a:t>2026 Q2 资本开支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166360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E8A53A"/>
                </a:solidFill>
                <a:latin typeface="Microsoft YaHei"/>
              </a:rPr>
              <a:t>676.78 亿元 (YoY +75%)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1463040"/>
            <a:ext cx="6217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CUBE 5.0 工艺：工厂+场地 30 天 + 现场安装 50 天 + 调试 20 天 = 100 天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训练 → 西部廉价绿电 (乌兰察布、张北)；推理/云 → 长三角 (芜湖)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T-Head 推进『真武』(Zhenwu) 系列，构建 AI 推理差异化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从『电商现金流机器』向『AI 基础设施公司』转型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46520"/>
            <a:ext cx="11155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自由现金流 -446.7 亿元 — 是 AI 基础设施竞赛的代价，也是战略选择。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11 / 21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02  ·  五强画像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腾讯  ·  TENCENT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463040"/>
            <a:ext cx="4572000" cy="420624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4572000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828800"/>
            <a:ext cx="4023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E8A53A"/>
                </a:solidFill>
                <a:latin typeface="Consolas"/>
              </a:rPr>
              <a:t>VENDOR PROFILE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240280"/>
            <a:ext cx="402336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0" b="1" i="0">
                <a:solidFill>
                  <a:srgbClr val="FFFFFF"/>
                </a:solidFill>
                <a:latin typeface="Microsoft YaHei"/>
              </a:rPr>
              <a:t>2.4 GW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20440"/>
            <a:ext cx="4023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F2C883"/>
                </a:solidFill>
                <a:latin typeface="Microsoft YaHei"/>
              </a:rPr>
              <a:t>48% 租赁 / 52% 自建 · 最均衡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4069080"/>
            <a:ext cx="914400" cy="36576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251960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Microsoft YaHei"/>
              </a:rPr>
              <a:t>模块化先行者 · 现金流转负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892040"/>
            <a:ext cx="4023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AAC4DE"/>
                </a:solidFill>
                <a:latin typeface="Consolas"/>
              </a:rPr>
              <a:t>2026 Q2 算力预付款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166360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E8A53A"/>
                </a:solidFill>
                <a:latin typeface="Microsoft YaHei"/>
              </a:rPr>
              <a:t>≈ 514 亿元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1463040"/>
            <a:ext cx="6217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业务结构决定路线：微信/游戏/广告 → 自建；混元/大模型 → 租赁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2014 年已部署第三代模块化设计 — 工程文化优势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2026 Q2 资本开支 527.8 亿元 (YoY +176%)，FCF -138 亿元 (自 2005 首次转负)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当季约 514 亿元为算力采购预付款 — 不是经营恶化，是资本前置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46520"/>
            <a:ext cx="11155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腾讯自 2005 年来首次 FCF 转负；预付款已支付即形成现金流出，是『主动选择』。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12 / 21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02  ·  五强画像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百度  ·  BAIDU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463040"/>
            <a:ext cx="4572000" cy="420624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4572000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828800"/>
            <a:ext cx="4023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E8A53A"/>
                </a:solidFill>
                <a:latin typeface="Consolas"/>
              </a:rPr>
              <a:t>VENDOR PROFILE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240280"/>
            <a:ext cx="402336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0" b="1" i="0">
                <a:solidFill>
                  <a:srgbClr val="FFFFFF"/>
                </a:solidFill>
                <a:latin typeface="Microsoft YaHei"/>
              </a:rPr>
              <a:t>1.1 GW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20440"/>
            <a:ext cx="4023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F2C883"/>
                </a:solidFill>
                <a:latin typeface="Microsoft YaHei"/>
              </a:rPr>
              <a:t>租赁高于自建 · 先卖后租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4069080"/>
            <a:ext cx="914400" cy="36576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251960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Microsoft YaHei"/>
              </a:rPr>
              <a:t>昆仑芯 · 政企返租 · 财务工程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892040"/>
            <a:ext cx="4023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AAC4DE"/>
                </a:solidFill>
                <a:latin typeface="Consolas"/>
              </a:rPr>
              <a:t>2026 Q2 资本开支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166360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E8A53A"/>
                </a:solidFill>
                <a:latin typeface="Microsoft YaHei"/>
              </a:rPr>
              <a:t>113.9 亿元 (YoY 接近翻倍)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1463040"/>
            <a:ext cx="6217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百度智能云将自研昆仑芯销售给政府/智算中心 → 再返租使用算力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把部分建设成本转移出表，降低短期资本压力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『芯片 + 云 + 模型』三位一体策略 — 国产替代叙事中独特位置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交付节奏与客户回款高度绑定 — 风险点也是护城河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46520"/>
            <a:ext cx="11155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FCF -79.54 亿元 — 体量小于 AT，但 chip+cloud+model 一体化是其差异化。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13 / 21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VENDOR PROFILE  ·  CHINA TOP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华为  ·  HUAWEI  ·  Vertical Stack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463040"/>
            <a:ext cx="4572000" cy="420624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4572000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828800"/>
            <a:ext cx="4023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i="0">
                <a:solidFill>
                  <a:srgbClr val="E8A53A"/>
                </a:solidFill>
                <a:latin typeface="Consolas"/>
              </a:rPr>
              <a:t>VENDOR PROFILE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240280"/>
            <a:ext cx="402336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0" b="1" i="0">
                <a:solidFill>
                  <a:srgbClr val="FFFFFF"/>
                </a:solidFill>
                <a:latin typeface="Microsoft YaHei"/>
              </a:rPr>
              <a:t>1.0 GW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20440"/>
            <a:ext cx="4023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F2C883"/>
                </a:solidFill>
                <a:latin typeface="Microsoft YaHei"/>
              </a:rPr>
              <a:t>几乎全部自建 · 垂直整合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4069080"/>
            <a:ext cx="914400" cy="36576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251960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Microsoft YaHei"/>
              </a:rPr>
              <a:t>昇腾生态 · 国产自主栈核心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892040"/>
            <a:ext cx="4023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AAC4DE"/>
                </a:solidFill>
                <a:latin typeface="Consolas"/>
              </a:rPr>
              <a:t>2026 AI 芯片收入（估）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166360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E8A53A"/>
                </a:solidFill>
                <a:latin typeface="Microsoft YaHei"/>
              </a:rPr>
              <a:t>≈ 120 亿美元 (+60% YoY)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1463040"/>
            <a:ext cx="6217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Ascend 2026 收入预计 ≈ 120 亿美元 (YoY +60%)，全年晶圆目标 ≈ 160 万片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CloudMatrix 384 = 384 颗 Ascend 910C 通过 HCCS/UnifiedBus 互联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BF16 ≈ NVL72 × 1.7，内存 × 3.6，带宽 × 2.1，功耗 × 4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Ascend 960DT 发布从 2027 年底提前至 2027 Q1 — 路线图明显加速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14 / 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5669280"/>
            <a:ext cx="10515600" cy="502920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715000"/>
            <a:ext cx="1828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i="0">
                <a:solidFill>
                  <a:srgbClr val="00A8B5"/>
                </a:solidFill>
                <a:latin typeface="Consolas"/>
              </a:rPr>
              <a:t>CHIP QUICK-REF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5897880"/>
            <a:ext cx="10058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0F1B2D"/>
                </a:solidFill>
                <a:latin typeface="Microsoft YaHei"/>
              </a:rPr>
              <a:t>字节：外采+自研传闻  ·  阿里：T-Head 真武+平头哥  ·  腾讯：混元+外采  ·  百度：昆仑芯+先卖后租  ·  华为：昇腾 910C/950/960+鲲鹏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949440" y="640080"/>
            <a:ext cx="5029200" cy="5486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0" b="1" i="0">
                <a:solidFill>
                  <a:srgbClr val="FFFFFF"/>
                </a:solidFill>
                <a:latin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5943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E8A53A"/>
                </a:solidFill>
                <a:latin typeface="Consolas"/>
              </a:rPr>
              <a:t>CHAPTER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64008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743200"/>
            <a:ext cx="6400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Microsoft YaHei"/>
              </a:rPr>
              <a:t>资本与基础设施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206240"/>
            <a:ext cx="6858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CCDAEA"/>
                </a:solidFill>
                <a:latin typeface="Microsoft YaHei"/>
              </a:rPr>
              <a:t>350 → 500 → 1000 亿$ 三连跳 · 东数西算 + 100 天交付周期压缩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AAC4DE"/>
                </a:solidFill>
                <a:latin typeface="Consolas"/>
              </a:rPr>
              <a:t>15 / 21  ·  中国 AI 基础设施战略洞察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03  ·  资本与基础设施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四、资本开支拐点 — 从现金流机器到重资产竞赛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字节 + 阿里 + 腾讯 + 百度 四家合计 / US$B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三年三连跳：2024 ≈ 350 亿$ → 2025 ≈ 500 亿$ → 2026E → 1000 亿$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2026 Q2 阿里 + 腾讯 + 百度 ≈ 200 亿$，FCF 首次同时转负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估值变量切换：现金流增速 → AI 收入转化效率 + 资产周转率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投资回收路径：AI 云 / 模型 API / 广告效率 / 推荐系统升级</a:t>
            </a:r>
          </a:p>
        </p:txBody>
      </p:sp>
      <p:sp>
        <p:nvSpPr>
          <p:cNvPr id="8" name="Rectangle 7"/>
          <p:cNvSpPr/>
          <p:nvPr/>
        </p:nvSpPr>
        <p:spPr>
          <a:xfrm>
            <a:off x="6766560" y="1463040"/>
            <a:ext cx="4937760" cy="4572000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06_6dibNJrnBBwDbaVRdXxpTeU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147738"/>
            <a:ext cx="4937760" cy="320260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66560" y="6089904"/>
            <a:ext cx="4937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64748B"/>
                </a:solidFill>
                <a:latin typeface="Microsoft YaHei"/>
              </a:rPr>
              <a:t>图·头部四家资本开支三年跃升 (US$B)：35 → 50 → 100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腾讯当季 ≥514 亿元算力采购预付款是现金流拐点关键证据 — 资本前置，非经营恶化。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16 / 21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03  ·  资本与基础设施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五、东数西算与交付周期极限压缩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8 算力枢纽 + 10 国家数据中心集群 · 训练-推理分区域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典型节点：内蒙呼和浩特-乌兰察布 (训练) · 安徽芜湖 (推理+云) · 山西 (容量可观)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西部廉价绿电 → 训练；东部低时延节点 → 推理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100MW 数据中心交付周期：18 个月 → 12 个月 → 阿里 CUBE 5.0 ≈ 100 天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模块化预制 + 并行施工 + 标准化接口 = 接近工业生产的『批量制造算力』</a:t>
            </a:r>
          </a:p>
        </p:txBody>
      </p:sp>
      <p:sp>
        <p:nvSpPr>
          <p:cNvPr id="8" name="Rectangle 7"/>
          <p:cNvSpPr/>
          <p:nvPr/>
        </p:nvSpPr>
        <p:spPr>
          <a:xfrm>
            <a:off x="6766560" y="1463040"/>
            <a:ext cx="4937760" cy="4572000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07_6dibNJrnBBwCAmPe7fYxXL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103120"/>
            <a:ext cx="4937760" cy="3291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66560" y="6089904"/>
            <a:ext cx="4937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64748B"/>
                </a:solidFill>
                <a:latin typeface="Microsoft YaHei"/>
              </a:rPr>
              <a:t>图·中国超大规模数据中心交付周期压缩 (月)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交付速度本身已成为战略变量 — 谁能极限压缩交付，谁就拿到下一代数据中心定价权。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17 / 21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949440" y="640080"/>
            <a:ext cx="5029200" cy="5486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0" b="1" i="0">
                <a:solidFill>
                  <a:srgbClr val="FFFFFF"/>
                </a:solidFill>
                <a:latin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5943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E8A53A"/>
                </a:solidFill>
                <a:latin typeface="Consolas"/>
              </a:rPr>
              <a:t>CHAPTER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64008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743200"/>
            <a:ext cx="6400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Microsoft YaHei"/>
              </a:rPr>
              <a:t>技术栈与战略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206240"/>
            <a:ext cx="6858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CCDAEA"/>
                </a:solidFill>
                <a:latin typeface="Microsoft YaHei"/>
              </a:rPr>
              <a:t>两条算力栈并行 — CUDA vs CANN/MindSpore/TileLang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0">
                <a:solidFill>
                  <a:srgbClr val="AAC4DE"/>
                </a:solidFill>
                <a:latin typeface="Consolas"/>
              </a:rPr>
              <a:t>18 / 21  ·  中国 AI 基础设施战略洞察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04  ·  技术栈与战略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六、结构性矛盾 — 芯片、效率与两条技术栈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国产芯片效率仅进口 10–30%，单位 Capex 2–4 倍 (高盛估算)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910B/910C 服务器日 Token ≈ H800 的 1/6 – 1/3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弥补路径 A：系统级堆叠 (华为 CloudMatrix 384)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弥补路径 B：软件级补课 (DeepSeek) — 稀疏化 / 量化 / 通信重叠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CloudMatrix 384 + DeepSeek V4：联合开源 6 模块 (TileLang / 128 卡超节点)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>
                <a:solidFill>
                  <a:srgbClr val="0F1B2D"/>
                </a:solidFill>
                <a:latin typeface="Microsoft YaHei"/>
              </a:rPr>
              <a:t>•  上架率 71.4%；海外扩张 2026–2029 翻倍至 ≈ 4GW</a:t>
            </a:r>
          </a:p>
        </p:txBody>
      </p:sp>
      <p:sp>
        <p:nvSpPr>
          <p:cNvPr id="8" name="Rectangle 7"/>
          <p:cNvSpPr/>
          <p:nvPr/>
        </p:nvSpPr>
        <p:spPr>
          <a:xfrm>
            <a:off x="6766560" y="1463040"/>
            <a:ext cx="4937760" cy="4572000"/>
          </a:xfrm>
          <a:prstGeom prst="rect">
            <a:avLst/>
          </a:prstGeom>
          <a:solidFill>
            <a:srgbClr val="F4F7FB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08_6dibNJrnBBwA7LqYXnlldeS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302002"/>
            <a:ext cx="4937760" cy="289407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66560" y="6089904"/>
            <a:ext cx="4937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64748B"/>
                </a:solidFill>
                <a:latin typeface="Microsoft YaHei"/>
              </a:rPr>
              <a:t>图·两条技术栈对比 (NVIDIA 进口栈 vs 华为自主栈)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9893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64748B"/>
                </a:solidFill>
                <a:latin typeface="Microsoft YaHei"/>
              </a:rPr>
              <a:t>注：  CUDA 与 CANN/MindSpore/TileLang 不互相替代 — 出口管制意外加速中国自主栈成熟。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19 / 21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"/>
            <a:ext cx="7315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i="0">
                <a:solidFill>
                  <a:srgbClr val="E8A53A"/>
                </a:solidFill>
                <a:latin typeface="Consolas"/>
              </a:rPr>
              <a:t>CHAPTER 04  ·  技术栈与战略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247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0F1B2D"/>
                </a:solidFill>
                <a:latin typeface="Microsoft YaHei"/>
              </a:rPr>
              <a:t>七、五大战略洞察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43000"/>
            <a:ext cx="822960" cy="54864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60120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战略速记 — 给 C-level / 投决会 30 秒可读完的总结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508760"/>
            <a:ext cx="2087209" cy="420624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508760"/>
            <a:ext cx="2087209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691640"/>
            <a:ext cx="1812889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E8A53A"/>
                </a:solidFill>
                <a:latin typeface="Microsoft YaHei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377440"/>
            <a:ext cx="1812889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i="0">
                <a:solidFill>
                  <a:srgbClr val="0F1B2D"/>
                </a:solidFill>
                <a:latin typeface="Microsoft YaHei"/>
              </a:rPr>
              <a:t>资产配置取代单纯容量竞赛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611880"/>
            <a:ext cx="1812889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Microsoft YaHei"/>
              </a:rPr>
              <a:t>胜负手不是『谁的数据中心多』，而是『租赁/自建/芯片/能源』的最优组合 — 字节租赁锁定弹性、华为自建放大系统协同，都是理性最大化。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00441" y="1508760"/>
            <a:ext cx="2087209" cy="420624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800441" y="1508760"/>
            <a:ext cx="2087209" cy="9144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37601" y="1691640"/>
            <a:ext cx="1812889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00A8B5"/>
                </a:solidFill>
                <a:latin typeface="Microsoft YaHei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37601" y="2377440"/>
            <a:ext cx="1812889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i="0">
                <a:solidFill>
                  <a:srgbClr val="0F1B2D"/>
                </a:solidFill>
                <a:latin typeface="Microsoft YaHei"/>
              </a:rPr>
              <a:t>软件优化重塑硬件价值函数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37601" y="3611880"/>
            <a:ext cx="1812889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Microsoft YaHei"/>
              </a:rPr>
              <a:t>DeepSeek V4 + 华为 Ascend 协同证明算法效率可部分抵消硬件差距。度量单位正从 FLOPS 转向『有效 Token 成本』。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52242" y="1508760"/>
            <a:ext cx="2087209" cy="420624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052242" y="1508760"/>
            <a:ext cx="2087209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89402" y="1691640"/>
            <a:ext cx="1812889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E8A53A"/>
                </a:solidFill>
                <a:latin typeface="Microsoft YaHei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89402" y="2377440"/>
            <a:ext cx="1812889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i="0">
                <a:solidFill>
                  <a:srgbClr val="0F1B2D"/>
                </a:solidFill>
                <a:latin typeface="Microsoft YaHei"/>
              </a:rPr>
              <a:t>能源与区域布局成为硬约束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89402" y="3611880"/>
            <a:ext cx="1812889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Microsoft YaHei"/>
              </a:rPr>
              <a:t>东数西算既是政策也是成本结构。谁能提前锁定电力、土地、并网指标，谁就拥有下一代 AI 数据中心的定价权。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304044" y="1508760"/>
            <a:ext cx="2087209" cy="420624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304044" y="1508760"/>
            <a:ext cx="2087209" cy="91440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41204" y="1691640"/>
            <a:ext cx="1812889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00A8B5"/>
                </a:solidFill>
                <a:latin typeface="Microsoft YaHei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41204" y="2377440"/>
            <a:ext cx="1812889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i="0">
                <a:solidFill>
                  <a:srgbClr val="0F1B2D"/>
                </a:solidFill>
                <a:latin typeface="Microsoft YaHei"/>
              </a:rPr>
              <a:t>现金流拐点只是第一阶段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41204" y="3611880"/>
            <a:ext cx="1812889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Microsoft YaHei"/>
              </a:rPr>
              <a:t>1000 亿$ 资本开支只是开始 — AI 商业化进度决定回报周期。广告效率、云业务、模型 API、企业 Agent 落地都是回收路径。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555845" y="1508760"/>
            <a:ext cx="2087209" cy="4206240"/>
          </a:xfrm>
          <a:prstGeom prst="rect">
            <a:avLst/>
          </a:prstGeom>
          <a:solidFill>
            <a:srgbClr val="FFFFFF"/>
          </a:solidFill>
          <a:ln w="6350">
            <a:solidFill>
              <a:srgbClr val="DB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555845" y="1508760"/>
            <a:ext cx="2087209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693005" y="1691640"/>
            <a:ext cx="1812889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E8A53A"/>
                </a:solidFill>
                <a:latin typeface="Microsoft YaHei"/>
              </a:rP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93005" y="2377440"/>
            <a:ext cx="1812889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i="0">
                <a:solidFill>
                  <a:srgbClr val="0F1B2D"/>
                </a:solidFill>
                <a:latin typeface="Microsoft YaHei"/>
              </a:rPr>
              <a:t>两条技术栈将长期并行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93005" y="3611880"/>
            <a:ext cx="1812889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Microsoft YaHei"/>
              </a:rPr>
              <a:t>CUDA 生态与 CANN/MindSpore/TileLang 不会互相替代；出口管制意外加速中国自主栈成熟 — 全球 AI 基础设施『分叉』。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5897880"/>
            <a:ext cx="111556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1">
                <a:solidFill>
                  <a:srgbClr val="64748B"/>
                </a:solidFill>
                <a:latin typeface="Microsoft YaHei"/>
              </a:rPr>
              <a:t>可视为给 C-level / 战略团队的 30 秒内可读完的总结；下接结语页。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48640" y="6446520"/>
            <a:ext cx="8686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Microsoft YaHei"/>
              </a:rPr>
              <a:t>中国 AI 基础设施战略洞察 · SEMIANALYSIS 2026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0F1B2D"/>
                </a:solidFill>
                <a:latin typeface="Microsoft YaHei"/>
              </a:rPr>
              <a:t>20 / 21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920240"/>
            <a:ext cx="11155680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600" b="1" i="0">
                <a:solidFill>
                  <a:srgbClr val="FFFFFF"/>
                </a:solidFill>
                <a:latin typeface="Microsoft YaHei"/>
              </a:rPr>
              <a:t>THANK  YOU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80" y="4023360"/>
            <a:ext cx="1828800" cy="54864"/>
          </a:xfrm>
          <a:prstGeom prst="rect">
            <a:avLst/>
          </a:prstGeom>
          <a:solidFill>
            <a:srgbClr val="E8A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60520"/>
            <a:ext cx="11155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i="0">
                <a:solidFill>
                  <a:srgbClr val="E8A53A"/>
                </a:solidFill>
                <a:latin typeface="Microsoft YaHei"/>
              </a:rPr>
              <a:t>Q &amp;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937760"/>
            <a:ext cx="11155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 i="0">
                <a:solidFill>
                  <a:srgbClr val="F2C883"/>
                </a:solidFill>
                <a:latin typeface="Microsoft YaHei"/>
              </a:rPr>
              <a:t>欢迎讨论 · 一起把『重资产』变成『AI 商业化新基准』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5760720"/>
            <a:ext cx="11155680" cy="502920"/>
          </a:xfrm>
          <a:prstGeom prst="rect">
            <a:avLst/>
          </a:prstGeom>
          <a:solidFill>
            <a:srgbClr val="1F46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797296"/>
            <a:ext cx="107899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CDAEA"/>
                </a:solidFill>
                <a:latin typeface="Microsoft YaHei"/>
              </a:rPr>
              <a:t>数据主源：SemiAnalysis《China AI Infrastructure Boom》(2026-09-25)  ·  公众号：SI 云原生智能算力架构  ·  整理日期：2026-10-19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46520"/>
            <a:ext cx="7315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AAC4DE"/>
                </a:solidFill>
                <a:latin typeface="Consolas"/>
              </a:rPr>
              <a:t>中国 AI 基础设施战略洞察 · END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46520"/>
            <a:ext cx="118872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i="0">
                <a:solidFill>
                  <a:srgbClr val="E8A53A"/>
                </a:solidFill>
                <a:latin typeface="Consolas"/>
              </a:rPr>
              <a:t>21 / 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