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229600" y="-1828800"/>
            <a:ext cx="5486400" cy="5486400"/>
          </a:xfrm>
          <a:prstGeom prst="ellipse">
            <a:avLst/>
          </a:prstGeom>
          <a:solidFill>
            <a:srgbClr val="FF8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144000" y="-914400"/>
            <a:ext cx="3657600" cy="3657600"/>
          </a:xfrm>
          <a:prstGeom prst="ellipse">
            <a:avLst/>
          </a:prstGeom>
          <a:solidFill>
            <a:srgbClr val="FF8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418320" y="-640080"/>
            <a:ext cx="3108960" cy="310896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20100000">
            <a:off x="457200" y="594360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 rot="20100000">
            <a:off x="914400" y="612648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20100000">
            <a:off x="1371600" y="630936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457200"/>
            <a:ext cx="5486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  <a:r>
              <a:rPr sz="1400" b="0">
                <a:solidFill>
                  <a:srgbClr val="B0B0B0"/>
                </a:solidFill>
                <a:latin typeface="Calibri"/>
              </a:rPr>
              <a:t>|  AI Economics Playbook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5520" y="411480"/>
            <a:ext cx="2011680" cy="411480"/>
          </a:xfrm>
          <a:prstGeom prst="roundRect">
            <a:avLst>
              <a:gd name="adj" fmla="val 5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875520" y="457200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0F0F0F"/>
                </a:solidFill>
                <a:latin typeface="Calibri"/>
              </a:rPr>
              <a:t>  ●  INSPIRED BY NVIDIA AI PODCAST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201168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5400" b="1">
                <a:solidFill>
                  <a:srgbClr val="FFFFFF"/>
                </a:solidFill>
                <a:latin typeface="Calibri"/>
              </a:rPr>
              <a:t>Turn AI </a:t>
            </a:r>
            <a:r>
              <a:rPr sz="5400" b="1">
                <a:solidFill>
                  <a:srgbClr val="FF6B35"/>
                </a:solidFill>
                <a:latin typeface="Calibri"/>
              </a:rPr>
              <a:t>Tokens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297180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5400" b="1">
                <a:solidFill>
                  <a:srgbClr val="FFFFFF"/>
                </a:solidFill>
                <a:latin typeface="Calibri"/>
              </a:rPr>
              <a:t>into Real </a:t>
            </a:r>
            <a:r>
              <a:rPr sz="5400" b="1">
                <a:solidFill>
                  <a:srgbClr val="FFB627"/>
                </a:solidFill>
                <a:latin typeface="Calibri"/>
              </a:rPr>
              <a:t>Business Value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16052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1">
                <a:solidFill>
                  <a:srgbClr val="E0E0E0"/>
                </a:solidFill>
                <a:latin typeface="Calibri"/>
              </a:rPr>
              <a:t>Master the four dimensions of Tokenomics — Value · Supply · Demand · Monetization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1520" y="4800600"/>
            <a:ext cx="731520" cy="54864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983480"/>
            <a:ext cx="8229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A practitioner-grade framework distilled from the NVIDIA AI Podcast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to help builders turn tokens from a cost center into a product.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0" y="4937760"/>
            <a:ext cx="27432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400" b="1">
                <a:solidFill>
                  <a:srgbClr val="FF6B35"/>
                </a:solidFill>
                <a:latin typeface="Calibri"/>
              </a:rPr>
              <a:t>50</a:t>
            </a:r>
            <a:r>
              <a:rPr sz="6400" b="1">
                <a:solidFill>
                  <a:srgbClr val="FFB627"/>
                </a:solidFill>
                <a:latin typeface="Calibri"/>
              </a:rPr>
              <a:t>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0" y="594360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B0B0B0"/>
                </a:solidFill>
                <a:latin typeface="Calibri"/>
              </a:rPr>
              <a:t>Blackwell Gain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64922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1">
                <a:solidFill>
                  <a:srgbClr val="707070"/>
                </a:solidFill>
                <a:latin typeface="Calibri"/>
              </a:rPr>
              <a:t>2026 · TokenForge Briefings  ·  Based on NVIDIA AI Podcast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AGENDA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02 / 08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645920"/>
            <a:ext cx="54864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What's Inside
</a:t>
            </a:r>
            <a:r>
              <a:rPr sz="4400" b="1">
                <a:solidFill>
                  <a:srgbClr val="FF6B35"/>
                </a:solidFill>
                <a:latin typeface="Calibri"/>
              </a:rPr>
              <a:t>the Framework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114800"/>
            <a:ext cx="50292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Eight slides covering the core pillars, the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optimization levers, the monetization paths,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and the one strategy that ties them together.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5303520"/>
            <a:ext cx="109728" cy="109728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22959" y="5486400"/>
            <a:ext cx="109728" cy="109728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97280" y="5669280"/>
            <a:ext cx="109728" cy="10972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858000" y="1188720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0" y="1261872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0" y="1234440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Three Pillars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0" y="1536192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Valuation · Optimization · Strategy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0" y="1901952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0" y="1975104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1947672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The Numbers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0" y="2249424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Blackwell 50× · Cost −35% · Runtime 8×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0" y="2615184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0" y="2688336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0" y="2660904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Four Tokenomics Pillars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2962656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Utility · Supply · Demand · Monetization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0" y="3328416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0" y="3401568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80960" y="3374136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Demand Modeling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0960" y="3675888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Base × Reasoning × Agents × KV-cache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0" y="4041648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0" y="4114800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80960" y="4087368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Four Monetization Models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80960" y="4389120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Direct · AI-native · Augmented · Internal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58000" y="4754880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858000" y="4828032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80960" y="4800600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Path to Profit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80960" y="5102352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The end-to-end playbook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CORE FRAMEWORK · THREE PILLARS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03 / 08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Three Pillars of Profitable Tokenomics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Every successful AI deployment is built on three interconnected decisions.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4855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4855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9175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01 · VALUATION</a:t>
            </a:r>
          </a:p>
        </p:txBody>
      </p:sp>
      <p:sp>
        <p:nvSpPr>
          <p:cNvPr id="14" name="Oval 13"/>
          <p:cNvSpPr/>
          <p:nvPr/>
        </p:nvSpPr>
        <p:spPr>
          <a:xfrm>
            <a:off x="719175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9175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175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Define What a Token Is Worth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175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Tokens are not created equal. Their value lives on a spectrum shaped by intelligence density and interaction speed.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19175" y="5303520"/>
            <a:ext cx="45720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19175" y="555955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2055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Map tokens on the intelligence × speed spectrum</a:t>
            </a:r>
          </a:p>
        </p:txBody>
      </p:sp>
      <p:sp>
        <p:nvSpPr>
          <p:cNvPr id="21" name="Oval 20"/>
          <p:cNvSpPr/>
          <p:nvPr/>
        </p:nvSpPr>
        <p:spPr>
          <a:xfrm>
            <a:off x="719175" y="583387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2055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Match model size to use case complexity</a:t>
            </a:r>
          </a:p>
        </p:txBody>
      </p:sp>
      <p:sp>
        <p:nvSpPr>
          <p:cNvPr id="23" name="Oval 22"/>
          <p:cNvSpPr/>
          <p:nvPr/>
        </p:nvSpPr>
        <p:spPr>
          <a:xfrm>
            <a:off x="719175" y="610819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02055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Avoid over-paying for capability you don't use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67047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67047" y="2057400"/>
            <a:ext cx="3657600" cy="914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41367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B627"/>
                </a:solidFill>
                <a:latin typeface="Calibri"/>
              </a:rPr>
              <a:t>02 · OPTIMIZATION</a:t>
            </a:r>
          </a:p>
        </p:txBody>
      </p:sp>
      <p:sp>
        <p:nvSpPr>
          <p:cNvPr id="28" name="Oval 27"/>
          <p:cNvSpPr/>
          <p:nvPr/>
        </p:nvSpPr>
        <p:spPr>
          <a:xfrm>
            <a:off x="4541367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41367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🔧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367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Minimize Cost per Token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41367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Stop measuring GPUs and FLOPs. Measure what actually leaves your data center: tokens at the right quality.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41367" y="5303520"/>
            <a:ext cx="45720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4541367" y="555955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724247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Right KPI: GPU cost ÷ tokens produced</a:t>
            </a:r>
          </a:p>
        </p:txBody>
      </p:sp>
      <p:sp>
        <p:nvSpPr>
          <p:cNvPr id="35" name="Oval 34"/>
          <p:cNvSpPr/>
          <p:nvPr/>
        </p:nvSpPr>
        <p:spPr>
          <a:xfrm>
            <a:off x="4541367" y="583387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24247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Extreme co-design across hardware + software</a:t>
            </a:r>
          </a:p>
        </p:txBody>
      </p:sp>
      <p:sp>
        <p:nvSpPr>
          <p:cNvPr id="37" name="Oval 36"/>
          <p:cNvSpPr/>
          <p:nvPr/>
        </p:nvSpPr>
        <p:spPr>
          <a:xfrm>
            <a:off x="4541367" y="610819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724247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Stack: NVFP4 · speculative decoding · KV cache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89239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89239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363559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03 · STRATEGY</a:t>
            </a:r>
          </a:p>
        </p:txBody>
      </p:sp>
      <p:sp>
        <p:nvSpPr>
          <p:cNvPr id="42" name="Oval 41"/>
          <p:cNvSpPr/>
          <p:nvPr/>
        </p:nvSpPr>
        <p:spPr>
          <a:xfrm>
            <a:off x="8363559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63559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🎯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63559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Plan Backwards from the Customer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63559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The winning path starts at the customer and walks back to your infrastructure. Skip steps and you ship the wrong product.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363559" y="5303520"/>
            <a:ext cx="45720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363559" y="555955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546439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Customer → Use case → Token utility</a:t>
            </a:r>
          </a:p>
        </p:txBody>
      </p:sp>
      <p:sp>
        <p:nvSpPr>
          <p:cNvPr id="49" name="Oval 48"/>
          <p:cNvSpPr/>
          <p:nvPr/>
        </p:nvSpPr>
        <p:spPr>
          <a:xfrm>
            <a:off x="8363559" y="583387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546439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Apply demand multipliers (agents, KV-cache)</a:t>
            </a:r>
          </a:p>
        </p:txBody>
      </p:sp>
      <p:sp>
        <p:nvSpPr>
          <p:cNvPr id="51" name="Oval 50"/>
          <p:cNvSpPr/>
          <p:nvPr/>
        </p:nvSpPr>
        <p:spPr>
          <a:xfrm>
            <a:off x="8363559" y="610819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546439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Pick one of four monetization models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1">
                <a:solidFill>
                  <a:srgbClr val="707070"/>
                </a:solidFill>
                <a:latin typeface="Calibri"/>
              </a:rPr>
              <a:t>Source: 《怎么让 Token 创造利润与商业价值》· 鸣姐拥抱AI 编译自 NVIDIA AI Podcast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PERFORMANCE · THE NUMBERS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04 / 08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315200" y="-2743200"/>
            <a:ext cx="7315200" cy="7315200"/>
          </a:xfrm>
          <a:prstGeom prst="ellipse">
            <a:avLst/>
          </a:prstGeom>
          <a:solidFill>
            <a:srgbClr val="1A0F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914400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6B35"/>
                </a:solidFill>
                <a:latin typeface="Calibri"/>
              </a:rPr>
              <a:t>By the Numbers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280160"/>
            <a:ext cx="10972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3800" b="1">
                <a:solidFill>
                  <a:srgbClr val="FFFFFF"/>
                </a:solidFill>
                <a:latin typeface="Calibri"/>
              </a:rPr>
              <a:t>Why </a:t>
            </a:r>
            <a:r>
              <a:rPr sz="3800" b="1">
                <a:solidFill>
                  <a:srgbClr val="FF6B35"/>
                </a:solidFill>
                <a:latin typeface="Calibri"/>
              </a:rPr>
              <a:t>Tokenomics</a:t>
            </a:r>
            <a:r>
              <a:rPr sz="3800" b="1">
                <a:solidFill>
                  <a:srgbClr val="FFFFFF"/>
                </a:solidFill>
                <a:latin typeface="Calibri"/>
              </a:rPr>
              <a:t> Is Now a Hard Discipline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37744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What optimized AI infrastructure looks like in 2026.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514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95147" y="3291840"/>
            <a:ext cx="269748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56956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6956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514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6B35"/>
                </a:solidFill>
                <a:latin typeface="Calibri"/>
              </a:rPr>
              <a:t>50×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15287" y="5440680"/>
            <a:ext cx="457200" cy="1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802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Blackwell Throughput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2978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29787" y="3291840"/>
            <a:ext cx="269748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440420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40420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2978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B627"/>
                </a:solidFill>
                <a:latin typeface="Calibri"/>
              </a:rPr>
              <a:t>35%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449927" y="5440680"/>
            <a:ext cx="457200" cy="18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51266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Cost Reduction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6442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164427" y="3291840"/>
            <a:ext cx="269748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23884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23884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🏗️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6442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6B35"/>
                </a:solidFill>
                <a:latin typeface="Calibri"/>
              </a:rPr>
              <a:t>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284567" y="5440680"/>
            <a:ext cx="457200" cy="1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4730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Monetization Models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99906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999067" y="3291840"/>
            <a:ext cx="269748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007348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07348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🚀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9906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B627"/>
                </a:solidFill>
                <a:latin typeface="Calibri"/>
              </a:rPr>
              <a:t>8×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0119207" y="5440680"/>
            <a:ext cx="457200" cy="18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18194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Runtime Gain / 6 mo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1">
                <a:solidFill>
                  <a:srgbClr val="707070"/>
                </a:solidFill>
                <a:latin typeface="Calibri"/>
              </a:rPr>
              <a:t>Source: 《怎么让 Token 创造利润与商业价值》· 鸣姐拥抱AI 编译自 NVIDIA AI Podcast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FRAMEWORK · FOUR PILLARS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05 / 08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Tokenomics, Decomposed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Every token in production flows through four decision layers.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2148840"/>
            <a:ext cx="5486400" cy="2011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85800" y="2423160"/>
            <a:ext cx="731520" cy="731520"/>
          </a:xfrm>
          <a:prstGeom prst="roundRect">
            <a:avLst>
              <a:gd name="adj" fmla="val 15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46888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800" b="1" i="0">
                <a:solidFill>
                  <a:srgbClr val="0F0F0F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2441448"/>
            <a:ext cx="41148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2000" b="1">
                <a:solidFill>
                  <a:srgbClr val="FF6B35"/>
                </a:solidFill>
                <a:latin typeface="Calibri"/>
              </a:rPr>
              <a:t>💎  </a:t>
            </a:r>
            <a:r>
              <a:rPr sz="2000" b="1">
                <a:solidFill>
                  <a:srgbClr val="FFFFFF"/>
                </a:solidFill>
                <a:latin typeface="Calibri"/>
              </a:rPr>
              <a:t>Token Utility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45920" y="2926080"/>
            <a:ext cx="4114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E0E0E0"/>
                </a:solidFill>
                <a:latin typeface="Calibri"/>
              </a:rPr>
              <a:t>How much intelligence each token carries. Determines baseline value and which use cases it can serve.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" y="3995928"/>
            <a:ext cx="54864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172200" y="2148840"/>
            <a:ext cx="5486400" cy="2011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00800" y="2423160"/>
            <a:ext cx="731520" cy="731520"/>
          </a:xfrm>
          <a:prstGeom prst="roundRect">
            <a:avLst>
              <a:gd name="adj" fmla="val 15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0" y="246888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800" b="1" i="0">
                <a:solidFill>
                  <a:srgbClr val="0F0F0F"/>
                </a:solidFill>
                <a:latin typeface="Calibri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60920" y="2441448"/>
            <a:ext cx="41148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2000" b="1">
                <a:solidFill>
                  <a:srgbClr val="FF6B35"/>
                </a:solidFill>
                <a:latin typeface="Calibri"/>
              </a:rPr>
              <a:t>🖥️  </a:t>
            </a:r>
            <a:r>
              <a:rPr sz="2000" b="1">
                <a:solidFill>
                  <a:srgbClr val="FFFFFF"/>
                </a:solidFill>
                <a:latin typeface="Calibri"/>
              </a:rPr>
              <a:t>Token Supply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60920" y="2926080"/>
            <a:ext cx="4114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E0E0E0"/>
                </a:solidFill>
                <a:latin typeface="Calibri"/>
              </a:rPr>
              <a:t>The infrastructure stack — GPU, memory, network, runtime, quantization — that turns compute into tokens.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0" y="3995928"/>
            <a:ext cx="54864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457200" y="4343400"/>
            <a:ext cx="5486400" cy="2011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85800" y="4617720"/>
            <a:ext cx="731520" cy="731520"/>
          </a:xfrm>
          <a:prstGeom prst="roundRect">
            <a:avLst>
              <a:gd name="adj" fmla="val 15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66344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800" b="1" i="0">
                <a:solidFill>
                  <a:srgbClr val="0F0F0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45920" y="4636008"/>
            <a:ext cx="41148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2000" b="1">
                <a:solidFill>
                  <a:srgbClr val="FF6B35"/>
                </a:solidFill>
                <a:latin typeface="Calibri"/>
              </a:rPr>
              <a:t>👥  </a:t>
            </a:r>
            <a:r>
              <a:rPr sz="2000" b="1">
                <a:solidFill>
                  <a:srgbClr val="FFFFFF"/>
                </a:solidFill>
                <a:latin typeface="Calibri"/>
              </a:rPr>
              <a:t>Token Demand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45920" y="5120640"/>
            <a:ext cx="4114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E0E0E0"/>
                </a:solidFill>
                <a:latin typeface="Calibri"/>
              </a:rPr>
              <a:t>Users × requests × tokens, amplified by reasoning models, agent loops, and KV-cache hit rate.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85800" y="6190488"/>
            <a:ext cx="54864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172200" y="4343400"/>
            <a:ext cx="5486400" cy="2011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400800" y="4617720"/>
            <a:ext cx="731520" cy="731520"/>
          </a:xfrm>
          <a:prstGeom prst="roundRect">
            <a:avLst>
              <a:gd name="adj" fmla="val 15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66344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800" b="1" i="0">
                <a:solidFill>
                  <a:srgbClr val="0F0F0F"/>
                </a:solidFill>
                <a:latin typeface="Calibri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60920" y="4636008"/>
            <a:ext cx="41148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2000" b="1">
                <a:solidFill>
                  <a:srgbClr val="FF6B35"/>
                </a:solidFill>
                <a:latin typeface="Calibri"/>
              </a:rPr>
              <a:t>💰  </a:t>
            </a:r>
            <a:r>
              <a:rPr sz="2000" b="1">
                <a:solidFill>
                  <a:srgbClr val="FFFFFF"/>
                </a:solidFill>
                <a:latin typeface="Calibri"/>
              </a:rPr>
              <a:t>Token Monetization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60920" y="5120640"/>
            <a:ext cx="4114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E0E0E0"/>
                </a:solidFill>
                <a:latin typeface="Calibri"/>
              </a:rPr>
              <a:t>Cost-based vs value-based pricing, demand distribution, and the four canonical business models.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00800" y="6190488"/>
            <a:ext cx="54864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FFB627"/>
                </a:solidFill>
                <a:latin typeface="Calibri"/>
              </a:rPr>
              <a:t>Get any one wrong and the whole system leaks value.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DEMAND MODELING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06 / 08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Demand = Base × Multipliers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Most demand forecasts miss the multipliers. Don't be most teams.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2468880"/>
            <a:ext cx="11247120" cy="128016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2560320"/>
            <a:ext cx="112471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6B35"/>
                </a:solidFill>
                <a:latin typeface="Calibri"/>
              </a:rPr>
              <a:t>BASELINE FORMULA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2880360"/>
            <a:ext cx="112471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Calibri"/>
              </a:rPr>
              <a:t>Users</a:t>
            </a:r>
            <a:r>
              <a:rPr sz="2400" b="1">
                <a:solidFill>
                  <a:srgbClr val="FF6B35"/>
                </a:solidFill>
                <a:latin typeface="Calibri"/>
              </a:rPr>
              <a:t> × </a:t>
            </a:r>
            <a:r>
              <a:rPr sz="2400" b="1">
                <a:solidFill>
                  <a:srgbClr val="FFFFFF"/>
                </a:solidFill>
                <a:latin typeface="Calibri"/>
              </a:rPr>
              <a:t>Requests/Day</a:t>
            </a:r>
            <a:r>
              <a:rPr sz="2400" b="1">
                <a:solidFill>
                  <a:srgbClr val="FF6B35"/>
                </a:solidFill>
                <a:latin typeface="Calibri"/>
              </a:rPr>
              <a:t> × </a:t>
            </a:r>
            <a:r>
              <a:rPr sz="2400" b="1">
                <a:solidFill>
                  <a:srgbClr val="FFFFFF"/>
                </a:solidFill>
                <a:latin typeface="Calibri"/>
              </a:rPr>
              <a:t>Tokens/Request</a:t>
            </a:r>
            <a:r>
              <a:rPr sz="2400" b="1">
                <a:solidFill>
                  <a:srgbClr val="FFB627"/>
                </a:solidFill>
                <a:latin typeface="Calibri"/>
              </a:rPr>
              <a:t>    =    </a:t>
            </a:r>
            <a:r>
              <a:rPr sz="2400" b="1">
                <a:solidFill>
                  <a:srgbClr val="FF6B35"/>
                </a:solidFill>
                <a:latin typeface="Calibri"/>
              </a:rPr>
              <a:t>Baseline Demand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3727" y="4023360"/>
            <a:ext cx="3566160" cy="21945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3727" y="4023360"/>
            <a:ext cx="356616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8047" y="4206240"/>
            <a:ext cx="301752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0" i="0">
                <a:solidFill>
                  <a:srgbClr val="E0E0E0"/>
                </a:solidFill>
                <a:latin typeface="Calibri"/>
              </a:rPr>
              <a:t>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24047" y="4297680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2000" b="1" i="0">
                <a:solidFill>
                  <a:srgbClr val="FFB627"/>
                </a:solidFill>
                <a:latin typeface="Calibri"/>
              </a:rPr>
              <a:t>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047" y="4892040"/>
            <a:ext cx="30175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Calibri"/>
              </a:rPr>
              <a:t>Reasoning Models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38047" y="5303520"/>
            <a:ext cx="36576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8047" y="5440680"/>
            <a:ext cx="3017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E0E0E0"/>
                </a:solidFill>
                <a:latin typeface="Calibri"/>
              </a:rPr>
              <a:t>Hidden 'thinking tokens'
the user never sees.
Must be sized in.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12767" y="4023360"/>
            <a:ext cx="3566160" cy="21945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12767" y="4023360"/>
            <a:ext cx="356616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87087" y="4206240"/>
            <a:ext cx="301752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0" i="0">
                <a:solidFill>
                  <a:srgbClr val="E0E0E0"/>
                </a:solidFill>
                <a:latin typeface="Calibri"/>
              </a:rPr>
              <a:t>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73087" y="4297680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2000" b="1" i="0">
                <a:solidFill>
                  <a:srgbClr val="FF6B35"/>
                </a:solidFill>
                <a:latin typeface="Calibri"/>
              </a:rPr>
              <a:t>×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87087" y="4892040"/>
            <a:ext cx="30175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Calibri"/>
              </a:rPr>
              <a:t>Agent Apps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87087" y="530352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87087" y="5440680"/>
            <a:ext cx="3017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E0E0E0"/>
                </a:solidFill>
                <a:latin typeface="Calibri"/>
              </a:rPr>
              <a:t>Multi-loop workflows
re-trigger LLM calls.
Token demand explodes.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61807" y="4023360"/>
            <a:ext cx="3566160" cy="21945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61807" y="4023360"/>
            <a:ext cx="356616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336127" y="4206240"/>
            <a:ext cx="301752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0" i="0">
                <a:solidFill>
                  <a:srgbClr val="E0E0E0"/>
                </a:solidFill>
                <a:latin typeface="Calibri"/>
              </a:rPr>
              <a:t>💾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22127" y="4297680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2000" b="1" i="0">
                <a:solidFill>
                  <a:srgbClr val="FFB627"/>
                </a:solidFill>
                <a:latin typeface="Calibri"/>
              </a:rPr>
              <a:t>×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36127" y="4892040"/>
            <a:ext cx="30175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Calibri"/>
              </a:rPr>
              <a:t>KV-Cache Hits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336127" y="5303520"/>
            <a:ext cx="36576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36127" y="5440680"/>
            <a:ext cx="3017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E0E0E0"/>
                </a:solidFill>
                <a:latin typeface="Calibri"/>
              </a:rPr>
              <a:t>Cached requests skip
recompute. Hit rate
directly lowers demand.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1">
                <a:solidFill>
                  <a:srgbClr val="707070"/>
                </a:solidFill>
                <a:latin typeface="Calibri"/>
              </a:rPr>
              <a:t>Source: 《怎么让 Token 创造利润与商业价值》· 鸣姐拥抱AI 编译自 NVIDIA AI Podcast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MONETIZATION · FOUR MODELS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07 / 08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Four Models That Monetize Tokens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Pick the one that matches your customer and your starting point.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2194560"/>
            <a:ext cx="5486400" cy="210312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2194560"/>
            <a:ext cx="109728" cy="21031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2423160"/>
            <a:ext cx="914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000" b="0" i="0">
                <a:solidFill>
                  <a:srgbClr val="E0E0E0"/>
                </a:solidFill>
                <a:latin typeface="Calibri"/>
              </a:rPr>
              <a:t>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2468880"/>
            <a:ext cx="3931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Direct Token Sales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37360" y="2880360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FF6B35"/>
                </a:solidFill>
                <a:latin typeface="Calibri"/>
              </a:rPr>
              <a:t>Fireworks · Baseten · Together AI · Deep Infra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737360" y="315468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737360" y="3246120"/>
            <a:ext cx="393192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Help clients build services on top of tokens you produce and resell.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2194560"/>
            <a:ext cx="5486400" cy="210312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172200" y="2194560"/>
            <a:ext cx="109728" cy="210312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46520" y="2423160"/>
            <a:ext cx="914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000" b="0" i="0">
                <a:solidFill>
                  <a:srgbClr val="E0E0E0"/>
                </a:solidFill>
                <a:latin typeface="Calibri"/>
              </a:rPr>
              <a:t>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52360" y="2468880"/>
            <a:ext cx="3931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AI-Native Products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52360" y="2880360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FFB627"/>
                </a:solidFill>
                <a:latin typeface="Calibri"/>
              </a:rPr>
              <a:t>Perplexity · Cursor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52360" y="3154680"/>
            <a:ext cx="36576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52360" y="3246120"/>
            <a:ext cx="393192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AI is the product from day one. Tokens are the engine, never the billable unit.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480560"/>
            <a:ext cx="5486400" cy="210312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7200" y="4480560"/>
            <a:ext cx="109728" cy="21031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1520" y="4709160"/>
            <a:ext cx="914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000" b="0" i="0">
                <a:solidFill>
                  <a:srgbClr val="E0E0E0"/>
                </a:solidFill>
                <a:latin typeface="Calibri"/>
              </a:rPr>
              <a:t>✨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37360" y="4754880"/>
            <a:ext cx="3931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AI-Enhanced Products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7360" y="5166360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FF6B35"/>
                </a:solidFill>
                <a:latin typeface="Calibri"/>
              </a:rPr>
              <a:t>Shopify · Airbnb · Adobe Firefly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737360" y="544068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737360" y="5532120"/>
            <a:ext cx="393192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Inject AI capability into existing products. Monetize the augmentation.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172200" y="4480560"/>
            <a:ext cx="5486400" cy="210312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172200" y="4480560"/>
            <a:ext cx="109728" cy="210312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46520" y="4709160"/>
            <a:ext cx="914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000" b="0" i="0">
                <a:solidFill>
                  <a:srgbClr val="E0E0E0"/>
                </a:solidFill>
                <a:latin typeface="Calibri"/>
              </a:rPr>
              <a:t>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52360" y="4754880"/>
            <a:ext cx="3931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Internal Operations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52360" y="5166360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FFB627"/>
                </a:solidFill>
                <a:latin typeface="Calibri"/>
              </a:rPr>
              <a:t>Every serious enterprise in 2026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452360" y="5440680"/>
            <a:ext cx="36576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52360" y="5532120"/>
            <a:ext cx="393192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Internal productivity gains — process automation and employee leverage.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828800" y="1828800"/>
            <a:ext cx="7315200" cy="7315200"/>
          </a:xfrm>
          <a:prstGeom prst="ellipse">
            <a:avLst/>
          </a:prstGeom>
          <a:solidFill>
            <a:srgbClr val="1A0F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KEY TAKEAWAY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08 / 08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914400"/>
            <a:ext cx="109728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Stop Spending on </a:t>
            </a:r>
            <a:r>
              <a:rPr sz="4400" b="1">
                <a:solidFill>
                  <a:srgbClr val="FF6B35"/>
                </a:solidFill>
                <a:latin typeface="Calibri"/>
              </a:rPr>
              <a:t>Tokens</a:t>
            </a:r>
            <a:r>
              <a:rPr sz="4400" b="1">
                <a:solidFill>
                  <a:srgbClr val="FFFFFF"/>
                </a:solidFill>
                <a:latin typeface="Calibri"/>
              </a:rPr>
              <a:t>.
Start </a:t>
            </a:r>
            <a:r>
              <a:rPr sz="4400" b="1">
                <a:solidFill>
                  <a:srgbClr val="FFB627"/>
                </a:solidFill>
                <a:latin typeface="Calibri"/>
              </a:rPr>
              <a:t>Earning</a:t>
            </a:r>
            <a:r>
              <a:rPr sz="4400" b="1">
                <a:solidFill>
                  <a:srgbClr val="FFFFFF"/>
                </a:solidFill>
                <a:latin typeface="Calibri"/>
              </a:rPr>
              <a:t> from Them.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651760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1">
                <a:solidFill>
                  <a:srgbClr val="B0B0B0"/>
                </a:solidFill>
                <a:latin typeface="Calibri"/>
              </a:rPr>
              <a:t>The path is the same for everyone — only the starting point changes.</a:t>
            </a:r>
          </a:p>
        </p:txBody>
      </p:sp>
      <p:sp>
        <p:nvSpPr>
          <p:cNvPr id="11" name="Oval 10"/>
          <p:cNvSpPr/>
          <p:nvPr/>
        </p:nvSpPr>
        <p:spPr>
          <a:xfrm>
            <a:off x="1272387" y="3931920"/>
            <a:ext cx="1188720" cy="1188720"/>
          </a:xfrm>
          <a:prstGeom prst="ellipse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409547" y="4069080"/>
            <a:ext cx="914400" cy="91440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409547" y="4114800"/>
            <a:ext cx="914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8087" y="3657600"/>
            <a:ext cx="1417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 i="0">
                <a:solidFill>
                  <a:srgbClr val="FF6B35"/>
                </a:solidFill>
                <a:latin typeface="Calibri"/>
              </a:rPr>
              <a:t>STEP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58087" y="5212080"/>
            <a:ext cx="14173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Customer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75407" y="4389120"/>
            <a:ext cx="274320" cy="274320"/>
          </a:xfrm>
          <a:prstGeom prst="rightArrow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2964027" y="3931920"/>
            <a:ext cx="1188720" cy="1188720"/>
          </a:xfrm>
          <a:prstGeom prst="ellipse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3101187" y="4069080"/>
            <a:ext cx="914400" cy="91440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101187" y="4114800"/>
            <a:ext cx="914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💎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49727" y="3657600"/>
            <a:ext cx="1417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 i="0">
                <a:solidFill>
                  <a:srgbClr val="FFB627"/>
                </a:solidFill>
                <a:latin typeface="Calibri"/>
              </a:rPr>
              <a:t>STEP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49727" y="5212080"/>
            <a:ext cx="14173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Token
Utility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4267047" y="4389120"/>
            <a:ext cx="274320" cy="274320"/>
          </a:xfrm>
          <a:prstGeom prst="rightArrow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655667" y="3931920"/>
            <a:ext cx="1188720" cy="1188720"/>
          </a:xfrm>
          <a:prstGeom prst="ellipse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792827" y="4069080"/>
            <a:ext cx="914400" cy="91440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792827" y="4114800"/>
            <a:ext cx="914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👥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41367" y="3657600"/>
            <a:ext cx="1417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 i="0">
                <a:solidFill>
                  <a:srgbClr val="FF6B35"/>
                </a:solidFill>
                <a:latin typeface="Calibri"/>
              </a:rPr>
              <a:t>STEP 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41367" y="5212080"/>
            <a:ext cx="14173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Token
Demand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5958687" y="4389120"/>
            <a:ext cx="274320" cy="274320"/>
          </a:xfrm>
          <a:prstGeom prst="rightArrow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347307" y="3931920"/>
            <a:ext cx="1188720" cy="1188720"/>
          </a:xfrm>
          <a:prstGeom prst="ellipse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484467" y="4069080"/>
            <a:ext cx="914400" cy="91440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84467" y="4114800"/>
            <a:ext cx="914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🖥️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33007" y="3657600"/>
            <a:ext cx="1417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 i="0">
                <a:solidFill>
                  <a:srgbClr val="FFB627"/>
                </a:solidFill>
                <a:latin typeface="Calibri"/>
              </a:rPr>
              <a:t>STEP 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33007" y="5212080"/>
            <a:ext cx="14173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Token
Supply</a:t>
            </a:r>
          </a:p>
        </p:txBody>
      </p:sp>
      <p:sp>
        <p:nvSpPr>
          <p:cNvPr id="34" name="Right Arrow 33"/>
          <p:cNvSpPr/>
          <p:nvPr/>
        </p:nvSpPr>
        <p:spPr>
          <a:xfrm>
            <a:off x="7650327" y="4389120"/>
            <a:ext cx="274320" cy="274320"/>
          </a:xfrm>
          <a:prstGeom prst="rightArrow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038947" y="3931920"/>
            <a:ext cx="1188720" cy="1188720"/>
          </a:xfrm>
          <a:prstGeom prst="ellipse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176107" y="4069080"/>
            <a:ext cx="914400" cy="91440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176107" y="4114800"/>
            <a:ext cx="914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24647" y="3657600"/>
            <a:ext cx="1417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 i="0">
                <a:solidFill>
                  <a:srgbClr val="FF6B35"/>
                </a:solidFill>
                <a:latin typeface="Calibri"/>
              </a:rPr>
              <a:t>STEP 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24647" y="5212080"/>
            <a:ext cx="14173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Monetization</a:t>
            </a:r>
          </a:p>
        </p:txBody>
      </p:sp>
      <p:sp>
        <p:nvSpPr>
          <p:cNvPr id="40" name="Right Arrow 39"/>
          <p:cNvSpPr/>
          <p:nvPr/>
        </p:nvSpPr>
        <p:spPr>
          <a:xfrm>
            <a:off x="9341967" y="4389120"/>
            <a:ext cx="274320" cy="274320"/>
          </a:xfrm>
          <a:prstGeom prst="rightArrow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730587" y="3931920"/>
            <a:ext cx="1188720" cy="1188720"/>
          </a:xfrm>
          <a:prstGeom prst="ellipse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867747" y="4069080"/>
            <a:ext cx="914400" cy="91440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867747" y="4114800"/>
            <a:ext cx="914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🚀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616287" y="3657600"/>
            <a:ext cx="1417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 i="0">
                <a:solidFill>
                  <a:srgbClr val="FFB627"/>
                </a:solidFill>
                <a:latin typeface="Calibri"/>
              </a:rPr>
              <a:t>STEP 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616287" y="5212080"/>
            <a:ext cx="14173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Go-to-Market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112367" y="5852160"/>
            <a:ext cx="3200400" cy="457200"/>
          </a:xfrm>
          <a:prstGeom prst="roundRect">
            <a:avLst>
              <a:gd name="adj" fmla="val 40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112367" y="5943600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 i="0">
                <a:solidFill>
                  <a:srgbClr val="FF6B35"/>
                </a:solidFill>
                <a:latin typeface="Calibri"/>
              </a:rPr>
              <a:t>▶  Build My Tokenomics Plan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495647" y="5852160"/>
            <a:ext cx="3200400" cy="457200"/>
          </a:xfrm>
          <a:prstGeom prst="roundRect">
            <a:avLst>
              <a:gd name="adj" fmla="val 40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495647" y="5943600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 i="0">
                <a:solidFill>
                  <a:srgbClr val="FFB627"/>
                </a:solidFill>
                <a:latin typeface="Calibri"/>
              </a:rPr>
              <a:t>▶  Talk to an AI Economist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878927" y="5852160"/>
            <a:ext cx="3200400" cy="457200"/>
          </a:xfrm>
          <a:prstGeom prst="roundRect">
            <a:avLst>
              <a:gd name="adj" fmla="val 40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878927" y="5943600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 i="0">
                <a:solidFill>
                  <a:srgbClr val="FF6B35"/>
                </a:solidFill>
                <a:latin typeface="Calibri"/>
              </a:rPr>
              <a:t>▶  Read the Full Article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