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09728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1A1A1A"/>
                </a:solidFill>
                <a:latin typeface="Calibri"/>
              </a:defRPr>
            </a:pPr>
            <a:r>
              <a:t>Tokenomics: Turning Tokens into Profit and Business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987552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i="1">
                <a:solidFill>
                  <a:srgbClr val="5A5A5A"/>
                </a:solidFill>
                <a:latin typeface="Calibri"/>
              </a:defRPr>
            </a:pPr>
            <a:r>
              <a:t>Four Dimensions of AI Economics — Value · Supply · Demand · Monetization   |   Based on NVIDIA AI Podcast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417320"/>
            <a:ext cx="11064240" cy="20000"/>
          </a:xfrm>
          <a:prstGeom prst="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2287" y="1691640"/>
            <a:ext cx="3657600" cy="2057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0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72287" y="1691640"/>
            <a:ext cx="73152" cy="2057400"/>
          </a:xfrm>
          <a:prstGeom prst="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6879" y="178308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76B900"/>
                </a:solidFill>
                <a:latin typeface="Calibri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879" y="2075688"/>
            <a:ext cx="3383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A1A1A"/>
                </a:solidFill>
                <a:latin typeface="Calibri"/>
              </a:defRPr>
            </a:pPr>
            <a:r>
              <a:t>The 4 Pillars of Tokenomics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6879" y="2560320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050">
                <a:solidFill>
                  <a:srgbClr val="5A5A5A"/>
                </a:solidFill>
                <a:latin typeface="Calibri"/>
              </a:defRPr>
            </a:pPr>
            <a:r>
              <a:t>• Token Utility · Supply · Demand · Monetization</a:t>
            </a:r>
          </a:p>
          <a:p>
            <a:pPr>
              <a:spcAft>
                <a:spcPts val="200"/>
              </a:spcAft>
              <a:defRPr sz="1050">
                <a:solidFill>
                  <a:srgbClr val="5A5A5A"/>
                </a:solidFill>
                <a:latin typeface="Calibri"/>
              </a:defRPr>
            </a:pPr>
            <a:r>
              <a:t>All four must be understood together, not in isolation.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67047" y="1691640"/>
            <a:ext cx="3657600" cy="2057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0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67047" y="1691640"/>
            <a:ext cx="73152" cy="2057400"/>
          </a:xfrm>
          <a:prstGeom prst="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31639" y="178308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76B900"/>
                </a:solidFill>
                <a:latin typeface="Calibri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1639" y="2075688"/>
            <a:ext cx="3383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A1A1A"/>
                </a:solidFill>
                <a:latin typeface="Calibri"/>
              </a:defRPr>
            </a:pPr>
            <a:r>
              <a:t>Token Value Lives on a Spectrum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1639" y="2560320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050">
                <a:solidFill>
                  <a:srgbClr val="5A5A5A"/>
                </a:solidFill>
                <a:latin typeface="Calibri"/>
              </a:defRPr>
            </a:pPr>
            <a:r>
              <a:t>• Determined by intelligence density (model + context) and interaction speed (tokens/sec).</a:t>
            </a:r>
          </a:p>
          <a:p>
            <a:pPr>
              <a:spcAft>
                <a:spcPts val="200"/>
              </a:spcAft>
              <a:defRPr sz="1050">
                <a:solidFill>
                  <a:srgbClr val="5A5A5A"/>
                </a:solidFill>
                <a:latin typeface="Calibri"/>
              </a:defRPr>
            </a:pPr>
            <a:r>
              <a:t>Match the token to the use case — not all tokens are equal.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61807" y="1691640"/>
            <a:ext cx="3657600" cy="2057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0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61807" y="1691640"/>
            <a:ext cx="73152" cy="2057400"/>
          </a:xfrm>
          <a:prstGeom prst="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6399" y="178308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76B900"/>
                </a:solidFill>
                <a:latin typeface="Calibri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6399" y="2075688"/>
            <a:ext cx="3383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A1A1A"/>
                </a:solidFill>
                <a:latin typeface="Calibri"/>
              </a:defRPr>
            </a:pPr>
            <a:r>
              <a:t>Optimize Cost per Token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6399" y="2560320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050">
                <a:solidFill>
                  <a:srgbClr val="5A5A5A"/>
                </a:solidFill>
                <a:latin typeface="Calibri"/>
              </a:defRPr>
            </a:pPr>
            <a:r>
              <a:t>• Right KPI: GPU cost ÷ tokens produced.</a:t>
            </a:r>
          </a:p>
          <a:p>
            <a:pPr>
              <a:spcAft>
                <a:spcPts val="200"/>
              </a:spcAft>
              <a:defRPr sz="1050">
                <a:solidFill>
                  <a:srgbClr val="5A5A5A"/>
                </a:solidFill>
                <a:latin typeface="Calibri"/>
              </a:defRPr>
            </a:pPr>
            <a:r>
              <a:t>Requires Extreme Co-design: hardware + software + ecosystem, built together.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69667" y="3913632"/>
            <a:ext cx="3657600" cy="2057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0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369667" y="3913632"/>
            <a:ext cx="73152" cy="2057400"/>
          </a:xfrm>
          <a:prstGeom prst="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534259" y="4005072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76B900"/>
                </a:solidFill>
                <a:latin typeface="Calibri"/>
              </a:defRPr>
            </a:pPr>
            <a: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34259" y="4297680"/>
            <a:ext cx="3383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A1A1A"/>
                </a:solidFill>
                <a:latin typeface="Calibri"/>
              </a:defRPr>
            </a:pPr>
            <a:r>
              <a:t>Demand = Base × Multipliers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34259" y="4782312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050">
                <a:solidFill>
                  <a:srgbClr val="5A5A5A"/>
                </a:solidFill>
                <a:latin typeface="Calibri"/>
              </a:defRPr>
            </a:pPr>
            <a:r>
              <a:t>• Baseline: Users × requests/day × tokens/request.</a:t>
            </a:r>
          </a:p>
          <a:p>
            <a:pPr>
              <a:spcAft>
                <a:spcPts val="200"/>
              </a:spcAft>
              <a:defRPr sz="1050">
                <a:solidFill>
                  <a:srgbClr val="5A5A5A"/>
                </a:solidFill>
                <a:latin typeface="Calibri"/>
              </a:defRPr>
            </a:pPr>
            <a:r>
              <a:t>Multipliers: reasoning models, agent workflows, KV-cache hit rate.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64427" y="3913632"/>
            <a:ext cx="3657600" cy="2057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0E2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164427" y="3913632"/>
            <a:ext cx="73152" cy="2057400"/>
          </a:xfrm>
          <a:prstGeom prst="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29019" y="4005072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76B900"/>
                </a:solidFill>
                <a:latin typeface="Calibri"/>
              </a:defRPr>
            </a:pPr>
            <a: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29019" y="4297680"/>
            <a:ext cx="3383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A1A1A"/>
                </a:solidFill>
                <a:latin typeface="Calibri"/>
              </a:defRPr>
            </a:pPr>
            <a:r>
              <a:t>Four Monetization Models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29019" y="4782312"/>
            <a:ext cx="338328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050">
                <a:solidFill>
                  <a:srgbClr val="5A5A5A"/>
                </a:solidFill>
                <a:latin typeface="Calibri"/>
              </a:defRPr>
            </a:pPr>
            <a:r>
              <a:t>• Direct token sales · AI-native products · AI-enhanced products · Internal productivity gains.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6080760"/>
            <a:ext cx="11091672" cy="640080"/>
          </a:xfrm>
          <a:prstGeom prst="roundRect">
            <a:avLst>
              <a:gd name="adj" fmla="val 20000"/>
            </a:avLst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1520" y="6126480"/>
            <a:ext cx="20116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76B900"/>
                </a:solidFill>
                <a:latin typeface="Calibri"/>
              </a:defRPr>
            </a:pPr>
            <a:r>
              <a:t>KEY TAKEAWAY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6336792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FFFFF"/>
                </a:solidFill>
                <a:latin typeface="Calibri"/>
              </a:defRPr>
            </a:pPr>
            <a:r>
              <a:t>Start from the end: Customer → Token Utility → Demand → Supply → Monetization → GTM.  Successful AI deployment works backward from the customer and the use case.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6565392"/>
            <a:ext cx="11091672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i="1">
                <a:solidFill>
                  <a:srgbClr val="5A5A5A"/>
                </a:solidFill>
                <a:latin typeface="Calibri"/>
              </a:defRPr>
            </a:pPr>
            <a:r>
              <a:t>Source: 《怎么让 Token 创造利润与商业价值》— 鸣姐拥抱AI  ·  mp.weixin.qq.com/s/UFB8ENujWQTJRzmLWp8Byw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