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144000" y="-914400"/>
            <a:ext cx="3657600" cy="3657600"/>
          </a:xfrm>
          <a:prstGeom prst="ellipse">
            <a:avLst/>
          </a:prstGeom>
          <a:solidFill>
            <a:srgbClr val="FF8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418320" y="-640080"/>
            <a:ext cx="3108960" cy="310896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20100000">
            <a:off x="457200" y="5943600"/>
            <a:ext cx="365760" cy="2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 rot="20100000">
            <a:off x="914400" y="6126480"/>
            <a:ext cx="365760" cy="2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 rot="20100000">
            <a:off x="1371600" y="6309360"/>
            <a:ext cx="365760" cy="2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457200"/>
            <a:ext cx="6400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  <a:r>
              <a:rPr sz="1400" b="0">
                <a:solidFill>
                  <a:srgbClr val="B0B0B0"/>
                </a:solidFill>
                <a:latin typeface="Calibri"/>
              </a:rPr>
              <a:t>|  Platform Comparison Brief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01200" y="411480"/>
            <a:ext cx="2286000" cy="411480"/>
          </a:xfrm>
          <a:prstGeom prst="roundRect">
            <a:avLst>
              <a:gd name="adj" fmla="val 50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0" y="457200"/>
            <a:ext cx="2286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0F0F0F"/>
                </a:solidFill>
                <a:latin typeface="Calibri"/>
              </a:rPr>
              <a:t>  ●  CHINA TELCO MaaS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192024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5200" b="1">
                <a:solidFill>
                  <a:srgbClr val="FF6B35"/>
                </a:solidFill>
                <a:latin typeface="Calibri"/>
              </a:rPr>
              <a:t>TokenHub </a:t>
            </a:r>
            <a:r>
              <a:rPr sz="5200" b="1">
                <a:solidFill>
                  <a:srgbClr val="FFFFFF"/>
                </a:solidFill>
                <a:latin typeface="Calibri"/>
              </a:rPr>
              <a:t>vs </a:t>
            </a:r>
            <a:r>
              <a:rPr sz="5200" b="1">
                <a:solidFill>
                  <a:srgbClr val="FFB627"/>
                </a:solidFill>
                <a:latin typeface="Calibri"/>
              </a:rPr>
              <a:t>MoMA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283464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Calibri"/>
              </a:rPr>
              <a:t>Two Token Platforms, </a:t>
            </a:r>
            <a:r>
              <a:rPr sz="3600" b="1">
                <a:solidFill>
                  <a:srgbClr val="FF6B35"/>
                </a:solidFill>
                <a:latin typeface="Calibri"/>
              </a:rPr>
              <a:t>Two Philosophies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3703320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1">
                <a:solidFill>
                  <a:srgbClr val="E0E0E0"/>
                </a:solidFill>
                <a:latin typeface="Calibri"/>
              </a:rPr>
              <a:t>China Telecom's TokenHub vs China Mobile's MoMA — the real difference isn't the model count.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4297680"/>
            <a:ext cx="731520" cy="54864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4480560"/>
            <a:ext cx="91440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A field-level comparison of how the two operators approach MaaS —</a:t>
            </a:r>
          </a:p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from billing-grade tokenization to low-code agent orchestration.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0" y="4937760"/>
            <a:ext cx="27432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0" b="1">
                <a:solidFill>
                  <a:srgbClr val="FF6B35"/>
                </a:solidFill>
                <a:latin typeface="Calibri"/>
              </a:rPr>
              <a:t>170</a:t>
            </a:r>
            <a:r>
              <a:rPr sz="6000" b="1">
                <a:solidFill>
                  <a:srgbClr val="FFB627"/>
                </a:solidFill>
                <a:latin typeface="Calibri"/>
              </a:rPr>
              <a:t>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0" y="585216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>
                <a:solidFill>
                  <a:srgbClr val="B0B0B0"/>
                </a:solidFill>
                <a:latin typeface="Calibri"/>
              </a:rPr>
              <a:t>vs </a:t>
            </a:r>
            <a:r>
              <a:rPr sz="1200" b="1">
                <a:solidFill>
                  <a:srgbClr val="FFB627"/>
                </a:solidFill>
                <a:latin typeface="Calibri"/>
              </a:rPr>
              <a:t>352</a:t>
            </a:r>
            <a:r>
              <a:rPr sz="1200" b="0">
                <a:solidFill>
                  <a:srgbClr val="B0B0B0"/>
                </a:solidFill>
                <a:latin typeface="Calibri"/>
              </a:rPr>
              <a:t> models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649224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1">
                <a:solidFill>
                  <a:srgbClr val="707070"/>
                </a:solidFill>
                <a:latin typeface="Calibri"/>
              </a:rPr>
              <a:t>2026 · TokenForge Briefings  ·  Compiled from 人云翼云 original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AGENDA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02 / 08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463040"/>
            <a:ext cx="54864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Calibri"/>
              </a:rPr>
              <a:t>What's Inside
</a:t>
            </a:r>
            <a:r>
              <a:rPr sz="4400" b="1">
                <a:solidFill>
                  <a:srgbClr val="FF6B35"/>
                </a:solidFill>
                <a:latin typeface="Calibri"/>
              </a:rPr>
              <a:t>the Comparison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114800"/>
            <a:ext cx="50292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Eight slides covering what the two platforms share,</a:t>
            </a:r>
          </a:p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where they diverge, which customers each suits,</a:t>
            </a:r>
          </a:p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and where the real industry battleground lies.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5303520"/>
            <a:ext cx="109728" cy="109728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22959" y="5486400"/>
            <a:ext cx="109728" cy="109728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97280" y="5669280"/>
            <a:ext cx="109728" cy="10972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858000" y="1188720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0" y="1261872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0" y="1234440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Surface Similarity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0" y="1536192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Aggregation · Unified API · Smart routing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0" y="1901952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0" y="1975104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1947672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Two Philosophies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0" y="2249424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TokenHub: depth. MoMA: breadth.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0" y="2615184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0" y="2688336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80960" y="2660904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By the Numbers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2962656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170+ models · 118 EFLOPS · 4720 TB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58000" y="3328416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0" y="3401568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80960" y="3374136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Customer Match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0960" y="3675888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Compliance exit · Low-code · Hybrid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0" y="4041648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0" y="4114800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80960" y="4087368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The Real Battlefield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80960" y="4389120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Compute efficiency · Scenario absorption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58000" y="4754880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858000" y="4828032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80960" y="4800600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Operator's Three Aces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80960" y="5102352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Compliance · Bundling · Billing trust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COMPARISON · THREE PILLARS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03 / 08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Looks Alike. Behaves Different.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Every MaaS converges on the same three layers. The difference is what each treats as first-class.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4855" y="2057400"/>
            <a:ext cx="3657600" cy="4297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4855" y="2057400"/>
            <a:ext cx="3657600" cy="91440"/>
          </a:xfrm>
          <a:prstGeom prst="rect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9175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B0B0B0"/>
                </a:solidFill>
                <a:latin typeface="Calibri"/>
              </a:rPr>
              <a:t>01 · SURFACE</a:t>
            </a:r>
          </a:p>
        </p:txBody>
      </p:sp>
      <p:sp>
        <p:nvSpPr>
          <p:cNvPr id="14" name="Oval 13"/>
          <p:cNvSpPr/>
          <p:nvPr/>
        </p:nvSpPr>
        <p:spPr>
          <a:xfrm>
            <a:off x="719175" y="2697480"/>
            <a:ext cx="777240" cy="7772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19175" y="2743200"/>
            <a:ext cx="777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175" y="365760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What They Share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175" y="448056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Model aggregation, unified API entry, smart routing, token-based billing. The e-commerce look — every MaaS ends up with these three layers.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19175" y="5303520"/>
            <a:ext cx="457200" cy="15000"/>
          </a:xfrm>
          <a:prstGeom prst="rect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19175" y="5559552"/>
            <a:ext cx="91440" cy="91440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02055" y="5486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170+ vs 352+ models on shelf</a:t>
            </a:r>
          </a:p>
        </p:txBody>
      </p:sp>
      <p:sp>
        <p:nvSpPr>
          <p:cNvPr id="21" name="Oval 20"/>
          <p:cNvSpPr/>
          <p:nvPr/>
        </p:nvSpPr>
        <p:spPr>
          <a:xfrm>
            <a:off x="719175" y="5833872"/>
            <a:ext cx="91440" cy="91440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2055" y="5760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One API key, all models</a:t>
            </a:r>
          </a:p>
        </p:txBody>
      </p:sp>
      <p:sp>
        <p:nvSpPr>
          <p:cNvPr id="23" name="Oval 22"/>
          <p:cNvSpPr/>
          <p:nvPr/>
        </p:nvSpPr>
        <p:spPr>
          <a:xfrm>
            <a:off x="719175" y="6108192"/>
            <a:ext cx="91440" cy="91440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02055" y="6035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Token-level metering &amp; settlement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67047" y="2057400"/>
            <a:ext cx="3657600" cy="4297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267047" y="205740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41367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6B35"/>
                </a:solidFill>
                <a:latin typeface="Calibri"/>
              </a:rPr>
              <a:t>02 · TOKENHUB</a:t>
            </a:r>
          </a:p>
        </p:txBody>
      </p:sp>
      <p:sp>
        <p:nvSpPr>
          <p:cNvPr id="28" name="Oval 27"/>
          <p:cNvSpPr/>
          <p:nvPr/>
        </p:nvSpPr>
        <p:spPr>
          <a:xfrm>
            <a:off x="4541367" y="2697480"/>
            <a:ext cx="777240" cy="7772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41367" y="2743200"/>
            <a:ext cx="777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⚖️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1367" y="365760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Token as Currency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41367" y="448056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China Telecom treats token as a new currency. Built for billing-grade operations: trusted zones, integrated compute-network, and government-grade delivery.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41367" y="5303520"/>
            <a:ext cx="45720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4541367" y="555955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724247" y="5486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Billing as a first-class citizen</a:t>
            </a:r>
          </a:p>
        </p:txBody>
      </p:sp>
      <p:sp>
        <p:nvSpPr>
          <p:cNvPr id="35" name="Oval 34"/>
          <p:cNvSpPr/>
          <p:nvPr/>
        </p:nvSpPr>
        <p:spPr>
          <a:xfrm>
            <a:off x="4541367" y="583387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24247" y="5760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118 EFLOPS compute under Xirang</a:t>
            </a:r>
          </a:p>
        </p:txBody>
      </p:sp>
      <p:sp>
        <p:nvSpPr>
          <p:cNvPr id="37" name="Oval 36"/>
          <p:cNvSpPr/>
          <p:nvPr/>
        </p:nvSpPr>
        <p:spPr>
          <a:xfrm>
            <a:off x="4541367" y="610819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724247" y="6035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Built for gov't &amp; SOE rollouts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89239" y="2057400"/>
            <a:ext cx="3657600" cy="4297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89239" y="2057400"/>
            <a:ext cx="3657600" cy="9144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363559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B627"/>
                </a:solidFill>
                <a:latin typeface="Calibri"/>
              </a:rPr>
              <a:t>03 · MoMA</a:t>
            </a:r>
          </a:p>
        </p:txBody>
      </p:sp>
      <p:sp>
        <p:nvSpPr>
          <p:cNvPr id="42" name="Oval 41"/>
          <p:cNvSpPr/>
          <p:nvPr/>
        </p:nvSpPr>
        <p:spPr>
          <a:xfrm>
            <a:off x="8363559" y="2697480"/>
            <a:ext cx="777240" cy="7772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63559" y="2743200"/>
            <a:ext cx="777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🪄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63559" y="365760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Agent as Product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63559" y="448056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China Mobile builds on Mixture-of-Models-and-Agents. Low-code orchestration, full agent lifecycle, downstream of a billion-user channel.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363559" y="5303520"/>
            <a:ext cx="45720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363559" y="5559552"/>
            <a:ext cx="91440" cy="9144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546439" y="5486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Prompt · KB · Plugin · Workflow</a:t>
            </a:r>
          </a:p>
        </p:txBody>
      </p:sp>
      <p:sp>
        <p:nvSpPr>
          <p:cNvPr id="49" name="Oval 48"/>
          <p:cNvSpPr/>
          <p:nvPr/>
        </p:nvSpPr>
        <p:spPr>
          <a:xfrm>
            <a:off x="8363559" y="5833872"/>
            <a:ext cx="91440" cy="9144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546439" y="5760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4720 TB industry data lake</a:t>
            </a:r>
          </a:p>
        </p:txBody>
      </p:sp>
      <p:sp>
        <p:nvSpPr>
          <p:cNvPr id="51" name="Oval 50"/>
          <p:cNvSpPr/>
          <p:nvPr/>
        </p:nvSpPr>
        <p:spPr>
          <a:xfrm>
            <a:off x="8363559" y="6108192"/>
            <a:ext cx="91440" cy="9144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546439" y="6035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Low-code for business teams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1">
                <a:solidFill>
                  <a:srgbClr val="707070"/>
                </a:solidFill>
                <a:latin typeface="Calibri"/>
              </a:rPr>
              <a:t>Source: 《同样做运营商 Token 平台:TokenHub 与 MoMA,到底差在哪?》 · 人云翼云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BY THE NUMBERS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04 / 08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315200" y="-2743200"/>
            <a:ext cx="7315200" cy="7315200"/>
          </a:xfrm>
          <a:prstGeom prst="ellipse">
            <a:avLst/>
          </a:prstGeom>
          <a:solidFill>
            <a:srgbClr val="1A0F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914400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6B35"/>
                </a:solidFill>
                <a:latin typeface="Calibri"/>
              </a:rPr>
              <a:t>Headline Numbers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280160"/>
            <a:ext cx="109728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3800" b="1">
                <a:solidFill>
                  <a:srgbClr val="FFFFFF"/>
                </a:solidFill>
                <a:latin typeface="Calibri"/>
              </a:rPr>
              <a:t>The Two Platforms, </a:t>
            </a:r>
            <a:r>
              <a:rPr sz="3800" b="1">
                <a:solidFill>
                  <a:srgbClr val="FF6B35"/>
                </a:solidFill>
                <a:latin typeface="Calibri"/>
              </a:rPr>
              <a:t>Quantified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37744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Same surface, very different foundation stacks.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514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95147" y="3291840"/>
            <a:ext cx="269748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56956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6956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514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6B35"/>
                </a:solidFill>
                <a:latin typeface="Calibri"/>
              </a:rPr>
              <a:t>170+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15287" y="5440680"/>
            <a:ext cx="457200" cy="1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802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TokenHub Models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802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Telecom side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32978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329787" y="3291840"/>
            <a:ext cx="2697480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40420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0420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🏗️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2978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B627"/>
                </a:solidFill>
                <a:latin typeface="Calibri"/>
              </a:rPr>
              <a:t>352+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449927" y="5440680"/>
            <a:ext cx="457200" cy="18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51266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MoMA Models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1266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Mobile side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6442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164427" y="3291840"/>
            <a:ext cx="269748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23884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23884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⚡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6442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6B35"/>
                </a:solidFill>
                <a:latin typeface="Calibri"/>
              </a:rPr>
              <a:t>118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284567" y="5440680"/>
            <a:ext cx="457200" cy="1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34730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EFLOPS Under Xirang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4730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Compute network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99906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99067" y="3291840"/>
            <a:ext cx="2697480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07348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07348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🗄️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99906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B627"/>
                </a:solidFill>
                <a:latin typeface="Calibri"/>
              </a:rPr>
              <a:t>4720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0119207" y="5440680"/>
            <a:ext cx="457200" cy="18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18194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TB Industry Data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18194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Data lake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1">
                <a:solidFill>
                  <a:srgbClr val="707070"/>
                </a:solidFill>
                <a:latin typeface="Calibri"/>
              </a:rPr>
              <a:t>Source: 《同样做运营商 Token 平台:TokenHub 与 MoMA,到底差在哪?》 · 人云翼云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CUSTOMER MATCH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05 / 08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Which Platform Fits Which Customer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Customers don't care about architecture. They care about who handles their job.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4855" y="2057400"/>
            <a:ext cx="3657600" cy="420624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4855" y="205740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9175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6B35"/>
                </a:solidFill>
                <a:latin typeface="Calibri"/>
              </a:rPr>
              <a:t>PROFILE A · COMPLIANCE-EXIT</a:t>
            </a:r>
          </a:p>
        </p:txBody>
      </p:sp>
      <p:sp>
        <p:nvSpPr>
          <p:cNvPr id="14" name="Oval 13"/>
          <p:cNvSpPr/>
          <p:nvPr/>
        </p:nvSpPr>
        <p:spPr>
          <a:xfrm>
            <a:off x="719175" y="2697480"/>
            <a:ext cx="731520" cy="73152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19175" y="274320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0" i="0">
                <a:solidFill>
                  <a:srgbClr val="E0E0E0"/>
                </a:solidFill>
                <a:latin typeface="Calibri"/>
              </a:rPr>
              <a:t>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822295" y="2697480"/>
            <a:ext cx="1005840" cy="457200"/>
          </a:xfrm>
          <a:prstGeom prst="roundRect">
            <a:avLst>
              <a:gd name="adj" fmla="val 40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22295" y="2770632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0F0F0F"/>
                </a:solidFill>
                <a:latin typeface="Calibri"/>
              </a:rPr>
              <a:t>→ TokenHub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9175" y="365760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AI Is Live — Finance Is Asking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9175" y="466344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E0E0E0"/>
                </a:solidFill>
                <a:latin typeface="Calibri"/>
              </a:rPr>
              <a:t>Apps already running; finance wants budget lines, legal wants compliance, procurement wants bulk-buy.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19175" y="5486400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19175" y="557784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B0B0B0"/>
                </a:solidFill>
                <a:latin typeface="Calibri"/>
              </a:rPr>
              <a:t>Token-level billing plugs into budget codes. Trusted zones handle data residency. Bulk procurement slashes unit cost.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267047" y="2057400"/>
            <a:ext cx="3657600" cy="420624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267047" y="2057400"/>
            <a:ext cx="3657600" cy="9144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1367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B627"/>
                </a:solidFill>
                <a:latin typeface="Calibri"/>
              </a:rPr>
              <a:t>PROFILE B · LOW-CODE-FIRST</a:t>
            </a:r>
          </a:p>
        </p:txBody>
      </p:sp>
      <p:sp>
        <p:nvSpPr>
          <p:cNvPr id="25" name="Oval 24"/>
          <p:cNvSpPr/>
          <p:nvPr/>
        </p:nvSpPr>
        <p:spPr>
          <a:xfrm>
            <a:off x="4541367" y="2697480"/>
            <a:ext cx="731520" cy="73152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41367" y="274320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0" i="0">
                <a:solidFill>
                  <a:srgbClr val="E0E0E0"/>
                </a:solidFill>
                <a:latin typeface="Calibri"/>
              </a:rPr>
              <a:t>🪄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644487" y="2697480"/>
            <a:ext cx="1005840" cy="457200"/>
          </a:xfrm>
          <a:prstGeom prst="roundRect">
            <a:avLst>
              <a:gd name="adj" fmla="val 40000"/>
            </a:avLst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44487" y="2770632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0F0F0F"/>
                </a:solidFill>
                <a:latin typeface="Calibri"/>
              </a:rPr>
              <a:t>→ MoMA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41367" y="365760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Needs Everywhere, Engineers Scarce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1367" y="466344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E0E0E0"/>
                </a:solidFill>
                <a:latin typeface="Calibri"/>
              </a:rPr>
              <a:t>Office wants copy polishing, marketing wants a chatbot, ops wants inspection summaries — but only 2 engineers.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41367" y="5486400"/>
            <a:ext cx="36576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541367" y="557784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B0B0B0"/>
                </a:solidFill>
                <a:latin typeface="Calibri"/>
              </a:rPr>
              <a:t>Model selection, prompt tuning, workflow orchestration — all handled by the platform. Business teams drag and ship.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89239" y="2057400"/>
            <a:ext cx="3657600" cy="420624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89239" y="205740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63559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6B35"/>
                </a:solidFill>
                <a:latin typeface="Calibri"/>
              </a:rPr>
              <a:t>PROFILE C · BOTH SIDES</a:t>
            </a:r>
          </a:p>
        </p:txBody>
      </p:sp>
      <p:sp>
        <p:nvSpPr>
          <p:cNvPr id="36" name="Oval 35"/>
          <p:cNvSpPr/>
          <p:nvPr/>
        </p:nvSpPr>
        <p:spPr>
          <a:xfrm>
            <a:off x="8363559" y="2697480"/>
            <a:ext cx="731520" cy="73152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363559" y="274320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0" i="0">
                <a:solidFill>
                  <a:srgbClr val="E0E0E0"/>
                </a:solidFill>
                <a:latin typeface="Calibri"/>
              </a:rPr>
              <a:t>⚖️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0466679" y="2697480"/>
            <a:ext cx="1005840" cy="457200"/>
          </a:xfrm>
          <a:prstGeom prst="roundRect">
            <a:avLst>
              <a:gd name="adj" fmla="val 40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466679" y="2770632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0F0F0F"/>
                </a:solidFill>
                <a:latin typeface="Calibri"/>
              </a:rPr>
              <a:t>→ Hybrid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63559" y="365760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Procurement + Business Both Win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63559" y="466344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E0E0E0"/>
                </a:solidFill>
                <a:latin typeface="Calibri"/>
              </a:rPr>
              <a:t>Procurement loves clean invoices. Business loves fast turnaround. They're forcing both platforms to grow into each other.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363559" y="5486400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63559" y="557784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B0B0B0"/>
                </a:solidFill>
                <a:latin typeface="Calibri"/>
              </a:rPr>
              <a:t>By 2026 the gap is closing. Telco's adding agentic layers, Mobile's expanding token ops. Pick on outcome, not origin.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THE REAL BATTLEFIELD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06 / 08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The Aggregation Layer Is Not the War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Margin in the middle is collapsing. The battles are above and below.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2240280"/>
            <a:ext cx="11247120" cy="128016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7200" y="2240280"/>
            <a:ext cx="137160" cy="12801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77240" y="2468880"/>
            <a:ext cx="822960" cy="8229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2514600"/>
            <a:ext cx="822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83080" y="240487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 i="0">
                <a:solidFill>
                  <a:srgbClr val="FF6B35"/>
                </a:solidFill>
                <a:latin typeface="Calibri"/>
              </a:rPr>
              <a:t>UPSTREAM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265176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Compute-Electricity Efficiency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83080" y="3017520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Every kWh must yield more valid tokens. Domestic compute scheduling is the new power-plant game.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0" y="260604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 i="1">
                <a:solidFill>
                  <a:srgbClr val="FF6B35"/>
                </a:solidFill>
                <a:latin typeface="Calibri"/>
              </a:rPr>
              <a:t>Xirang (Telecom) · Mobile Cloud Smart Computing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" y="3657600"/>
            <a:ext cx="11247120" cy="128016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B0B0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57200" y="3657600"/>
            <a:ext cx="137160" cy="1280160"/>
          </a:xfrm>
          <a:prstGeom prst="rect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77240" y="3886200"/>
            <a:ext cx="822960" cy="8229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3931920"/>
            <a:ext cx="822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83080" y="382219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 i="0">
                <a:solidFill>
                  <a:srgbClr val="B0B0B0"/>
                </a:solidFill>
                <a:latin typeface="Calibri"/>
              </a:rPr>
              <a:t>MIDDLE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83080" y="406908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Aggregation Shelf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83080" y="4434840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A battlefield, but not a decisive one. Like a supermarket shelf — breadth gets the visit, not the loyalty.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0" y="402336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 i="1">
                <a:solidFill>
                  <a:srgbClr val="B0B0B0"/>
                </a:solidFill>
                <a:latin typeface="Calibri"/>
              </a:rPr>
              <a:t>Public API marketplace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7200" y="5074920"/>
            <a:ext cx="11247120" cy="128016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7200" y="5074920"/>
            <a:ext cx="137160" cy="128016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77240" y="5303520"/>
            <a:ext cx="822960" cy="8229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77240" y="5349240"/>
            <a:ext cx="822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👥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83080" y="523951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 i="0">
                <a:solidFill>
                  <a:srgbClr val="FFB627"/>
                </a:solidFill>
                <a:latin typeface="Calibri"/>
              </a:rPr>
              <a:t>DOWNSTREAM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83080" y="548640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Scenario Absorption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83080" y="5852160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Tokens get recurring revenue only when agents embed in real work — not when they sit in PoC pilots.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0" y="544068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 i="1">
                <a:solidFill>
                  <a:srgbClr val="FFB627"/>
                </a:solidFill>
                <a:latin typeface="Calibri"/>
              </a:rPr>
              <a:t>Agents in daily workflows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OPERATOR'S EDGE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07 / 08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Three Aces Hyperscalers Can't Replicate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Why telcos still own a seat at the MaaS table.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4855" y="2103120"/>
            <a:ext cx="3657600" cy="411480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4855" y="210312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633575" y="2606040"/>
            <a:ext cx="1280160" cy="12801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633575" y="2697480"/>
            <a:ext cx="12801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600" b="1" i="0">
                <a:solidFill>
                  <a:srgbClr val="FF6B35"/>
                </a:solidFill>
                <a:latin typeface="Calibri"/>
              </a:rPr>
              <a:t>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4855" y="406908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6B35"/>
                </a:solidFill>
                <a:latin typeface="Calibri"/>
              </a:rPr>
              <a:t>REGULATORY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175" y="438912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Compliant Local Delivery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45055" y="5303520"/>
            <a:ext cx="45720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9175" y="544068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50" b="0" i="0">
                <a:solidFill>
                  <a:srgbClr val="E0E0E0"/>
                </a:solidFill>
                <a:latin typeface="Calibri"/>
              </a:rPr>
              <a:t>Government and SOE customers want data that stays put, and a person to call when things break. Telco account managers can show up.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67047" y="2103120"/>
            <a:ext cx="3657600" cy="411480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267047" y="2103120"/>
            <a:ext cx="3657600" cy="9144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5455767" y="2606040"/>
            <a:ext cx="1280160" cy="12801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55767" y="2697480"/>
            <a:ext cx="12801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600" b="1" i="0">
                <a:solidFill>
                  <a:srgbClr val="FFB627"/>
                </a:solidFill>
                <a:latin typeface="Calibri"/>
              </a:rPr>
              <a:t>02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67047" y="406908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B627"/>
                </a:solidFill>
                <a:latin typeface="Calibri"/>
              </a:rPr>
              <a:t>DETERMINISTIC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41367" y="438912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Compute-Network Bundling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867247" y="5303520"/>
            <a:ext cx="45720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41367" y="544068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50" b="0" i="0">
                <a:solidFill>
                  <a:srgbClr val="E0E0E0"/>
                </a:solidFill>
                <a:latin typeface="Calibri"/>
              </a:rPr>
              <a:t>Dedicated line + compute + intelligence packaged as one SLA. Selling certainty, not just compute.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89239" y="2103120"/>
            <a:ext cx="3657600" cy="411480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089239" y="210312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277959" y="2606040"/>
            <a:ext cx="1280160" cy="12801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277959" y="2697480"/>
            <a:ext cx="12801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600" b="1" i="0">
                <a:solidFill>
                  <a:srgbClr val="FF6B35"/>
                </a:solidFill>
                <a:latin typeface="Calibri"/>
              </a:rPr>
              <a:t>03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89239" y="406908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6B35"/>
                </a:solidFill>
                <a:latin typeface="Calibri"/>
              </a:rPr>
              <a:t>BILLING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63559" y="438912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Decades of Billing Trust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689439" y="5303520"/>
            <a:ext cx="45720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363559" y="544068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50" b="0" i="0">
                <a:solidFill>
                  <a:srgbClr val="E0E0E0"/>
                </a:solidFill>
                <a:latin typeface="Calibri"/>
              </a:rPr>
              <a:t>Token settlement is a new-generation phone bill. Accuracy, reconciliation, dispute resolution — telcos have the muscle memory.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828800" y="1828800"/>
            <a:ext cx="7315200" cy="7315200"/>
          </a:xfrm>
          <a:prstGeom prst="ellipse">
            <a:avLst/>
          </a:prstGeom>
          <a:solidFill>
            <a:srgbClr val="1A0F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FINAL VERDICT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08 / 08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914400"/>
            <a:ext cx="109728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Calibri"/>
              </a:rPr>
              <a:t>What Customers </a:t>
            </a:r>
            <a:r>
              <a:rPr sz="4400" b="1">
                <a:solidFill>
                  <a:srgbClr val="FF6B35"/>
                </a:solidFill>
                <a:latin typeface="Calibri"/>
              </a:rPr>
              <a:t>Actually </a:t>
            </a:r>
            <a:r>
              <a:rPr sz="4400" b="1">
                <a:solidFill>
                  <a:srgbClr val="FFB627"/>
                </a:solidFill>
                <a:latin typeface="Calibri"/>
              </a:rPr>
              <a:t>Care About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468880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1">
                <a:solidFill>
                  <a:srgbClr val="B0B0B0"/>
                </a:solidFill>
                <a:latin typeface="Calibri"/>
              </a:rPr>
              <a:t>When the philosophies converge, customers will only judge on three things.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6567" y="3383280"/>
            <a:ext cx="3657600" cy="237744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26567" y="338328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00887" y="3611880"/>
            <a:ext cx="914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6B35"/>
                </a:solidFill>
                <a:latin typeface="Calibri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0887" y="3886200"/>
            <a:ext cx="118872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800" b="0" i="0">
                <a:solidFill>
                  <a:srgbClr val="E0E0E0"/>
                </a:solidFill>
                <a:latin typeface="Calibri"/>
              </a:rPr>
              <a:t>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81047" y="3977640"/>
            <a:ext cx="1920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Bills That Make Sense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81047" y="4663440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981047" y="4800600"/>
            <a:ext cx="1920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Token-level metering that maps to budget codes, not opaque invoices.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67047" y="3383280"/>
            <a:ext cx="3657600" cy="237744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267047" y="3383280"/>
            <a:ext cx="3657600" cy="9144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41367" y="3611880"/>
            <a:ext cx="914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B627"/>
                </a:solidFill>
                <a:latin typeface="Calibri"/>
              </a:rPr>
              <a:t>02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41367" y="3886200"/>
            <a:ext cx="118872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800" b="0" i="0">
                <a:solidFill>
                  <a:srgbClr val="E0E0E0"/>
                </a:solidFill>
                <a:latin typeface="Calibri"/>
              </a:rPr>
              <a:t>🪄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21527" y="3977640"/>
            <a:ext cx="1920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Agents That Actually Work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821527" y="4663440"/>
            <a:ext cx="36576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821527" y="4800600"/>
            <a:ext cx="1920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Low-code tools and templates that let business teams ship without R&amp;D.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07527" y="3383280"/>
            <a:ext cx="3657600" cy="237744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107527" y="338328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381847" y="3611880"/>
            <a:ext cx="914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6B35"/>
                </a:solidFill>
                <a:latin typeface="Calibri"/>
              </a:rPr>
              <a:t>03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81847" y="3886200"/>
            <a:ext cx="118872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800" b="0" i="0">
                <a:solidFill>
                  <a:srgbClr val="E0E0E0"/>
                </a:solidFill>
                <a:latin typeface="Calibri"/>
              </a:rPr>
              <a:t>🤝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62007" y="3977640"/>
            <a:ext cx="1920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People Who Show Up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662007" y="4663440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662007" y="4800600"/>
            <a:ext cx="1920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Account managers on the ground for gov't &amp; SOE deployments.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200" y="6126480"/>
            <a:ext cx="11247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6B35"/>
                </a:solidFill>
                <a:latin typeface="Calibri"/>
              </a:rPr>
              <a:t>Bills clear. </a:t>
            </a:r>
            <a:r>
              <a:rPr sz="1800" b="1">
                <a:solidFill>
                  <a:srgbClr val="FFB627"/>
                </a:solidFill>
                <a:latin typeface="Calibri"/>
              </a:rPr>
              <a:t>Agents useful. </a:t>
            </a:r>
            <a:r>
              <a:rPr sz="1800" b="1">
                <a:solidFill>
                  <a:srgbClr val="FFFFFF"/>
                </a:solidFill>
                <a:latin typeface="Calibri"/>
              </a:rPr>
              <a:t>People close.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400" b="1">
                <a:solidFill>
                  <a:srgbClr val="FF6B35"/>
                </a:solidFill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r"/>
            <a:r>
              <a:rPr sz="1000">
                <a:solidFill>
                  <a:srgbClr val="B0B0B0"/>
                </a:solidFill>
                <a:latin typeface="Calibri"/>
              </a:rPr>
              <a:t>ARCHITECTURE · TOKENHUB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r"/>
            <a:r>
              <a:rPr sz="1000">
                <a:solidFill>
                  <a:srgbClr val="707070"/>
                </a:solidFill>
                <a:latin typeface="Calibri"/>
              </a:rPr>
              <a:t>09 / 11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594360"/>
            <a:ext cx="11247120" cy="45720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2200" b="1">
                <a:solidFill>
                  <a:srgbClr val="FF6B35"/>
                </a:solidFill>
                <a:latin typeface="Calibri"/>
              </a:rPr>
              <a:t>TokenHub  Architecture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05840"/>
            <a:ext cx="1124712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300" i="1">
                <a:solidFill>
                  <a:srgbClr val="B0B0B0"/>
                </a:solidFill>
                <a:latin typeface="Calibri"/>
              </a:rPr>
              <a:t>China Telecom · Token as Currency · Compute-Network Convergence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1371600"/>
            <a:ext cx="457200" cy="20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arch_tokenhu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47" y="1554480"/>
            <a:ext cx="11430000" cy="47548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" y="6355080"/>
            <a:ext cx="11247120" cy="27432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000" i="1">
                <a:solidFill>
                  <a:srgbClr val="707070"/>
                </a:solidFill>
                <a:latin typeface="Calibri"/>
              </a:rPr>
              <a:t>Fig. 1 · TokenHub 分层架构(5 层)+ 右侧 Token 经营机制(3 模块)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400" b="1">
                <a:solidFill>
                  <a:srgbClr val="FFB627"/>
                </a:solidFill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r"/>
            <a:r>
              <a:rPr sz="1000">
                <a:solidFill>
                  <a:srgbClr val="B0B0B0"/>
                </a:solidFill>
                <a:latin typeface="Calibri"/>
              </a:rPr>
              <a:t>ARCHITECTURE · MOMA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r"/>
            <a:r>
              <a:rPr sz="1000">
                <a:solidFill>
                  <a:srgbClr val="707070"/>
                </a:solidFill>
                <a:latin typeface="Calibri"/>
              </a:rPr>
              <a:t>10 / 11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594360"/>
            <a:ext cx="11247120" cy="45720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2200" b="1">
                <a:solidFill>
                  <a:srgbClr val="FFB627"/>
                </a:solidFill>
                <a:latin typeface="Calibri"/>
              </a:rPr>
              <a:t>MoMA  Architecture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05840"/>
            <a:ext cx="1124712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300" i="1">
                <a:solidFill>
                  <a:srgbClr val="B0B0B0"/>
                </a:solidFill>
                <a:latin typeface="Calibri"/>
              </a:rPr>
              <a:t>China Mobile · Agent as Product · Mixture of Models and Agents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1371600"/>
            <a:ext cx="457200" cy="20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arch_mom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47" y="1554480"/>
            <a:ext cx="11430000" cy="47548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" y="6355080"/>
            <a:ext cx="11247120" cy="27432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000" i="1">
                <a:solidFill>
                  <a:srgbClr val="707070"/>
                </a:solidFill>
                <a:latin typeface="Calibri"/>
              </a:rPr>
              <a:t>Fig. 2 · MoMA 分层架构(5 层)+ 右侧编排工具链(3 模块)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400" b="1">
                <a:solidFill>
                  <a:srgbClr val="FF6B35"/>
                </a:solidFill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r"/>
            <a:r>
              <a:rPr sz="1000">
                <a:solidFill>
                  <a:srgbClr val="B0B0B0"/>
                </a:solidFill>
                <a:latin typeface="Calibri"/>
              </a:rPr>
              <a:t>ARCHITECTURE · SIDE-BY-SIDE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r"/>
            <a:r>
              <a:rPr sz="1000">
                <a:solidFill>
                  <a:srgbClr val="707070"/>
                </a:solidFill>
                <a:latin typeface="Calibri"/>
              </a:rPr>
              <a:t>11 / 11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594360"/>
            <a:ext cx="11247120" cy="45720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2200" b="1">
                <a:solidFill>
                  <a:srgbClr val="FF6B35"/>
                </a:solidFill>
                <a:latin typeface="Calibri"/>
              </a:rPr>
              <a:t>TokenHub  vs  MoMA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05840"/>
            <a:ext cx="1124712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300" i="1">
                <a:solidFill>
                  <a:srgbClr val="B0B0B0"/>
                </a:solidFill>
                <a:latin typeface="Calibri"/>
              </a:rPr>
              <a:t>Same surface · Different first-class citizen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1371600"/>
            <a:ext cx="457200" cy="20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arch_compa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47" y="1554480"/>
            <a:ext cx="11430000" cy="47548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" y="6355080"/>
            <a:ext cx="11247120" cy="27432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000" i="1">
                <a:solidFill>
                  <a:srgbClr val="707070"/>
                </a:solidFill>
                <a:latin typeface="Calibri"/>
              </a:rPr>
              <a:t>Fig. 3 · 5 层对齐 + 差异标注 + 核心差异总结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