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572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Platform Comparison Brief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411480"/>
            <a:ext cx="228600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0" y="4572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CHINA TELCO MaaS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200" b="1">
                <a:solidFill>
                  <a:srgbClr val="FF6B35"/>
                </a:solidFill>
                <a:latin typeface="Calibri"/>
              </a:rPr>
              <a:t>TokenHub </a:t>
            </a:r>
            <a:r>
              <a:rPr sz="5200" b="1">
                <a:solidFill>
                  <a:srgbClr val="FFFFFF"/>
                </a:solidFill>
                <a:latin typeface="Calibri"/>
              </a:rPr>
              <a:t>vs </a:t>
            </a:r>
            <a:r>
              <a:rPr sz="5200" b="1">
                <a:solidFill>
                  <a:srgbClr val="FFB627"/>
                </a:solidFill>
                <a:latin typeface="Calibri"/>
              </a:rPr>
              <a:t>MoMA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834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Two Token Platforms, </a:t>
            </a:r>
            <a:r>
              <a:rPr sz="3600" b="1">
                <a:solidFill>
                  <a:srgbClr val="FF6B35"/>
                </a:solidFill>
                <a:latin typeface="Calibri"/>
              </a:rPr>
              <a:t>Two Philosophies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China Telecom's TokenHub vs China Mobile's MoMA — the real difference isn't the model count.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48056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field-level comparison of how the two operators approach MaaS —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from billing-grade tokenization to low-code agent orchestration.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FF6B35"/>
                </a:solidFill>
                <a:latin typeface="Calibri"/>
              </a:rPr>
              <a:t>170</a:t>
            </a:r>
            <a:r>
              <a:rPr sz="6000" b="1">
                <a:solidFill>
                  <a:srgbClr val="FFB627"/>
                </a:solidFill>
                <a:latin typeface="Calibri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585216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B0B0B0"/>
                </a:solidFill>
                <a:latin typeface="Calibri"/>
              </a:rPr>
              <a:t>vs </a:t>
            </a:r>
            <a:r>
              <a:rPr sz="1200" b="1">
                <a:solidFill>
                  <a:srgbClr val="FFB627"/>
                </a:solidFill>
                <a:latin typeface="Calibri"/>
              </a:rPr>
              <a:t>352</a:t>
            </a:r>
            <a:r>
              <a:rPr sz="1200" b="0">
                <a:solidFill>
                  <a:srgbClr val="B0B0B0"/>
                </a:solidFill>
                <a:latin typeface="Calibri"/>
              </a:rPr>
              <a:t>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Compiled from 人云翼云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Comparison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what the two platforms share,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where they diverge, which customers each suits,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where the real industry battleground lies.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Surface Similarity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Aggregation · Unified API · Smart routing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Two Philosophies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TokenHub: depth. MoMA: breadth.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By the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170+ models · 118 EFLOPS · 4720 TB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Customer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exit · Low-code · Hybrid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Real Battlefield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Compute efficiency · Scenario absorption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Operator's Three Aces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· Bundling · Billing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COMPARISON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Looks Alike. Behaves Different.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MaaS converges on the same three layers. The difference is what each treats as first-class.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0B0B0"/>
                </a:solidFill>
                <a:latin typeface="Calibri"/>
              </a:rPr>
              <a:t>01 · SURFACE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Model aggregation, unified API entry, smart routing, token-based billing. The e-commerce look — every MaaS ends up with these three layers.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170+ vs 352+ models on shelf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One API key, all models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Token-level metering &amp; settlement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02 · TOKENHUB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Token as Currency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Telecom treats token as a new currency. Built for billing-grade operations: trusted zones, integrated compute-network, and government-grade delivery.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Billing as a first-class citizen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118 EFLOPS compute under Xirang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Built for gov't &amp; SOE rollouts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03 · MoMA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Agent as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Mobile builds on Mixture-of-Models-and-Agents. Low-code orchestration, full agent lifecycle, downstream of a billion-user channel.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Prompt · KB · Plugin · Workflow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4720 TB industry data lake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Low-code for business teams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BY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Headline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The Two Platforms, </a:t>
            </a:r>
            <a:r>
              <a:rPr sz="3800" b="1">
                <a:solidFill>
                  <a:srgbClr val="FF6B35"/>
                </a:solidFill>
                <a:latin typeface="Calibri"/>
              </a:rPr>
              <a:t>Quantified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Same surface, very different foundation stacks.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170+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TokenHub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02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Telecom side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352+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MoMA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266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Mobile side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EFLOPS Under Xirang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730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Compute 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🗄️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4720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TB Industry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8194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Data lake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CUSTOMER 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Which Platform Fits Which 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Customers don't care about architecture. They care about who handles their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A · COMPLIANCE-EXIT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22295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2295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TokenHub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 Is Live — Finance Is Asking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Apps already running; finance wants budget lines, legal wants compliance, procurement wants bulk-buy.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175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175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Token-level billing plugs into budget codes. Trusted zones handle data residency. Bulk procurement slashes unit cost.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67047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PROFILE B · LOW-CODE-FIRST</a:t>
            </a:r>
          </a:p>
        </p:txBody>
      </p:sp>
      <p:sp>
        <p:nvSpPr>
          <p:cNvPr id="25" name="Oval 24"/>
          <p:cNvSpPr/>
          <p:nvPr/>
        </p:nvSpPr>
        <p:spPr>
          <a:xfrm>
            <a:off x="4541367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44487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4487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MoMA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1367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Needs Everywhere, Engineers Scarce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Office wants copy polishing, marketing wants a chatbot, ops wants inspection summaries — but only 2 engineers.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41367" y="548640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41367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Model selection, prompt tuning, workflow orchestration — all handled by the platform. Business teams drag and ship.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89239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C · BOTH SIDES</a:t>
            </a:r>
          </a:p>
        </p:txBody>
      </p:sp>
      <p:sp>
        <p:nvSpPr>
          <p:cNvPr id="36" name="Oval 35"/>
          <p:cNvSpPr/>
          <p:nvPr/>
        </p:nvSpPr>
        <p:spPr>
          <a:xfrm>
            <a:off x="8363559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63559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466679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66679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Hybrid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63559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Procurement + Business Both Win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3559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Procurement loves clean invoices. Business loves fast turnaround. They're forcing both platforms to grow into each other.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63559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By 2026 the gap is closing. Telco's adding agentic layers, Mobile's expanding token ops. Pick on outcome, not origin.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THE REAL BATTLEFIELD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 Aggregation Layer Is Not the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Margin in the middle is collapsing. The battles are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24028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240280"/>
            <a:ext cx="137160" cy="1280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246888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404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6B35"/>
                </a:solidFill>
                <a:latin typeface="Calibri"/>
              </a:rPr>
              <a:t>UPSTREAM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65176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Compute-Electricity Efficiency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01752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Every kWh must yield more valid tokens. Domestic compute scheduling is the new power-plant game.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60604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6B35"/>
                </a:solidFill>
                <a:latin typeface="Calibri"/>
              </a:rPr>
              <a:t>Xirang (Telecom) · Mobile Cloud Smart Computing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B0B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137160" cy="128016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7240" y="388620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3192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82219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B0B0B0"/>
                </a:solidFill>
                <a:latin typeface="Calibri"/>
              </a:rPr>
              <a:t>MIDDLE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4069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Aggregation Shelf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443484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 battlefield, but not a decisive one. Like a supermarket shelf — breadth gets the visit, not the loyalty.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4023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B0B0B0"/>
                </a:solidFill>
                <a:latin typeface="Calibri"/>
              </a:rPr>
              <a:t>Public API marketplace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07492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5074920"/>
            <a:ext cx="137160" cy="128016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530352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23951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B627"/>
                </a:solidFill>
                <a:latin typeface="Calibri"/>
              </a:rPr>
              <a:t>DOWNSTREAM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Scenario Absorption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8521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get recurring revenue only when agents embed in real work — not when they sit in PoC pilots.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544068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B627"/>
                </a:solidFill>
                <a:latin typeface="Calibri"/>
              </a:rPr>
              <a:t>Agents in daily workflows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OPERATOR'S EDGE + FINAL VERDICT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Three Aces </a:t>
            </a:r>
            <a:r>
              <a:rPr sz="2800" b="1">
                <a:solidFill>
                  <a:srgbClr val="FF6B35"/>
                </a:solidFill>
                <a:latin typeface="Calibri"/>
              </a:rPr>
              <a:t>Hyperscalers </a:t>
            </a:r>
            <a:r>
              <a:rPr sz="2800" b="1">
                <a:solidFill>
                  <a:srgbClr val="FFB627"/>
                </a:solidFill>
                <a:latin typeface="Calibri"/>
              </a:rPr>
              <a:t>Can't Replicate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1">
                <a:solidFill>
                  <a:srgbClr val="B0B0B0"/>
                </a:solidFill>
                <a:latin typeface="Calibri"/>
              </a:rPr>
              <a:t>Why telcos still own a seat at the MaaS 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370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0370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30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382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REGULATORY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Compliant Local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30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Gov't &amp; SOE data stays put. Account managers show up when things break.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418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44187" y="1965960"/>
            <a:ext cx="73152" cy="16916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7278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30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B627"/>
                </a:solidFill>
                <a:latin typeface="Calibri"/>
              </a:rPr>
              <a:t>DETERMINISTIC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278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Compute + Network Bundle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278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Dedicated line + compute + intelligence as one SLA. Selling certainty.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466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466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326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478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BILLING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326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Decades of Billing Trust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326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Token = new-gen phone bill. Reconciliation, accuracy, disputes — muscle memory.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822191"/>
            <a:ext cx="11247120" cy="15000"/>
          </a:xfrm>
          <a:prstGeom prst="rect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3799331"/>
            <a:ext cx="548640" cy="457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7280" y="3639311"/>
            <a:ext cx="548640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↓  BUT WHEN PHILOSOPHIES CONVERGE  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40690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What Customers </a:t>
            </a:r>
            <a:r>
              <a:rPr sz="2400" b="1">
                <a:solidFill>
                  <a:srgbClr val="FF6B35"/>
                </a:solidFill>
                <a:latin typeface="Calibri"/>
              </a:rPr>
              <a:t>Actually </a:t>
            </a:r>
            <a:r>
              <a:rPr sz="2400" b="1">
                <a:solidFill>
                  <a:srgbClr val="FFB627"/>
                </a:solidFill>
                <a:latin typeface="Calibri"/>
              </a:rPr>
              <a:t>Care About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45262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When philosophies converge, customers will only judge on three things.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370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0370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8658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658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6382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Bills That Make Sense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6382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Token-level metering that maps to budget codes, not opaque invoices.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18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44187" y="4892040"/>
            <a:ext cx="370332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2706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2706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0430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Agents That Actually Work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0430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Low-code tools + templates that let business teams ship without R&amp;D.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08466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8466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26754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6754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🤝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4478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People Who Show Up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4478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Account managers on the ground for gov't &amp; SOE deployments.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57200" y="6400800"/>
            <a:ext cx="11247120" cy="365760"/>
          </a:xfrm>
          <a:prstGeom prst="roundRect">
            <a:avLst>
              <a:gd name="adj" fmla="val 30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FF6B35"/>
                </a:solidFill>
                <a:latin typeface="Calibri"/>
              </a:rPr>
              <a:t>Bills clear. </a:t>
            </a:r>
            <a:r>
              <a:rPr sz="1500" b="1">
                <a:solidFill>
                  <a:srgbClr val="FFB627"/>
                </a:solidFill>
                <a:latin typeface="Calibri"/>
              </a:rPr>
              <a:t>Agents useful. </a:t>
            </a:r>
            <a:r>
              <a:rPr sz="1500" b="1">
                <a:solidFill>
                  <a:srgbClr val="FFFFFF"/>
                </a:solidFill>
                <a:latin typeface="Calibri"/>
              </a:rPr>
              <a:t>People close.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