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F1F5F9"/>
                </a:solidFill>
                <a:latin typeface="Calibri"/>
              </a:rPr>
              <a:t>Token Economics: Middlemen Aren't Dying</a:t>
            </a:r>
          </a:p>
          <a:p>
            <a:pPr algn="l">
              <a:lnSpc>
                <a:spcPct val="105000"/>
              </a:lnSpc>
            </a:pPr>
            <a:r>
              <a:rPr sz="2400" b="1">
                <a:solidFill>
                  <a:srgbClr val="F1F5F9"/>
                </a:solidFill>
                <a:latin typeface="Calibri"/>
              </a:rPr>
              <a:t>They're Becoming Infrastructure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15568"/>
            <a:ext cx="822960" cy="457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207008"/>
            <a:ext cx="1115568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94A3B8"/>
                </a:solidFill>
                <a:latin typeface="Calibri"/>
              </a:rPr>
              <a:t>GPT-6 crashed token prices. Pure API resellers are dying. But middlemen with compute, distribution, compliance, and user bases are evolving into infrastructure layers.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664208"/>
            <a:ext cx="5532120" cy="2423160"/>
          </a:xfrm>
          <a:prstGeom prst="roundRect">
            <a:avLst/>
          </a:prstGeom>
          <a:solidFill>
            <a:srgbClr val="1E293B"/>
          </a:solidFill>
          <a:ln w="9525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1664208"/>
            <a:ext cx="73152" cy="242316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792224"/>
            <a:ext cx="5074920" cy="25603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1">
                <a:solidFill>
                  <a:srgbClr val="06B6D4"/>
                </a:solidFill>
                <a:latin typeface="Calibri"/>
              </a:rPr>
              <a:t>01 · REDEFINING "MIDDLEMAN"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2066544"/>
            <a:ext cx="5074920" cy="38404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700" b="1">
                <a:solidFill>
                  <a:srgbClr val="F1F5F9"/>
                </a:solidFill>
                <a:latin typeface="Calibri"/>
              </a:rPr>
              <a:t>Taobao shops vanish; State Grid won't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" y="2560320"/>
            <a:ext cx="5074920" cy="14356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000">
                <a:solidFill>
                  <a:srgbClr val="F1F5F9"/>
                </a:solidFill>
                <a:latin typeface="Calibri"/>
              </a:rPr>
              <a:t>•  Dying — pure API resellers: no compute, no channels, only call-forwarding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000">
                <a:solidFill>
                  <a:srgbClr val="F1F5F9"/>
                </a:solidFill>
                <a:latin typeface="Calibri"/>
              </a:rPr>
              <a:t>•  Surviving — compute + distribution rights + compliance + 100M+ users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000">
                <a:solidFill>
                  <a:srgbClr val="F1F5F9"/>
                </a:solidFill>
                <a:latin typeface="Calibri"/>
              </a:rPr>
              <a:t>•  China Mobile: 107 EFLOPS, nationwide compute, Jiutian model, MoMA marketplace, 1B mobile + 300M broadband users — selling utilities, not token arbitrage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45352" y="1664208"/>
            <a:ext cx="5532120" cy="2423160"/>
          </a:xfrm>
          <a:prstGeom prst="roundRect">
            <a:avLst/>
          </a:prstGeom>
          <a:solidFill>
            <a:srgbClr val="1E293B"/>
          </a:solidFill>
          <a:ln w="9525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45352" y="1664208"/>
            <a:ext cx="73152" cy="242316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01384" y="1792224"/>
            <a:ext cx="5074920" cy="25603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1">
                <a:solidFill>
                  <a:srgbClr val="10B981"/>
                </a:solidFill>
                <a:latin typeface="Calibri"/>
              </a:rPr>
              <a:t>02 · THREE-LAYER IMPACT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01384" y="2066544"/>
            <a:ext cx="5074920" cy="38404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700" b="1">
                <a:solidFill>
                  <a:srgbClr val="F1F5F9"/>
                </a:solidFill>
                <a:latin typeface="Calibri"/>
              </a:rPr>
              <a:t>From price war to distribution war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01384" y="2560320"/>
            <a:ext cx="5074920" cy="14356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000">
                <a:solidFill>
                  <a:srgbClr val="F1F5F9"/>
                </a:solidFill>
                <a:latin typeface="Calibri"/>
              </a:rPr>
              <a:t>•  Model vendors — listing on MoMA, WorkBuddy, Bailian, Volcano Ark beats raw benchmarks; the race shifts to distribution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000">
                <a:solidFill>
                  <a:srgbClr val="F1F5F9"/>
                </a:solidFill>
                <a:latin typeface="Calibri"/>
              </a:rPr>
              <a:t>•  Agent platforms — from model resellers to routing dispatchers; auto-pick the best / cheapest / most reliable per task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000">
                <a:solidFill>
                  <a:srgbClr val="F1F5F9"/>
                </a:solidFill>
                <a:latin typeface="Calibri"/>
              </a:rPr>
              <a:t>•  Telecom operators — bandwidth → compute → model distribution rights. China Mobile leads; Unicom &amp; Telecom will follow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4206240"/>
            <a:ext cx="5532120" cy="2423160"/>
          </a:xfrm>
          <a:prstGeom prst="roundRect">
            <a:avLst/>
          </a:prstGeom>
          <a:solidFill>
            <a:srgbClr val="1E293B"/>
          </a:solidFill>
          <a:ln w="9525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02920" y="4206240"/>
            <a:ext cx="73152" cy="242316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58952" y="4334255"/>
            <a:ext cx="5074920" cy="25603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1">
                <a:solidFill>
                  <a:srgbClr val="F59E0B"/>
                </a:solidFill>
                <a:latin typeface="Calibri"/>
              </a:rPr>
              <a:t>03 · NEXT 12 MONTHS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8952" y="4608576"/>
            <a:ext cx="5074920" cy="38404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700" b="1">
                <a:solidFill>
                  <a:srgbClr val="F1F5F9"/>
                </a:solidFill>
                <a:latin typeface="Calibri"/>
              </a:rPr>
              <a:t>Distribution, not benchmarks, decides winners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8952" y="5102352"/>
            <a:ext cx="5074920" cy="14356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000">
                <a:solidFill>
                  <a:srgbClr val="F1F5F9"/>
                </a:solidFill>
                <a:latin typeface="Calibri"/>
              </a:rPr>
              <a:t>•  Agent platforms (WorkBuddy) make "model router" default — credits-based, transparent, instant comparison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000">
                <a:solidFill>
                  <a:srgbClr val="F1F5F9"/>
                </a:solidFill>
                <a:latin typeface="Calibri"/>
              </a:rPr>
              <a:t>•  China Mobile, Unicom, Telecom all launch "model marketplace + agent partnerships" by end-2027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000">
                <a:solidFill>
                  <a:srgbClr val="F1F5F9"/>
                </a:solidFill>
                <a:latin typeface="Calibri"/>
              </a:rPr>
              <a:t>•  Debate shifts from "which model is strongest" to "which ranks higher in which distribution chain"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45352" y="4206240"/>
            <a:ext cx="5532120" cy="2423160"/>
          </a:xfrm>
          <a:prstGeom prst="roundRect">
            <a:avLst/>
          </a:prstGeom>
          <a:solidFill>
            <a:srgbClr val="1E293B"/>
          </a:solidFill>
          <a:ln w="9525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45352" y="4206240"/>
            <a:ext cx="73152" cy="242316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01384" y="4334255"/>
            <a:ext cx="5074920" cy="25603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1">
                <a:solidFill>
                  <a:srgbClr val="F43F5E"/>
                </a:solidFill>
                <a:latin typeface="Calibri"/>
              </a:rPr>
              <a:t>04 · TAKEAWAYS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01384" y="4608576"/>
            <a:ext cx="5074920" cy="38404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700" b="1">
                <a:solidFill>
                  <a:srgbClr val="F1F5F9"/>
                </a:solidFill>
                <a:latin typeface="Calibri"/>
              </a:rPr>
              <a:t>Pick platforms, not models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01384" y="5102352"/>
            <a:ext cx="5074920" cy="14356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000">
                <a:solidFill>
                  <a:srgbClr val="F1F5F9"/>
                </a:solidFill>
                <a:latin typeface="Calibri"/>
              </a:rPr>
              <a:t>•  Everyday users — stop memorizing benchmarks. Open WorkBuddy, pick by credits; platforms compare for you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000">
                <a:solidFill>
                  <a:srgbClr val="F1F5F9"/>
                </a:solidFill>
                <a:latin typeface="Calibri"/>
              </a:rPr>
              <a:t>•  Developers &amp; entrepreneurs — wiring up GPT APIs isn't differentiation. Edge = scenario, workflow, industry expertise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000">
                <a:solidFill>
                  <a:srgbClr val="F1F5F9"/>
                </a:solidFill>
                <a:latin typeface="Calibri"/>
              </a:rPr>
              <a:t>•  Enterprise leaders — next AI partner is a platform, not a model. Ask: distributors? private deployment? data sovereignty?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656832"/>
            <a:ext cx="11155680" cy="16459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800" b="0">
                <a:solidFill>
                  <a:srgbClr val="64748B"/>
                </a:solidFill>
                <a:latin typeface="Calibri"/>
              </a:rPr>
              <a:t>Source: industry analysis on AI token economics and telecom-led model distribution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