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05256"/>
            <a:ext cx="12191695" cy="54864"/>
          </a:xfrm>
          <a:prstGeom prst="rect">
            <a:avLst/>
          </a:prstGeom>
          <a:solidFill>
            <a:srgbClr val="C99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46304"/>
            <a:ext cx="11338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Win the AI Token Race: Telcos Should Lead with B2B, Not B2C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03504"/>
            <a:ext cx="11338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 i="1">
                <a:solidFill>
                  <a:srgbClr val="CBD4E3"/>
                </a:solidFill>
                <a:latin typeface="Calibri"/>
              </a:defRPr>
            </a:pPr>
            <a:r>
              <a:t>Strategic briefing for China Mobile, China Telecom, and China Unicom leadership  |  Why AI Token services should be enterprise-first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188720"/>
            <a:ext cx="3794760" cy="4297680"/>
          </a:xfrm>
          <a:prstGeom prst="roundRect">
            <a:avLst>
              <a:gd name="adj" fmla="val 3500"/>
            </a:avLst>
          </a:prstGeom>
          <a:solidFill>
            <a:srgbClr val="F4F6FA"/>
          </a:solidFill>
          <a:ln w="9525">
            <a:solidFill>
              <a:srgbClr val="D1D8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66928" y="1389888"/>
            <a:ext cx="420624" cy="420624"/>
          </a:xfrm>
          <a:prstGeom prst="ellipse">
            <a:avLst/>
          </a:prstGeom>
          <a:solidFill>
            <a:srgbClr val="0B2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1408176"/>
            <a:ext cx="286207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50" b="1">
                <a:solidFill>
                  <a:srgbClr val="0B2A5B"/>
                </a:solidFill>
                <a:latin typeface="Calibri"/>
              </a:defRPr>
            </a:pPr>
            <a:r>
              <a:t>Demand is already concentrated in B2B, not B2C.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965960"/>
            <a:ext cx="3392424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0"/>
              </a:spcAft>
              <a:defRPr sz="1050" i="1">
                <a:solidFill>
                  <a:srgbClr val="1F2937"/>
                </a:solidFill>
                <a:latin typeface="Calibri"/>
              </a:defRPr>
            </a:pPr>
            <a:r>
              <a:t>Enterprise GenAI spend dwarfs consumer; the Fortune 2000 will procure AI through trusted channels, not self-serve APIs.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66928" y="2880360"/>
            <a:ext cx="3392424" cy="0"/>
          </a:xfrm>
          <a:prstGeom prst="line">
            <a:avLst/>
          </a:prstGeom>
          <a:ln w="15875">
            <a:solidFill>
              <a:srgbClr val="C996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6928" y="2935224"/>
            <a:ext cx="3392424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C9962B"/>
                </a:solidFill>
                <a:latin typeface="Calibri"/>
              </a:defRPr>
            </a:pPr>
            <a:r>
              <a:t>EVIDENCE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191256"/>
            <a:ext cx="3392424" cy="2203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Worldwide enterprise GenAI spend: US$20Bn (2024) → US$151Bn by 2027 (CAGR 85.9%) — IDC, 2024.</a:t>
            </a:r>
          </a:p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~60% of large enterprises prefer to buy AI through system integrators / managed-service partners — McKinsey State of AI, 2024.</a:t>
            </a:r>
          </a:p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B2B API and embedded workflows already account for the majority of inference token consumption at leading model providers — Anthropic, OpenAI public disclosures, 2024.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1960" y="1188720"/>
            <a:ext cx="3794760" cy="4297680"/>
          </a:xfrm>
          <a:prstGeom prst="roundRect">
            <a:avLst>
              <a:gd name="adj" fmla="val 3500"/>
            </a:avLst>
          </a:prstGeom>
          <a:solidFill>
            <a:srgbClr val="F4F6FA"/>
          </a:solidFill>
          <a:ln w="9525">
            <a:solidFill>
              <a:srgbClr val="D1D8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453128" y="1389888"/>
            <a:ext cx="420624" cy="420624"/>
          </a:xfrm>
          <a:prstGeom prst="ellipse">
            <a:avLst/>
          </a:prstGeom>
          <a:solidFill>
            <a:srgbClr val="0B2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1408176"/>
            <a:ext cx="286207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50" b="1">
                <a:solidFill>
                  <a:srgbClr val="0B2A5B"/>
                </a:solidFill>
                <a:latin typeface="Calibri"/>
              </a:defRPr>
            </a:pPr>
            <a:r>
              <a:t>Telcos already own B2B assets hyperscalers cannot replicate.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3128" y="1965960"/>
            <a:ext cx="3392424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0"/>
              </a:spcAft>
              <a:defRPr sz="1050" i="1">
                <a:solidFill>
                  <a:srgbClr val="1F2937"/>
                </a:solidFill>
                <a:latin typeface="Calibri"/>
              </a:defRPr>
            </a:pPr>
            <a:r>
              <a:t>Connectivity, sovereign cloud, data residency, and regulatory licenses are exactly the procurement criteria Fortune 500 and SOE buyers demand.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453128" y="2880360"/>
            <a:ext cx="3392424" cy="0"/>
          </a:xfrm>
          <a:prstGeom prst="line">
            <a:avLst/>
          </a:prstGeom>
          <a:ln w="15875">
            <a:solidFill>
              <a:srgbClr val="C996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53128" y="2935224"/>
            <a:ext cx="3392424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C9962B"/>
                </a:solidFill>
                <a:latin typeface="Calibri"/>
              </a:defRPr>
            </a:pPr>
            <a:r>
              <a:t>EVIDENCE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3128" y="3191256"/>
            <a:ext cx="3392424" cy="2203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China Telecom Tianyi Cloud 17% + China Mobile Cloud 13% = ~30% combined China IaaS share — Canalys / Light Reading, Q4 2024.</a:t>
            </a:r>
          </a:p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Telco cloud revenue in China nearly doubled to RMB 70Bn in 2024, outpacing the general market — Mordor / MIIT, 2024.</a:t>
            </a:r>
          </a:p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Carrier MLPS 2.0 and data-residency accreditations cover regulated workloads; bundling connectivity + cloud + AI shortens B2B sales cycles — Bain / industry analysts, 2024.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38160" y="1188720"/>
            <a:ext cx="3794760" cy="4297680"/>
          </a:xfrm>
          <a:prstGeom prst="roundRect">
            <a:avLst>
              <a:gd name="adj" fmla="val 3500"/>
            </a:avLst>
          </a:prstGeom>
          <a:solidFill>
            <a:srgbClr val="F4F6FA"/>
          </a:solidFill>
          <a:ln w="9525">
            <a:solidFill>
              <a:srgbClr val="D1D8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39328" y="1389888"/>
            <a:ext cx="420624" cy="420624"/>
          </a:xfrm>
          <a:prstGeom prst="ellipse">
            <a:avLst/>
          </a:prstGeom>
          <a:solidFill>
            <a:srgbClr val="0B2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0" y="1408176"/>
            <a:ext cx="286207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50" b="1">
                <a:solidFill>
                  <a:srgbClr val="0B2A5B"/>
                </a:solidFill>
                <a:latin typeface="Calibri"/>
              </a:defRPr>
            </a:pPr>
            <a:r>
              <a:t>B2C AI is a winner-take-all arena where telcos lack brand equity.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1965960"/>
            <a:ext cx="3392424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0"/>
              </a:spcAft>
              <a:defRPr sz="1050" i="1">
                <a:solidFill>
                  <a:srgbClr val="1F2937"/>
                </a:solidFill>
                <a:latin typeface="Calibri"/>
              </a:defRPr>
            </a:pPr>
            <a:r>
              <a:t>Global and Chinese consumer AI leaders dominate user mindshare; telco consumer AI apps face thin margins and high acquisition cost.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339328" y="2880360"/>
            <a:ext cx="3392424" cy="0"/>
          </a:xfrm>
          <a:prstGeom prst="line">
            <a:avLst/>
          </a:prstGeom>
          <a:ln w="15875">
            <a:solidFill>
              <a:srgbClr val="C996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339328" y="2935224"/>
            <a:ext cx="3392424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C9962B"/>
                </a:solidFill>
                <a:latin typeface="Calibri"/>
              </a:defRPr>
            </a:pPr>
            <a:r>
              <a:t>EVIDENCE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39328" y="3191256"/>
            <a:ext cx="3392424" cy="2203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ChatGPT surpassed 200M weekly active users by Aug 2024; global consumer AI leaders hold &gt;75% combined MAU share — OpenAI / Reuters, 2024.</a:t>
            </a:r>
          </a:p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Consumer AI subscription CAC estimated at US$30–60 per paying user vs. ~US$20/month ARPU — Bain, 2024 (margin pressure).</a:t>
            </a:r>
          </a:p>
          <a:p>
            <a:pPr>
              <a:lnSpc>
                <a:spcPct val="118000"/>
              </a:lnSpc>
              <a:spcAft>
                <a:spcPts val="500"/>
              </a:spcAft>
              <a:defRPr sz="950">
                <a:solidFill>
                  <a:srgbClr val="1F2937"/>
                </a:solidFill>
                <a:latin typeface="Calibri"/>
              </a:defRPr>
            </a:pPr>
            <a:r>
              <a:t>•  Domestic consumer AI (Doubao, ERNIE, Yuanbao) already exceed 50M+ MAU each, while telco-branded consumer AI apps remain niche — QuestMobile / industry trackers, 2024.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5623560"/>
            <a:ext cx="11475720" cy="1051560"/>
          </a:xfrm>
          <a:prstGeom prst="rect">
            <a:avLst/>
          </a:prstGeom>
          <a:solidFill>
            <a:srgbClr val="0B2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5760" y="5623560"/>
            <a:ext cx="109728" cy="1051560"/>
          </a:xfrm>
          <a:prstGeom prst="rect">
            <a:avLst/>
          </a:prstGeom>
          <a:solidFill>
            <a:srgbClr val="C99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33288"/>
            <a:ext cx="109728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C9962B"/>
                </a:solidFill>
                <a:latin typeface="Calibri"/>
              </a:defRPr>
            </a:pPr>
            <a:r>
              <a:t>KEY TAKEAWAY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007608"/>
            <a:ext cx="11109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  <a:defRPr sz="1250" b="1">
                <a:solidFill>
                  <a:srgbClr val="FFFFFF"/>
                </a:solidFill>
                <a:latin typeface="Calibri"/>
              </a:defRPr>
            </a:pPr>
            <a:r>
              <a:t>Sell AI Tokens as a trusted, on-shore enterprise utility — channel hyperscaler models through carrier connectivity, sovereign cloud, and MLPS-grade compliance.  Defer consumer AI plays until brand economics prove viable.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" y="6693408"/>
            <a:ext cx="114300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 i="1">
                <a:solidFill>
                  <a:srgbClr val="6B7280"/>
                </a:solidFill>
                <a:latin typeface="Calibri"/>
              </a:defRPr>
            </a:pPr>
            <a:r>
              <a:t>Sources: IDC (2024); McKinsey State of AI (2024); Canalys / Light Reading China IaaS (Q4 2024); OpenAI (Aug 2024); Bain (2024); MIIT; QuestMobile.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