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9144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F1E2"/>
                </a:solidFill>
                <a:latin typeface="Calibri"/>
              </a:defRPr>
            </a:pPr>
            <a:r>
              <a:t>STRATEGY BRIEF  ·  AI TOKEN MONETIZATION  ·  ORANGE / EUROPE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11155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1">
                <a:solidFill>
                  <a:srgbClr val="FFFFFF"/>
                </a:solidFill>
                <a:latin typeface="Calibri"/>
              </a:defRPr>
            </a:pPr>
            <a:r>
              <a:t>Win the Enterprise: Why Orange Should Lead B2B AI Tokens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51560"/>
            <a:ext cx="11155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i="1">
                <a:solidFill>
                  <a:srgbClr val="6B7280"/>
                </a:solidFill>
                <a:latin typeface="Calibri"/>
              </a:defRPr>
            </a:pPr>
            <a:r>
              <a:t>In 2026, European enterprise AI token demand is sovereign, brokered, and concentrated — a B2C brand war Orange is structurally unfit to win first.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554480"/>
            <a:ext cx="3655466" cy="4434840"/>
          </a:xfrm>
          <a:prstGeom prst="roundRect">
            <a:avLst>
              <a:gd name="adj" fmla="val 5000"/>
            </a:avLst>
          </a:prstGeom>
          <a:solidFill>
            <a:srgbClr val="FFF9F2"/>
          </a:solidFill>
          <a:ln w="9525">
            <a:solidFill>
              <a:srgbClr val="FFD9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11480" y="1554480"/>
            <a:ext cx="3655466" cy="9144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827733" y="1856232"/>
            <a:ext cx="822960" cy="822960"/>
          </a:xfrm>
          <a:prstGeom prst="ellipse">
            <a:avLst/>
          </a:prstGeom>
          <a:solidFill>
            <a:srgbClr val="FFF1E2"/>
          </a:solidFill>
          <a:ln w="19050">
            <a:solidFill>
              <a:srgbClr val="FFE5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049932" y="2308860"/>
            <a:ext cx="378561" cy="3456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>
            <a:off x="2025243" y="2103120"/>
            <a:ext cx="427939" cy="197510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99145" y="2371075"/>
            <a:ext cx="68141" cy="69128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227856" y="2371075"/>
            <a:ext cx="68141" cy="69128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197571" y="2530071"/>
            <a:ext cx="83283" cy="124431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955749" y="2852928"/>
            <a:ext cx="566928" cy="256032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100" b="1">
                <a:solidFill>
                  <a:srgbClr val="FFFFFF"/>
                </a:solidFill>
                <a:latin typeface="Calibri"/>
              </a:defRPr>
            </a:pPr>
            <a: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6072" y="3200400"/>
            <a:ext cx="332628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defRPr sz="1400" b="1">
                <a:solidFill>
                  <a:srgbClr val="1F1B2E"/>
                </a:solidFill>
                <a:latin typeface="Calibri"/>
              </a:defRPr>
            </a:pPr>
            <a:r>
              <a:t>European enterprise demand is sovereign, brokered, and accelerating.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" y="3950208"/>
            <a:ext cx="325313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950">
                <a:solidFill>
                  <a:srgbClr val="1F1B2E"/>
                </a:solidFill>
                <a:latin typeface="Calibri"/>
              </a:defRPr>
            </a:pPr>
            <a:r>
              <a:t>European enterprise AI demand is outpacing consumer adoption. Most CAC 40 and DAX firms prefer procuring AI through trusted SIs, cloud providers, or carriers — not direct self-serve APIs.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2648" y="4919472"/>
            <a:ext cx="3253130" cy="9525"/>
          </a:xfrm>
          <a:prstGeom prst="rect">
            <a:avLst/>
          </a:prstGeom>
          <a:solidFill>
            <a:srgbClr val="FFD9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" y="4974336"/>
            <a:ext cx="325313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2410C"/>
                </a:solidFill>
                <a:latin typeface="Calibri"/>
              </a:defRPr>
            </a:pPr>
            <a:r>
              <a:t>EVIDENCE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" y="5166360"/>
            <a:ext cx="325313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defRPr sz="800">
                <a:solidFill>
                  <a:srgbClr val="1F1B2E"/>
                </a:solidFill>
                <a:latin typeface="Calibri"/>
              </a:defRPr>
            </a:pPr>
            <a:r>
              <a:t>•  IDC Europe: enterprise AI spend hit ~€95B in 2026, on track for €200B+ by 2028 (IDC Europe, 2026).</a:t>
            </a:r>
          </a:p>
          <a:p>
            <a:pPr>
              <a:lnSpc>
                <a:spcPct val="115000"/>
              </a:lnSpc>
              <a:defRPr sz="800">
                <a:solidFill>
                  <a:srgbClr val="1F1B2E"/>
                </a:solidFill>
                <a:latin typeface="Calibri"/>
              </a:defRPr>
            </a:pPr>
            <a:r>
              <a:t>•  Eurostat: ~41% of EU enterprises used AI in 2026 (vs 8% in 2023); ~70%+ of token volume sits in top enterprise use cases (Eurostat, 2026; Bain, 2026).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68114" y="1554480"/>
            <a:ext cx="3655466" cy="4434840"/>
          </a:xfrm>
          <a:prstGeom prst="roundRect">
            <a:avLst>
              <a:gd name="adj" fmla="val 5000"/>
            </a:avLst>
          </a:prstGeom>
          <a:solidFill>
            <a:srgbClr val="FFF9F2"/>
          </a:solidFill>
          <a:ln w="9525">
            <a:solidFill>
              <a:srgbClr val="FFD9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268114" y="1554480"/>
            <a:ext cx="3655466" cy="9144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684367" y="1856232"/>
            <a:ext cx="822960" cy="822960"/>
          </a:xfrm>
          <a:prstGeom prst="ellipse">
            <a:avLst/>
          </a:prstGeom>
          <a:solidFill>
            <a:srgbClr val="FFF1E2"/>
          </a:solidFill>
          <a:ln w="19050">
            <a:solidFill>
              <a:srgbClr val="FFE5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Pentagon 23"/>
          <p:cNvSpPr/>
          <p:nvPr/>
        </p:nvSpPr>
        <p:spPr>
          <a:xfrm>
            <a:off x="5857188" y="1996135"/>
            <a:ext cx="477316" cy="543153"/>
          </a:xfrm>
          <a:prstGeom prst="homePlat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009929" y="2300301"/>
            <a:ext cx="171834" cy="152083"/>
          </a:xfrm>
          <a:prstGeom prst="roundRect">
            <a:avLst>
              <a:gd name="adj" fmla="val 20000"/>
            </a:avLst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044296" y="2213396"/>
            <a:ext cx="103100" cy="119493"/>
          </a:xfrm>
          <a:prstGeom prst="ellipse">
            <a:avLst/>
          </a:prstGeom>
          <a:noFill/>
          <a:ln w="44450"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812383" y="2852928"/>
            <a:ext cx="566928" cy="256032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100" b="1">
                <a:solidFill>
                  <a:srgbClr val="FFFFFF"/>
                </a:solidFill>
                <a:latin typeface="Calibri"/>
              </a:defRPr>
            </a:pPr>
            <a: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32706" y="3200400"/>
            <a:ext cx="332628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defRPr sz="1400" b="1">
                <a:solidFill>
                  <a:srgbClr val="1F1B2E"/>
                </a:solidFill>
                <a:latin typeface="Calibri"/>
              </a:defRPr>
            </a:pPr>
            <a:r>
              <a:t>Orange already owns the European B2B moat.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69282" y="3950208"/>
            <a:ext cx="325313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950">
                <a:solidFill>
                  <a:srgbClr val="1F1B2E"/>
                </a:solidFill>
                <a:latin typeface="Calibri"/>
              </a:defRPr>
            </a:pPr>
            <a:r>
              <a:t>Orange holds deep enterprise relationships across connectivity, cloud, cybersecurity, and EU data sovereignty — assets US hyperscalers and B2C AI players cannot easily replicate inside Europe's regulated environment.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69282" y="4919472"/>
            <a:ext cx="3253130" cy="9525"/>
          </a:xfrm>
          <a:prstGeom prst="rect">
            <a:avLst/>
          </a:prstGeom>
          <a:solidFill>
            <a:srgbClr val="FFD9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469282" y="4974336"/>
            <a:ext cx="325313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2410C"/>
                </a:solidFill>
                <a:latin typeface="Calibri"/>
              </a:defRPr>
            </a:pPr>
            <a:r>
              <a:t>EVIDENCE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69282" y="5166360"/>
            <a:ext cx="325313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defRPr sz="800">
                <a:solidFill>
                  <a:srgbClr val="1F1B2E"/>
                </a:solidFill>
                <a:latin typeface="Calibri"/>
              </a:defRPr>
            </a:pPr>
            <a:r>
              <a:t>•  Orange Business: ~3M+ B2B clients across 26 countries; €9.5B revenue (22% of group) in 2024 (Orange Annual Report, 2025).</a:t>
            </a:r>
          </a:p>
          <a:p>
            <a:pPr>
              <a:lnSpc>
                <a:spcPct val="115000"/>
              </a:lnSpc>
              <a:defRPr sz="800">
                <a:solidFill>
                  <a:srgbClr val="1F1B2E"/>
                </a:solidFill>
                <a:latin typeface="Calibri"/>
              </a:defRPr>
            </a:pPr>
            <a:r>
              <a:t>•  Sovereignty mandate from GDPR, EU AI Act (2024), and Data Act (2024) binds ~70%+ of sensitive EU workloads on-shore; Bleu (Orange × Capgemini × Microsoft) is the only fully-EU sovereign cloud (IDC Europe, 2026).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24748" y="1554480"/>
            <a:ext cx="3655466" cy="4434840"/>
          </a:xfrm>
          <a:prstGeom prst="roundRect">
            <a:avLst>
              <a:gd name="adj" fmla="val 5000"/>
            </a:avLst>
          </a:prstGeom>
          <a:solidFill>
            <a:srgbClr val="FFF9F2"/>
          </a:solidFill>
          <a:ln w="9525">
            <a:solidFill>
              <a:srgbClr val="FFD9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124748" y="1554480"/>
            <a:ext cx="3655466" cy="9144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541001" y="1856232"/>
            <a:ext cx="822960" cy="822960"/>
          </a:xfrm>
          <a:prstGeom prst="ellipse">
            <a:avLst/>
          </a:prstGeom>
          <a:solidFill>
            <a:srgbClr val="FFF1E2"/>
          </a:solidFill>
          <a:ln w="19050">
            <a:solidFill>
              <a:srgbClr val="FFE5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664445" y="1979676"/>
            <a:ext cx="576072" cy="57607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763200" y="2078431"/>
            <a:ext cx="378561" cy="378561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878414" y="2193645"/>
            <a:ext cx="148132" cy="1481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9669017" y="2852928"/>
            <a:ext cx="566928" cy="256032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100" b="1">
                <a:solidFill>
                  <a:srgbClr val="FFFFFF"/>
                </a:solidFill>
                <a:latin typeface="Calibri"/>
              </a:defRPr>
            </a:pPr>
            <a:r>
              <a:t>03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89340" y="3200400"/>
            <a:ext cx="332628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defRPr sz="1400" b="1">
                <a:solidFill>
                  <a:srgbClr val="1F1B2E"/>
                </a:solidFill>
                <a:latin typeface="Calibri"/>
              </a:defRPr>
            </a:pPr>
            <a:r>
              <a:t>B2C AI is a brand war Orange cannot win first.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25916" y="3950208"/>
            <a:ext cx="325313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950">
                <a:solidFill>
                  <a:srgbClr val="1F1B2E"/>
                </a:solidFill>
                <a:latin typeface="Calibri"/>
              </a:defRPr>
            </a:pPr>
            <a:r>
              <a:t>Consumer AI in Europe is dominated by OpenAI, Google, Anthropic, and Mistral. Orange faces thin unit economics, high CAC, and weak consumer trust in standalone AI products.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25916" y="4919472"/>
            <a:ext cx="3253130" cy="9525"/>
          </a:xfrm>
          <a:prstGeom prst="rect">
            <a:avLst/>
          </a:prstGeom>
          <a:solidFill>
            <a:srgbClr val="FFD9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25916" y="4974336"/>
            <a:ext cx="325313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2410C"/>
                </a:solidFill>
                <a:latin typeface="Calibri"/>
              </a:defRPr>
            </a:pPr>
            <a:r>
              <a:t>EVIDENCE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25916" y="5166360"/>
            <a:ext cx="325313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defRPr sz="800">
                <a:solidFill>
                  <a:srgbClr val="1F1B2E"/>
                </a:solidFill>
                <a:latin typeface="Calibri"/>
              </a:defRPr>
            </a:pPr>
            <a:r>
              <a:t>•  ChatGPT ~200M+ MAU in Europe; top-3 consumer AI apps capture ~75%+ of traffic (Sensor Tower Europe, 2026).</a:t>
            </a:r>
          </a:p>
          <a:p>
            <a:pPr>
              <a:lnSpc>
                <a:spcPct val="115000"/>
              </a:lnSpc>
              <a:defRPr sz="800">
                <a:solidFill>
                  <a:srgbClr val="1F1B2E"/>
                </a:solidFill>
                <a:latin typeface="Calibri"/>
              </a:defRPr>
            </a:pPr>
            <a:r>
              <a:t>•  Mistral's Le Chat surpassed 30M European MAU in 2026 — proof of consumer AI's brand-driven dynamics (Mistral, 2026).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11480" y="6053328"/>
            <a:ext cx="11365992" cy="640080"/>
          </a:xfrm>
          <a:prstGeom prst="roundRect">
            <a:avLst>
              <a:gd name="adj" fmla="val 30000"/>
            </a:avLst>
          </a:prstGeom>
          <a:solidFill>
            <a:srgbClr val="1F1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11480" y="6053328"/>
            <a:ext cx="109728" cy="64008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58368" y="6108192"/>
            <a:ext cx="22860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FFE5D4"/>
                </a:solidFill>
                <a:latin typeface="Calibri"/>
              </a:defRPr>
            </a:pPr>
            <a:r>
              <a:t>KEY TAKEAWAY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8368" y="6300216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FFFFF"/>
                </a:solidFill>
                <a:latin typeface="Calibri"/>
              </a:defRPr>
            </a:pPr>
            <a:r>
              <a:t>Lead with B2B in 2026: monetize the European enterprise moat — connectivity, cloud, cybersecurity, and EU data sovereignty — first; revisit B2C only after locking in a defensible AI token franchise.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1480" y="6729984"/>
            <a:ext cx="11365992" cy="1280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 i="1">
                <a:solidFill>
                  <a:srgbClr val="6B7280"/>
                </a:solidFill>
                <a:latin typeface="Calibri"/>
              </a:defRPr>
            </a:pPr>
            <a:r>
              <a:t>Sources: IDC Europe (2026), Eurostat (2026), Orange Annual Report (2025), Bain (2026), Sensor Tower Europe (2026), Mistral (2026).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