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>
              <a:lnSpc>
                <a:spcPct val="130000"/>
              </a:lnSpc>
            </a:pPr>
            <a:r>
              <a:rPr sz="1000" b="0">
                <a:solidFill>
                  <a:srgbClr val="333333"/>
                </a:solidFill>
                <a:eastAsia typeface="Noto Sans CJK SC"/>
                <a:cs typeface="Noto Sans CJK SC"/>
                <a:latin typeface="Noto Sans CJK SC"/>
              </a:rPr>
              <a:t>开场 30 秒：自我介绍 + 一句话定调——今天我们一起探讨把注塑车间从'依赖人'升级为'少人 + 智能'的完整路径。不展开细节，先讲为什么做。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>
              <a:lnSpc>
                <a:spcPct val="130000"/>
              </a:lnSpc>
            </a:pPr>
            <a:r>
              <a:rPr sz="1000" b="0">
                <a:solidFill>
                  <a:srgbClr val="333333"/>
                </a:solidFill>
                <a:eastAsia typeface="Noto Sans CJK SC"/>
                <a:cs typeface="Noto Sans CJK SC"/>
                <a:latin typeface="Noto Sans CJK SC"/>
              </a:rPr>
              <a:t>提示听众：全篇约 30 分钟，前 5 张讲为什么做，中间 19 张讲怎么做，最后 6 张讲落地路径。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>
              <a:lnSpc>
                <a:spcPct val="130000"/>
              </a:lnSpc>
            </a:pPr>
            <a:r>
              <a:rPr sz="1000" b="0">
                <a:solidFill>
                  <a:srgbClr val="333333"/>
                </a:solidFill>
                <a:eastAsia typeface="Noto Sans CJK SC"/>
                <a:cs typeface="Noto Sans CJK SC"/>
                <a:latin typeface="Noto Sans CJK SC"/>
              </a:rPr>
              <a:t>强调'用工荒 + 成本高'双重压力下，黑灯化是行业必答题，不是选答题。可引用富士康 / 比亚迪 / 立讯精密案例。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>
              <a:lnSpc>
                <a:spcPct val="130000"/>
              </a:lnSpc>
            </a:pPr>
            <a:r>
              <a:rPr sz="1000" b="0">
                <a:solidFill>
                  <a:srgbClr val="333333"/>
                </a:solidFill>
                <a:eastAsia typeface="Noto Sans CJK SC"/>
                <a:cs typeface="Noto Sans CJK SC"/>
                <a:latin typeface="Noto Sans CJK SC"/>
              </a:rPr>
              <a:t>黑灯工厂 ≠ 关灯生产，而是用机器换人、数据换经验、算法换决策的体系化升级。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>
              <a:lnSpc>
                <a:spcPct val="130000"/>
              </a:lnSpc>
            </a:pPr>
            <a:r>
              <a:rPr sz="1000" b="0">
                <a:solidFill>
                  <a:srgbClr val="333333"/>
                </a:solidFill>
                <a:eastAsia typeface="Noto Sans CJK SC"/>
                <a:cs typeface="Noto Sans CJK SC"/>
                <a:latin typeface="Noto Sans CJK SC"/>
              </a:rPr>
              <a:t>数字必须可衡量、可对标、可追溯，每条 KPI 要有数据采集源、责任人、达成节奏。参考《智能制造能力成熟度模型》三级以上。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>
              <a:lnSpc>
                <a:spcPct val="130000"/>
              </a:lnSpc>
            </a:pPr>
            <a:r>
              <a:rPr sz="1000" b="0">
                <a:solidFill>
                  <a:srgbClr val="333333"/>
                </a:solidFill>
                <a:eastAsia typeface="Noto Sans CJK SC"/>
                <a:cs typeface="Noto Sans CJK SC"/>
                <a:latin typeface="Noto Sans CJK SC"/>
              </a:rPr>
              <a:t>本章讲述车间如何按'流'的设计重新布局——把不同成熟度 / 不同风险 / 不同节拍的环节物理+信息双隔离。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>
              <a:lnSpc>
                <a:spcPct val="130000"/>
              </a:lnSpc>
            </a:pPr>
            <a:r>
              <a:rPr sz="1000" b="0">
                <a:solidFill>
                  <a:srgbClr val="333333"/>
                </a:solidFill>
                <a:eastAsia typeface="Noto Sans CJK SC"/>
                <a:cs typeface="Noto Sans CJK SC"/>
                <a:latin typeface="Noto Sans CJK SC"/>
              </a:rPr>
              <a:t>注塑成型区是车间'心脏'，黑灯化的首要任务是把这里的换模 / 上下料 / 检测三件事全部机器化。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>
              <a:lnSpc>
                <a:spcPct val="130000"/>
              </a:lnSpc>
            </a:pPr>
            <a:r>
              <a:rPr sz="1000" b="0">
                <a:solidFill>
                  <a:srgbClr val="333333"/>
                </a:solidFill>
                <a:eastAsia typeface="Noto Sans CJK SC"/>
                <a:cs typeface="Noto Sans CJK SC"/>
                <a:latin typeface="Noto Sans CJK SC"/>
              </a:rPr>
              <a:t>这两区是'质量闭环'的关键节点，AI 视觉要能区分外观缺陷 / 尺寸偏差 / 装配错漏三类问题，冷启动周期控制在 2 周内。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>
              <a:lnSpc>
                <a:spcPct val="130000"/>
              </a:lnSpc>
            </a:pPr>
            <a:r>
              <a:rPr sz="1000" b="0">
                <a:solidFill>
                  <a:srgbClr val="333333"/>
                </a:solidFill>
                <a:eastAsia typeface="Noto Sans CJK SC"/>
                <a:cs typeface="Noto Sans CJK SC"/>
                <a:latin typeface="Noto Sans CJK SC"/>
              </a:rPr>
              <a:t>中控区是'车间大脑'，黑灯化的关键不是'无人'，而是'少人 + 高密度决策'——值班人员从操作工转型为决策员。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>
              <a:lnSpc>
                <a:spcPct val="130000"/>
              </a:lnSpc>
            </a:pPr>
            <a:r>
              <a:rPr sz="1000" b="0">
                <a:solidFill>
                  <a:srgbClr val="333333"/>
                </a:solidFill>
                <a:eastAsia typeface="Noto Sans CJK SC"/>
                <a:cs typeface="Noto Sans CJK SC"/>
                <a:latin typeface="Noto Sans CJK SC"/>
              </a:rPr>
              <a:t>黑灯化的安全合规底线是'人在回路外'；人流分离 + 应急机制是验收时审计的核心，参考 ISO 13849 / IEC 61508。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>
              <a:lnSpc>
                <a:spcPct val="130000"/>
              </a:lnSpc>
            </a:pPr>
            <a:r>
              <a:rPr sz="1000" b="0">
                <a:solidFill>
                  <a:srgbClr val="333333"/>
                </a:solidFill>
                <a:eastAsia typeface="Noto Sans CJK SC"/>
                <a:cs typeface="Noto Sans CJK SC"/>
                <a:latin typeface="Noto Sans CJK SC"/>
              </a:rPr>
              <a:t>四大底层技术：照明与感知、设备联网、AI 视觉、能源管理——把车间从'通用照明'升级为'按需光 + 多模感知'的智能节点。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>
              <a:lnSpc>
                <a:spcPct val="130000"/>
              </a:lnSpc>
            </a:pPr>
            <a:r>
              <a:rPr sz="1000" b="0">
                <a:solidFill>
                  <a:srgbClr val="333333"/>
                </a:solidFill>
                <a:eastAsia typeface="Noto Sans CJK SC"/>
                <a:cs typeface="Noto Sans CJK SC"/>
                <a:latin typeface="Noto Sans CJK SC"/>
              </a:rPr>
              <a:t>'黑灯'不是'无光'，而是'按需光 + 多模感知'——把灯从'通用照明'升级为'任务光源 + 感知节点'。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>
              <a:lnSpc>
                <a:spcPct val="130000"/>
              </a:lnSpc>
            </a:pPr>
            <a:r>
              <a:rPr sz="1000" b="0">
                <a:solidFill>
                  <a:srgbClr val="333333"/>
                </a:solidFill>
                <a:eastAsia typeface="Noto Sans CJK SC"/>
                <a:cs typeface="Noto Sans CJK SC"/>
                <a:latin typeface="Noto Sans CJK SC"/>
              </a:rPr>
              <a:t>数据采集的覆盖率决定 AI 的上限；建议从注塑机开始做协议适配，先打通'最后一米'再谈上层应用。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>
              <a:lnSpc>
                <a:spcPct val="130000"/>
              </a:lnSpc>
            </a:pPr>
            <a:r>
              <a:rPr sz="1000" b="0">
                <a:solidFill>
                  <a:srgbClr val="333333"/>
                </a:solidFill>
                <a:eastAsia typeface="Noto Sans CJK SC"/>
                <a:cs typeface="Noto Sans CJK SC"/>
                <a:latin typeface="Noto Sans CJK SC"/>
              </a:rPr>
              <a:t>AI 质检不是'替代人眼'，而是'把人眼数字化 + 标准化'，需持续喂数据 + 持续迭代，避免'一次训练、永久躺平'。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>
              <a:lnSpc>
                <a:spcPct val="130000"/>
              </a:lnSpc>
            </a:pPr>
            <a:r>
              <a:rPr sz="1000" b="0">
                <a:solidFill>
                  <a:srgbClr val="333333"/>
                </a:solidFill>
                <a:eastAsia typeface="Noto Sans CJK SC"/>
                <a:cs typeface="Noto Sans CJK SC"/>
                <a:latin typeface="Noto Sans CJK SC"/>
              </a:rPr>
              <a:t>双碳目标下，能源管理不仅是省钱，更是合规——欧美客户对碳足迹的核查越来越严。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>
              <a:lnSpc>
                <a:spcPct val="130000"/>
              </a:lnSpc>
            </a:pPr>
            <a:r>
              <a:rPr sz="1000" b="0">
                <a:solidFill>
                  <a:srgbClr val="333333"/>
                </a:solidFill>
                <a:eastAsia typeface="Noto Sans CJK SC"/>
                <a:cs typeface="Noto Sans CJK SC"/>
                <a:latin typeface="Noto Sans CJK SC"/>
              </a:rPr>
              <a:t>五大 AI Robot 场景：上下料 / 换模 / 物流 / 巡检 / 人机协作——把'机器换人'从概念变成可量产的 ROI。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>
              <a:lnSpc>
                <a:spcPct val="130000"/>
              </a:lnSpc>
            </a:pPr>
            <a:r>
              <a:rPr sz="1000" b="0">
                <a:solidFill>
                  <a:srgbClr val="333333"/>
                </a:solidFill>
                <a:eastAsia typeface="Noto Sans CJK SC"/>
                <a:cs typeface="Noto Sans CJK SC"/>
                <a:latin typeface="Noto Sans CJK SC"/>
              </a:rPr>
              <a:t>上料 / 下料是黑灯化最成熟的场景，ROI 通常 18-24 个月回收，是项目 Phase 1 必选项。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>
              <a:lnSpc>
                <a:spcPct val="130000"/>
              </a:lnSpc>
            </a:pPr>
            <a:r>
              <a:rPr sz="1000" b="0">
                <a:solidFill>
                  <a:srgbClr val="333333"/>
                </a:solidFill>
                <a:eastAsia typeface="Noto Sans CJK SC"/>
                <a:cs typeface="Noto Sans CJK SC"/>
                <a:latin typeface="Noto Sans CJK SC"/>
              </a:rPr>
              <a:t>模具更换是注塑车间'效率黑洞'——单次节省 20 分钟，30 台机一天就能多产 500 件。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>
              <a:lnSpc>
                <a:spcPct val="130000"/>
              </a:lnSpc>
            </a:pPr>
            <a:r>
              <a:rPr sz="1000" b="0">
                <a:solidFill>
                  <a:srgbClr val="333333"/>
                </a:solidFill>
                <a:eastAsia typeface="Noto Sans CJK SC"/>
                <a:cs typeface="Noto Sans CJK SC"/>
                <a:latin typeface="Noto Sans CJK SC"/>
              </a:rPr>
              <a:t>物流是黑灯工厂'血脉'，AMR 调度算法是核心壁垒——建议选择支持开放 API 的厂商，避免后期被绑定。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>
              <a:lnSpc>
                <a:spcPct val="130000"/>
              </a:lnSpc>
            </a:pPr>
            <a:r>
              <a:rPr sz="1000" b="0">
                <a:solidFill>
                  <a:srgbClr val="333333"/>
                </a:solidFill>
                <a:eastAsia typeface="Noto Sans CJK SC"/>
                <a:cs typeface="Noto Sans CJK SC"/>
                <a:latin typeface="Noto Sans CJK SC"/>
              </a:rPr>
              <a:t>黑灯工厂的'安全感'不能全靠视觉——机器人巡检是补足'嗅觉 / 听觉 / 触觉'的关键，建议 Phase 2 引入。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>
              <a:lnSpc>
                <a:spcPct val="130000"/>
              </a:lnSpc>
            </a:pPr>
            <a:r>
              <a:rPr sz="1000" b="0">
                <a:solidFill>
                  <a:srgbClr val="333333"/>
                </a:solidFill>
                <a:eastAsia typeface="Noto Sans CJK SC"/>
                <a:cs typeface="Noto Sans CJK SC"/>
                <a:latin typeface="Noto Sans CJK SC"/>
              </a:rPr>
              <a:t>安全不是'功能'，是'基线'——人机协作最忌讳的是'为了效率牺牲安全'。建议每季度做一次安全演练。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>
              <a:lnSpc>
                <a:spcPct val="130000"/>
              </a:lnSpc>
            </a:pPr>
            <a:r>
              <a:rPr sz="1000" b="0">
                <a:solidFill>
                  <a:srgbClr val="333333"/>
                </a:solidFill>
                <a:eastAsia typeface="Noto Sans CJK SC"/>
                <a:cs typeface="Noto Sans CJK SC"/>
                <a:latin typeface="Noto Sans CJK SC"/>
              </a:rPr>
              <a:t>四大运营支柱：智能排产 + 数字孪生 + 预测性维护 + 持续改善——让'数据换经验'真正改变日常运营的每一个决策。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>
              <a:lnSpc>
                <a:spcPct val="130000"/>
              </a:lnSpc>
            </a:pPr>
            <a:r>
              <a:rPr sz="1000" b="0">
                <a:solidFill>
                  <a:srgbClr val="333333"/>
                </a:solidFill>
                <a:eastAsia typeface="Noto Sans CJK SC"/>
                <a:cs typeface="Noto Sans CJK SC"/>
                <a:latin typeface="Noto Sans CJK SC"/>
              </a:rPr>
              <a:t>排产不是'调度员的活'，而是'算法的活'——让人从'算'中解放出来去做'判'，是排产智能化的核心价值。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>
              <a:lnSpc>
                <a:spcPct val="130000"/>
              </a:lnSpc>
            </a:pPr>
            <a:r>
              <a:rPr sz="1000" b="0">
                <a:solidFill>
                  <a:srgbClr val="333333"/>
                </a:solidFill>
                <a:eastAsia typeface="Noto Sans CJK SC"/>
                <a:cs typeface="Noto Sans CJK SC"/>
                <a:latin typeface="Noto Sans CJK SC"/>
              </a:rPr>
              <a:t>数字孪生不是'可视化工具'，是'决策工具'——关键是数据流的实时性 + 完整性，建议从注塑区开始建模。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>
              <a:lnSpc>
                <a:spcPct val="130000"/>
              </a:lnSpc>
            </a:pPr>
            <a:r>
              <a:rPr sz="1000" b="0">
                <a:solidFill>
                  <a:srgbClr val="333333"/>
                </a:solidFill>
                <a:eastAsia typeface="Noto Sans CJK SC"/>
                <a:cs typeface="Noto Sans CJK SC"/>
                <a:latin typeface="Noto Sans CJK SC"/>
              </a:rPr>
              <a:t>预测性维护的核心是'模型 + 数据 + 工单'三件套——模型可以从小数据起步，逐步迭代；切忌'一步到位'。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>
              <a:lnSpc>
                <a:spcPct val="130000"/>
              </a:lnSpc>
            </a:pPr>
            <a:r>
              <a:rPr sz="1000" b="0">
                <a:solidFill>
                  <a:srgbClr val="333333"/>
                </a:solidFill>
                <a:eastAsia typeface="Noto Sans CJK SC"/>
                <a:cs typeface="Noto Sans CJK SC"/>
                <a:latin typeface="Noto Sans CJK SC"/>
              </a:rPr>
              <a:t>持续改善不是'运动'，是'机制'——让改善成为一线员工的日常动作，而不是 KPI 倒逼下的临时抱佛脚。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>
              <a:lnSpc>
                <a:spcPct val="130000"/>
              </a:lnSpc>
            </a:pPr>
            <a:r>
              <a:rPr sz="1000" b="0">
                <a:solidFill>
                  <a:srgbClr val="333333"/>
                </a:solidFill>
                <a:eastAsia typeface="Noto Sans CJK SC"/>
                <a:cs typeface="Noto Sans CJK SC"/>
                <a:latin typeface="Noto Sans CJK SC"/>
              </a:rPr>
              <a:t>3 年三阶段 + 3 个里程碑——从试点到全车间黑灯化，把战略落到节奏上。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>
              <a:lnSpc>
                <a:spcPct val="130000"/>
              </a:lnSpc>
            </a:pPr>
            <a:r>
              <a:rPr sz="1000" b="0">
                <a:solidFill>
                  <a:srgbClr val="333333"/>
                </a:solidFill>
                <a:eastAsia typeface="Noto Sans CJK SC"/>
                <a:cs typeface="Noto Sans CJK SC"/>
                <a:latin typeface="Noto Sans CJK SC"/>
              </a:rPr>
              <a:t>试点选'工艺成熟 + 订单稳定 + 收益可量化'的产品，避免'啃硬骨头'开局；建议从现有产能中挑 1 条做样板，再横向复制。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>
              <a:lnSpc>
                <a:spcPct val="130000"/>
              </a:lnSpc>
            </a:pPr>
            <a:r>
              <a:rPr sz="1000" b="0">
                <a:solidFill>
                  <a:srgbClr val="333333"/>
                </a:solidFill>
                <a:eastAsia typeface="Noto Sans CJK SC"/>
                <a:cs typeface="Noto Sans CJK SC"/>
                <a:latin typeface="Noto Sans CJK SC"/>
              </a:rPr>
              <a:t>测算要分'硬投资 + 软投资'——软投资（培训 / 流程改造）往往被低估，建议预留 15-20% 缓冲，避免后期'缺钱停摆'。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>
              <a:lnSpc>
                <a:spcPct val="130000"/>
              </a:lnSpc>
            </a:pPr>
            <a:r>
              <a:rPr sz="1000" b="0">
                <a:solidFill>
                  <a:srgbClr val="333333"/>
                </a:solidFill>
                <a:eastAsia typeface="Noto Sans CJK SC"/>
                <a:cs typeface="Noto Sans CJK SC"/>
                <a:latin typeface="Noto Sans CJK SC"/>
              </a:rPr>
              <a:t>风险管理的关键是'早识别 + 早预案'——项目立项时就建立风险管理表，每月复盘。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>
              <a:lnSpc>
                <a:spcPct val="130000"/>
              </a:lnSpc>
            </a:pPr>
            <a:r>
              <a:rPr sz="1000" b="0">
                <a:solidFill>
                  <a:srgbClr val="333333"/>
                </a:solidFill>
                <a:eastAsia typeface="Noto Sans CJK SC"/>
                <a:cs typeface="Noto Sans CJK SC"/>
                <a:latin typeface="Noto Sans CJK SC"/>
              </a:rPr>
              <a:t>收尾'重锤'，重复核心数字加深印象；用一句行业金句收束：'黑灯工厂不是终点，而是智能制造的起点'。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>
              <a:lnSpc>
                <a:spcPct val="130000"/>
              </a:lnSpc>
            </a:pPr>
            <a:r>
              <a:rPr sz="1000" b="0">
                <a:solidFill>
                  <a:srgbClr val="333333"/>
                </a:solidFill>
                <a:eastAsia typeface="Noto Sans CJK SC"/>
                <a:cs typeface="Noto Sans CJK SC"/>
                <a:latin typeface="Noto Sans CJK SC"/>
              </a:rPr>
              <a:t>留给听众'想象空间'，激发战略层面对项目的支持意愿。今天投的是注塑车间，明天拿到的是整个集团的智能制造底座。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9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0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1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54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25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3291840"/>
            <a:ext cx="2286000" cy="91440"/>
          </a:xfrm>
          <a:prstGeom prst="rect">
            <a:avLst/>
          </a:prstGeom>
          <a:solidFill>
            <a:srgbClr val="4FC3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2560320"/>
            <a:ext cx="731520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400" b="1">
                <a:solidFill>
                  <a:srgbClr val="4FC3F7"/>
                </a:solidFill>
                <a:eastAsia typeface="Noto Sans CJK SC"/>
                <a:cs typeface="Noto Sans CJK SC"/>
                <a:latin typeface="Noto Sans CJK SC"/>
              </a:rPr>
              <a:t>智能制造 / Smart Manufacturing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3017520"/>
            <a:ext cx="10972800" cy="16459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7200" b="1">
                <a:solidFill>
                  <a:srgbClr val="FFFFFF"/>
                </a:solidFill>
                <a:eastAsia typeface="Noto Sans CJK SC"/>
                <a:cs typeface="Noto Sans CJK SC"/>
                <a:latin typeface="Noto Sans CJK SC"/>
              </a:rPr>
              <a:t>未来工厂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4206240"/>
            <a:ext cx="10972800" cy="7315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2400" b="0">
                <a:solidFill>
                  <a:srgbClr val="FFFFFF"/>
                </a:solidFill>
                <a:eastAsia typeface="Noto Sans CJK SC"/>
                <a:cs typeface="Noto Sans CJK SC"/>
                <a:latin typeface="Noto Sans CJK SC"/>
              </a:rPr>
              <a:t>—— 注塑车间黑灯工厂与 AI Robot 应用方案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4846320"/>
            <a:ext cx="10972800" cy="5486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0">
                <a:solidFill>
                  <a:srgbClr val="C9D6DF"/>
                </a:solidFill>
                <a:eastAsia typeface="Noto Sans CJK SC"/>
                <a:cs typeface="Noto Sans CJK SC"/>
                <a:latin typeface="Noto Sans CJK SC"/>
              </a:rPr>
              <a:t>高效运营与分区管理实践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6035040"/>
            <a:ext cx="1097280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200" b="0">
                <a:solidFill>
                  <a:srgbClr val="C9D6DF"/>
                </a:solidFill>
                <a:eastAsia typeface="Noto Sans CJK SC"/>
                <a:cs typeface="Noto Sans CJK SC"/>
                <a:latin typeface="Noto Sans CJK SC"/>
              </a:rPr>
              <a:t>演讲人：智能制造项目负责人 / 数字化转型顾问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6309360"/>
            <a:ext cx="1097280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200" b="0">
                <a:solidFill>
                  <a:srgbClr val="C9D6DF"/>
                </a:solidFill>
                <a:eastAsia typeface="Noto Sans CJK SC"/>
                <a:cs typeface="Noto Sans CJK SC"/>
                <a:latin typeface="Noto Sans CJK SC"/>
              </a:rPr>
              <a:t>场合：内部项目立项汇报 / 战略规划会议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0" y="457200"/>
            <a:ext cx="182880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>
              <a:lnSpc>
                <a:spcPct val="130000"/>
              </a:lnSpc>
            </a:pPr>
            <a:r>
              <a:rPr sz="1200" b="0">
                <a:solidFill>
                  <a:srgbClr val="4FC3F7"/>
                </a:solidFill>
                <a:eastAsia typeface="Noto Sans CJK SC"/>
                <a:cs typeface="Noto Sans CJK SC"/>
                <a:latin typeface="Noto Sans CJK SC"/>
              </a:rPr>
              <a:t>v2.0  | 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4FC3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64592" y="0"/>
            <a:ext cx="36576" cy="6858000"/>
          </a:xfrm>
          <a:prstGeom prst="rect">
            <a:avLst/>
          </a:prstGeom>
          <a:solidFill>
            <a:srgbClr val="0B25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28600"/>
            <a:ext cx="731520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1">
                <a:solidFill>
                  <a:srgbClr val="4FC3F7"/>
                </a:solidFill>
                <a:eastAsia typeface="Noto Sans CJK SC"/>
                <a:cs typeface="Noto Sans CJK SC"/>
                <a:latin typeface="Noto Sans CJK SC"/>
              </a:rPr>
              <a:t>目录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228600"/>
            <a:ext cx="137160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>
              <a:lnSpc>
                <a:spcPct val="130000"/>
              </a:lnSpc>
            </a:pPr>
            <a:r>
              <a:rPr sz="1000" b="0">
                <a:solidFill>
                  <a:srgbClr val="6B7A8A"/>
                </a:solidFill>
                <a:eastAsia typeface="Noto Sans CJK SC"/>
                <a:cs typeface="Noto Sans CJK SC"/>
                <a:latin typeface="Noto Sans CJK SC"/>
              </a:rPr>
              <a:t>02 / 32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0080"/>
            <a:ext cx="11247120" cy="64008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3000" b="1">
                <a:solidFill>
                  <a:srgbClr val="0E1117"/>
                </a:solidFill>
                <a:eastAsia typeface="Noto Sans CJK SC"/>
                <a:cs typeface="Noto Sans CJK SC"/>
                <a:latin typeface="Noto Sans CJK SC"/>
              </a:rPr>
              <a:t>目  录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325880"/>
            <a:ext cx="1124712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400" b="0">
                <a:solidFill>
                  <a:srgbClr val="6B7A8A"/>
                </a:solidFill>
                <a:eastAsia typeface="Noto Sans CJK SC"/>
                <a:cs typeface="Noto Sans CJK SC"/>
                <a:latin typeface="Noto Sans CJK SC"/>
              </a:rPr>
              <a:t>Table of Contents  ·  7 大章节  ·  32 页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" y="1691640"/>
            <a:ext cx="11247120" cy="15000"/>
          </a:xfrm>
          <a:prstGeom prst="rect">
            <a:avLst/>
          </a:prstGeom>
          <a:solidFill>
            <a:srgbClr val="4FC3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57200" y="2103120"/>
            <a:ext cx="640080" cy="502920"/>
          </a:xfrm>
          <a:prstGeom prst="rect">
            <a:avLst/>
          </a:prstGeom>
          <a:solidFill>
            <a:srgbClr val="0B25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7200" y="2103120"/>
            <a:ext cx="640080" cy="50292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ctr">
              <a:lnSpc>
                <a:spcPct val="130000"/>
              </a:lnSpc>
            </a:pPr>
            <a:r>
              <a:rPr sz="2000" b="1">
                <a:solidFill>
                  <a:srgbClr val="FFFFFF"/>
                </a:solidFill>
                <a:eastAsia typeface="Noto Sans CJK SC"/>
                <a:cs typeface="Noto Sans CJK SC"/>
                <a:latin typeface="Noto Sans CJK SC"/>
              </a:rPr>
              <a:t>01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80160" y="2103120"/>
            <a:ext cx="7315200" cy="50292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1">
                <a:solidFill>
                  <a:srgbClr val="0E1117"/>
                </a:solidFill>
                <a:eastAsia typeface="Noto Sans CJK SC"/>
                <a:cs typeface="Noto Sans CJK SC"/>
                <a:latin typeface="Noto Sans CJK SC"/>
              </a:rPr>
              <a:t>背景与目标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0" y="2103120"/>
            <a:ext cx="2743200" cy="50292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r">
              <a:lnSpc>
                <a:spcPct val="130000"/>
              </a:lnSpc>
            </a:pPr>
            <a:r>
              <a:rPr sz="1400" b="0">
                <a:solidFill>
                  <a:srgbClr val="6B7A8A"/>
                </a:solidFill>
                <a:eastAsia typeface="Noto Sans CJK SC"/>
                <a:cs typeface="Noto Sans CJK SC"/>
                <a:latin typeface="Noto Sans CJK SC"/>
              </a:rPr>
              <a:t>P3-P5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57200" y="2697480"/>
            <a:ext cx="640080" cy="502920"/>
          </a:xfrm>
          <a:prstGeom prst="rect">
            <a:avLst/>
          </a:prstGeom>
          <a:solidFill>
            <a:srgbClr val="0B25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7200" y="2697480"/>
            <a:ext cx="640080" cy="50292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ctr">
              <a:lnSpc>
                <a:spcPct val="130000"/>
              </a:lnSpc>
            </a:pPr>
            <a:r>
              <a:rPr sz="2000" b="1">
                <a:solidFill>
                  <a:srgbClr val="FFFFFF"/>
                </a:solidFill>
                <a:eastAsia typeface="Noto Sans CJK SC"/>
                <a:cs typeface="Noto Sans CJK SC"/>
                <a:latin typeface="Noto Sans CJK SC"/>
              </a:rPr>
              <a:t>02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280160" y="2697480"/>
            <a:ext cx="7315200" cy="50292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1">
                <a:solidFill>
                  <a:srgbClr val="0E1117"/>
                </a:solidFill>
                <a:eastAsia typeface="Noto Sans CJK SC"/>
                <a:cs typeface="Noto Sans CJK SC"/>
                <a:latin typeface="Noto Sans CJK SC"/>
              </a:rPr>
              <a:t>整体规划与分区管理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144000" y="2697480"/>
            <a:ext cx="2743200" cy="50292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r">
              <a:lnSpc>
                <a:spcPct val="130000"/>
              </a:lnSpc>
            </a:pPr>
            <a:r>
              <a:rPr sz="1400" b="0">
                <a:solidFill>
                  <a:srgbClr val="6B7A8A"/>
                </a:solidFill>
                <a:eastAsia typeface="Noto Sans CJK SC"/>
                <a:cs typeface="Noto Sans CJK SC"/>
                <a:latin typeface="Noto Sans CJK SC"/>
              </a:rPr>
              <a:t>P6-P10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57200" y="3291840"/>
            <a:ext cx="640080" cy="502920"/>
          </a:xfrm>
          <a:prstGeom prst="rect">
            <a:avLst/>
          </a:prstGeom>
          <a:solidFill>
            <a:srgbClr val="0B25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57200" y="3291840"/>
            <a:ext cx="640080" cy="50292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ctr">
              <a:lnSpc>
                <a:spcPct val="130000"/>
              </a:lnSpc>
            </a:pPr>
            <a:r>
              <a:rPr sz="2000" b="1">
                <a:solidFill>
                  <a:srgbClr val="FFFFFF"/>
                </a:solidFill>
                <a:eastAsia typeface="Noto Sans CJK SC"/>
                <a:cs typeface="Noto Sans CJK SC"/>
                <a:latin typeface="Noto Sans CJK SC"/>
              </a:rPr>
              <a:t>03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280160" y="3291840"/>
            <a:ext cx="7315200" cy="50292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1">
                <a:solidFill>
                  <a:srgbClr val="0E1117"/>
                </a:solidFill>
                <a:eastAsia typeface="Noto Sans CJK SC"/>
                <a:cs typeface="Noto Sans CJK SC"/>
                <a:latin typeface="Noto Sans CJK SC"/>
              </a:rPr>
              <a:t>黑灯工厂关键技术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144000" y="3291840"/>
            <a:ext cx="2743200" cy="50292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r">
              <a:lnSpc>
                <a:spcPct val="130000"/>
              </a:lnSpc>
            </a:pPr>
            <a:r>
              <a:rPr sz="1400" b="0">
                <a:solidFill>
                  <a:srgbClr val="6B7A8A"/>
                </a:solidFill>
                <a:eastAsia typeface="Noto Sans CJK SC"/>
                <a:cs typeface="Noto Sans CJK SC"/>
                <a:latin typeface="Noto Sans CJK SC"/>
              </a:rPr>
              <a:t>P11-P15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57200" y="3886200"/>
            <a:ext cx="640080" cy="502920"/>
          </a:xfrm>
          <a:prstGeom prst="rect">
            <a:avLst/>
          </a:prstGeom>
          <a:solidFill>
            <a:srgbClr val="0B25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457200" y="3886200"/>
            <a:ext cx="640080" cy="50292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ctr">
              <a:lnSpc>
                <a:spcPct val="130000"/>
              </a:lnSpc>
            </a:pPr>
            <a:r>
              <a:rPr sz="2000" b="1">
                <a:solidFill>
                  <a:srgbClr val="FFFFFF"/>
                </a:solidFill>
                <a:eastAsia typeface="Noto Sans CJK SC"/>
                <a:cs typeface="Noto Sans CJK SC"/>
                <a:latin typeface="Noto Sans CJK SC"/>
              </a:rPr>
              <a:t>04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280160" y="3886200"/>
            <a:ext cx="7315200" cy="50292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1">
                <a:solidFill>
                  <a:srgbClr val="0E1117"/>
                </a:solidFill>
                <a:eastAsia typeface="Noto Sans CJK SC"/>
                <a:cs typeface="Noto Sans CJK SC"/>
                <a:latin typeface="Noto Sans CJK SC"/>
              </a:rPr>
              <a:t>AI Robot 应用场景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144000" y="3886200"/>
            <a:ext cx="2743200" cy="50292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r">
              <a:lnSpc>
                <a:spcPct val="130000"/>
              </a:lnSpc>
            </a:pPr>
            <a:r>
              <a:rPr sz="1400" b="0">
                <a:solidFill>
                  <a:srgbClr val="6B7A8A"/>
                </a:solidFill>
                <a:eastAsia typeface="Noto Sans CJK SC"/>
                <a:cs typeface="Noto Sans CJK SC"/>
                <a:latin typeface="Noto Sans CJK SC"/>
              </a:rPr>
              <a:t>P16-P21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57200" y="4480560"/>
            <a:ext cx="640080" cy="502920"/>
          </a:xfrm>
          <a:prstGeom prst="rect">
            <a:avLst/>
          </a:prstGeom>
          <a:solidFill>
            <a:srgbClr val="0B25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57200" y="4480560"/>
            <a:ext cx="640080" cy="50292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ctr">
              <a:lnSpc>
                <a:spcPct val="130000"/>
              </a:lnSpc>
            </a:pPr>
            <a:r>
              <a:rPr sz="2000" b="1">
                <a:solidFill>
                  <a:srgbClr val="FFFFFF"/>
                </a:solidFill>
                <a:eastAsia typeface="Noto Sans CJK SC"/>
                <a:cs typeface="Noto Sans CJK SC"/>
                <a:latin typeface="Noto Sans CJK SC"/>
              </a:rPr>
              <a:t>05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280160" y="4480560"/>
            <a:ext cx="7315200" cy="50292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1">
                <a:solidFill>
                  <a:srgbClr val="0E1117"/>
                </a:solidFill>
                <a:eastAsia typeface="Noto Sans CJK SC"/>
                <a:cs typeface="Noto Sans CJK SC"/>
                <a:latin typeface="Noto Sans CJK SC"/>
              </a:rPr>
              <a:t>高效运营体系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144000" y="4480560"/>
            <a:ext cx="2743200" cy="50292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r">
              <a:lnSpc>
                <a:spcPct val="130000"/>
              </a:lnSpc>
            </a:pPr>
            <a:r>
              <a:rPr sz="1400" b="0">
                <a:solidFill>
                  <a:srgbClr val="6B7A8A"/>
                </a:solidFill>
                <a:eastAsia typeface="Noto Sans CJK SC"/>
                <a:cs typeface="Noto Sans CJK SC"/>
                <a:latin typeface="Noto Sans CJK SC"/>
              </a:rPr>
              <a:t>P22-P26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57200" y="5074920"/>
            <a:ext cx="640080" cy="502920"/>
          </a:xfrm>
          <a:prstGeom prst="rect">
            <a:avLst/>
          </a:prstGeom>
          <a:solidFill>
            <a:srgbClr val="0B25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457200" y="5074920"/>
            <a:ext cx="640080" cy="50292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ctr">
              <a:lnSpc>
                <a:spcPct val="130000"/>
              </a:lnSpc>
            </a:pPr>
            <a:r>
              <a:rPr sz="2000" b="1">
                <a:solidFill>
                  <a:srgbClr val="FFFFFF"/>
                </a:solidFill>
                <a:eastAsia typeface="Noto Sans CJK SC"/>
                <a:cs typeface="Noto Sans CJK SC"/>
                <a:latin typeface="Noto Sans CJK SC"/>
              </a:rPr>
              <a:t>06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280160" y="5074920"/>
            <a:ext cx="7315200" cy="50292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1">
                <a:solidFill>
                  <a:srgbClr val="0E1117"/>
                </a:solidFill>
                <a:eastAsia typeface="Noto Sans CJK SC"/>
                <a:cs typeface="Noto Sans CJK SC"/>
                <a:latin typeface="Noto Sans CJK SC"/>
              </a:rPr>
              <a:t>实施路径与里程碑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144000" y="5074920"/>
            <a:ext cx="2743200" cy="50292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r">
              <a:lnSpc>
                <a:spcPct val="130000"/>
              </a:lnSpc>
            </a:pPr>
            <a:r>
              <a:rPr sz="1400" b="0">
                <a:solidFill>
                  <a:srgbClr val="6B7A8A"/>
                </a:solidFill>
                <a:eastAsia typeface="Noto Sans CJK SC"/>
                <a:cs typeface="Noto Sans CJK SC"/>
                <a:latin typeface="Noto Sans CJK SC"/>
              </a:rPr>
              <a:t>P27-P30</a:t>
            </a:r>
          </a:p>
        </p:txBody>
      </p:sp>
      <p:sp>
        <p:nvSpPr>
          <p:cNvPr id="33" name="Rectangle 32"/>
          <p:cNvSpPr/>
          <p:nvPr/>
        </p:nvSpPr>
        <p:spPr>
          <a:xfrm>
            <a:off x="457200" y="5669280"/>
            <a:ext cx="640080" cy="502920"/>
          </a:xfrm>
          <a:prstGeom prst="rect">
            <a:avLst/>
          </a:prstGeom>
          <a:solidFill>
            <a:srgbClr val="0B25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457200" y="5669280"/>
            <a:ext cx="640080" cy="50292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ctr">
              <a:lnSpc>
                <a:spcPct val="130000"/>
              </a:lnSpc>
            </a:pPr>
            <a:r>
              <a:rPr sz="2000" b="1">
                <a:solidFill>
                  <a:srgbClr val="FFFFFF"/>
                </a:solidFill>
                <a:eastAsia typeface="Noto Sans CJK SC"/>
                <a:cs typeface="Noto Sans CJK SC"/>
                <a:latin typeface="Noto Sans CJK SC"/>
              </a:rPr>
              <a:t>07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280160" y="5669280"/>
            <a:ext cx="7315200" cy="50292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1">
                <a:solidFill>
                  <a:srgbClr val="0E1117"/>
                </a:solidFill>
                <a:eastAsia typeface="Noto Sans CJK SC"/>
                <a:cs typeface="Noto Sans CJK SC"/>
                <a:latin typeface="Noto Sans CJK SC"/>
              </a:rPr>
              <a:t>总结与展望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144000" y="5669280"/>
            <a:ext cx="2743200" cy="50292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r">
              <a:lnSpc>
                <a:spcPct val="130000"/>
              </a:lnSpc>
            </a:pPr>
            <a:r>
              <a:rPr sz="1400" b="0">
                <a:solidFill>
                  <a:srgbClr val="6B7A8A"/>
                </a:solidFill>
                <a:eastAsia typeface="Noto Sans CJK SC"/>
                <a:cs typeface="Noto Sans CJK SC"/>
                <a:latin typeface="Noto Sans CJK SC"/>
              </a:rPr>
              <a:t>P31-P32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4FC3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64592" y="0"/>
            <a:ext cx="36576" cy="6858000"/>
          </a:xfrm>
          <a:prstGeom prst="rect">
            <a:avLst/>
          </a:prstGeom>
          <a:solidFill>
            <a:srgbClr val="0B25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28600"/>
            <a:ext cx="731520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1">
                <a:solidFill>
                  <a:srgbClr val="4FC3F7"/>
                </a:solidFill>
                <a:eastAsia typeface="Noto Sans CJK SC"/>
                <a:cs typeface="Noto Sans CJK SC"/>
                <a:latin typeface="Noto Sans CJK SC"/>
              </a:rPr>
              <a:t>二 · 背景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228600"/>
            <a:ext cx="137160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>
              <a:lnSpc>
                <a:spcPct val="130000"/>
              </a:lnSpc>
            </a:pPr>
            <a:r>
              <a:rPr sz="1000" b="0">
                <a:solidFill>
                  <a:srgbClr val="6B7A8A"/>
                </a:solidFill>
                <a:eastAsia typeface="Noto Sans CJK SC"/>
                <a:cs typeface="Noto Sans CJK SC"/>
                <a:latin typeface="Noto Sans CJK SC"/>
              </a:rPr>
              <a:t>03 / 32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0080"/>
            <a:ext cx="11247120" cy="64008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3000" b="1">
                <a:solidFill>
                  <a:srgbClr val="0E1117"/>
                </a:solidFill>
                <a:eastAsia typeface="Noto Sans CJK SC"/>
                <a:cs typeface="Noto Sans CJK SC"/>
                <a:latin typeface="Noto Sans CJK SC"/>
              </a:rPr>
              <a:t>传统注塑车间四大痛点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325880"/>
            <a:ext cx="1124712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400" b="0">
                <a:solidFill>
                  <a:srgbClr val="6B7A8A"/>
                </a:solidFill>
                <a:eastAsia typeface="Noto Sans CJK SC"/>
                <a:cs typeface="Noto Sans CJK SC"/>
                <a:latin typeface="Noto Sans CJK SC"/>
              </a:rPr>
              <a:t>Pain Points · 人工 / 效率 / 品质 / 安全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" y="1691640"/>
            <a:ext cx="11247120" cy="15000"/>
          </a:xfrm>
          <a:prstGeom prst="rect">
            <a:avLst/>
          </a:prstGeom>
          <a:solidFill>
            <a:srgbClr val="4FC3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1920240"/>
            <a:ext cx="7315200" cy="3840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lnSpc>
                <a:spcPct val="140000"/>
              </a:lnSpc>
              <a:spcAft>
                <a:spcPts val="400"/>
              </a:spcAft>
            </a:pPr>
            <a:r>
              <a:rPr sz="1500" b="1">
                <a:solidFill>
                  <a:srgbClr val="4FC3F7"/>
                </a:solidFill>
                <a:eastAsia typeface="Noto Sans CJK SC"/>
                <a:cs typeface="Noto Sans CJK SC"/>
                <a:latin typeface="Noto Sans CJK SC"/>
              </a:rPr>
              <a:t>▎ </a:t>
            </a:r>
            <a:r>
              <a:rPr sz="1500" b="0">
                <a:solidFill>
                  <a:srgbClr val="0E1117"/>
                </a:solidFill>
                <a:eastAsia typeface="Noto Sans CJK SC"/>
                <a:cs typeface="Noto Sans CJK SC"/>
                <a:latin typeface="Noto Sans CJK SC"/>
              </a:rPr>
              <a:t>人工依赖：单台注塑机需 1-2 名操作员，24h 三班倒难维持，注塑是制造业人力占比最高的工序之一</a:t>
            </a:r>
          </a:p>
          <a:p>
            <a:pPr algn="l">
              <a:lnSpc>
                <a:spcPct val="140000"/>
              </a:lnSpc>
              <a:spcAft>
                <a:spcPts val="400"/>
              </a:spcAft>
            </a:pPr>
            <a:r>
              <a:rPr sz="1500" b="1">
                <a:solidFill>
                  <a:srgbClr val="4FC3F7"/>
                </a:solidFill>
                <a:eastAsia typeface="Noto Sans CJK SC"/>
                <a:cs typeface="Noto Sans CJK SC"/>
                <a:latin typeface="Noto Sans CJK SC"/>
              </a:rPr>
              <a:t>▎ </a:t>
            </a:r>
            <a:r>
              <a:rPr sz="1500" b="0">
                <a:solidFill>
                  <a:srgbClr val="0E1117"/>
                </a:solidFill>
                <a:eastAsia typeface="Noto Sans CJK SC"/>
                <a:cs typeface="Noto Sans CJK SC"/>
                <a:latin typeface="Noto Sans CJK SC"/>
              </a:rPr>
              <a:t>效率瓶颈：综合 OEE 50-65%，停机 / 换模 / 待料时间占比超 30%</a:t>
            </a:r>
          </a:p>
          <a:p>
            <a:pPr algn="l">
              <a:lnSpc>
                <a:spcPct val="140000"/>
              </a:lnSpc>
              <a:spcAft>
                <a:spcPts val="400"/>
              </a:spcAft>
            </a:pPr>
            <a:r>
              <a:rPr sz="1500" b="1">
                <a:solidFill>
                  <a:srgbClr val="4FC3F7"/>
                </a:solidFill>
                <a:eastAsia typeface="Noto Sans CJK SC"/>
                <a:cs typeface="Noto Sans CJK SC"/>
                <a:latin typeface="Noto Sans CJK SC"/>
              </a:rPr>
              <a:t>▎ </a:t>
            </a:r>
            <a:r>
              <a:rPr sz="1500" b="0">
                <a:solidFill>
                  <a:srgbClr val="0E1117"/>
                </a:solidFill>
                <a:eastAsia typeface="Noto Sans CJK SC"/>
                <a:cs typeface="Noto Sans CJK SC"/>
                <a:latin typeface="Noto Sans CJK SC"/>
              </a:rPr>
              <a:t>品质波动：人工目检漏检率 3-5%，客诉成本占营收 1-2%</a:t>
            </a:r>
          </a:p>
          <a:p>
            <a:pPr algn="l">
              <a:lnSpc>
                <a:spcPct val="140000"/>
              </a:lnSpc>
              <a:spcAft>
                <a:spcPts val="400"/>
              </a:spcAft>
            </a:pPr>
            <a:r>
              <a:rPr sz="1500" b="1">
                <a:solidFill>
                  <a:srgbClr val="4FC3F7"/>
                </a:solidFill>
                <a:eastAsia typeface="Noto Sans CJK SC"/>
                <a:cs typeface="Noto Sans CJK SC"/>
                <a:latin typeface="Noto Sans CJK SC"/>
              </a:rPr>
              <a:t>▎ </a:t>
            </a:r>
            <a:r>
              <a:rPr sz="1500" b="0">
                <a:solidFill>
                  <a:srgbClr val="0E1117"/>
                </a:solidFill>
                <a:eastAsia typeface="Noto Sans CJK SC"/>
                <a:cs typeface="Noto Sans CJK SC"/>
                <a:latin typeface="Noto Sans CJK SC"/>
              </a:rPr>
              <a:t>安全风险：高温 / 液压 / 机械伤害集中，夜班事故率是白班 1.5 倍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46720" y="1920240"/>
            <a:ext cx="3931920" cy="3840480"/>
          </a:xfrm>
          <a:prstGeom prst="rect">
            <a:avLst/>
          </a:prstGeom>
          <a:solidFill>
            <a:srgbClr val="F5F7FA"/>
          </a:solidFill>
          <a:ln w="19050">
            <a:solidFill>
              <a:srgbClr val="FF8A65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137160" bIns="137160"/>
          <a:lstStyle/>
          <a:p>
            <a:pPr algn="ctr">
              <a:lnSpc>
                <a:spcPct val="120000"/>
              </a:lnSpc>
            </a:pPr>
            <a:r>
              <a:rPr sz="1200" b="1">
                <a:solidFill>
                  <a:srgbClr val="FF8A65"/>
                </a:solidFill>
                <a:eastAsia typeface="Noto Sans CJK SC"/>
                <a:cs typeface="Noto Sans CJK SC"/>
                <a:latin typeface="Noto Sans CJK SC"/>
              </a:rPr>
              <a:t>[ 图示占位 ]</a:t>
            </a:r>
          </a:p>
          <a:p>
            <a:pPr algn="ctr">
              <a:lnSpc>
                <a:spcPct val="130000"/>
              </a:lnSpc>
              <a:spcBef>
                <a:spcPts val="600"/>
              </a:spcBef>
            </a:pPr>
            <a:r>
              <a:rPr sz="1100" b="0">
                <a:solidFill>
                  <a:srgbClr val="6B7A8A"/>
                </a:solidFill>
                <a:eastAsia typeface="Noto Sans CJK SC"/>
                <a:cs typeface="Noto Sans CJK SC"/>
                <a:latin typeface="Noto Sans CJK SC"/>
              </a:rPr>
              <a:t>建议：左侧四象限饼图（红块表示四类痛点在工时/成本中的占比）；右侧车间现场照片占位（遮蔽处理 + 蓝色标签说明）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4FC3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64592" y="0"/>
            <a:ext cx="36576" cy="6858000"/>
          </a:xfrm>
          <a:prstGeom prst="rect">
            <a:avLst/>
          </a:prstGeom>
          <a:solidFill>
            <a:srgbClr val="0B25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28600"/>
            <a:ext cx="731520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1">
                <a:solidFill>
                  <a:srgbClr val="4FC3F7"/>
                </a:solidFill>
                <a:eastAsia typeface="Noto Sans CJK SC"/>
                <a:cs typeface="Noto Sans CJK SC"/>
                <a:latin typeface="Noto Sans CJK SC"/>
              </a:rPr>
              <a:t>二 · 背景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228600"/>
            <a:ext cx="137160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>
              <a:lnSpc>
                <a:spcPct val="130000"/>
              </a:lnSpc>
            </a:pPr>
            <a:r>
              <a:rPr sz="1000" b="0">
                <a:solidFill>
                  <a:srgbClr val="6B7A8A"/>
                </a:solidFill>
                <a:eastAsia typeface="Noto Sans CJK SC"/>
                <a:cs typeface="Noto Sans CJK SC"/>
                <a:latin typeface="Noto Sans CJK SC"/>
              </a:rPr>
              <a:t>04 / 32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0080"/>
            <a:ext cx="11247120" cy="64008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3000" b="1">
                <a:solidFill>
                  <a:srgbClr val="0E1117"/>
                </a:solidFill>
                <a:eastAsia typeface="Noto Sans CJK SC"/>
                <a:cs typeface="Noto Sans CJK SC"/>
                <a:latin typeface="Noto Sans CJK SC"/>
              </a:rPr>
              <a:t>黑灯工厂战略意义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325880"/>
            <a:ext cx="1124712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400" b="0">
                <a:solidFill>
                  <a:srgbClr val="6B7A8A"/>
                </a:solidFill>
                <a:eastAsia typeface="Noto Sans CJK SC"/>
                <a:cs typeface="Noto Sans CJK SC"/>
                <a:latin typeface="Noto Sans CJK SC"/>
              </a:rPr>
              <a:t>Strategic Value · 战略 / 运营 / 成本 / 品牌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" y="1691640"/>
            <a:ext cx="11247120" cy="15000"/>
          </a:xfrm>
          <a:prstGeom prst="rect">
            <a:avLst/>
          </a:prstGeom>
          <a:solidFill>
            <a:srgbClr val="4FC3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1920240"/>
            <a:ext cx="7315200" cy="3840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lnSpc>
                <a:spcPct val="140000"/>
              </a:lnSpc>
              <a:spcAft>
                <a:spcPts val="400"/>
              </a:spcAft>
            </a:pPr>
            <a:r>
              <a:rPr sz="1500" b="1">
                <a:solidFill>
                  <a:srgbClr val="4FC3F7"/>
                </a:solidFill>
                <a:eastAsia typeface="Noto Sans CJK SC"/>
                <a:cs typeface="Noto Sans CJK SC"/>
                <a:latin typeface="Noto Sans CJK SC"/>
              </a:rPr>
              <a:t>▎ </a:t>
            </a:r>
            <a:r>
              <a:rPr sz="1500" b="0">
                <a:solidFill>
                  <a:srgbClr val="0E1117"/>
                </a:solidFill>
                <a:eastAsia typeface="Noto Sans CJK SC"/>
                <a:cs typeface="Noto Sans CJK SC"/>
                <a:latin typeface="Noto Sans CJK SC"/>
              </a:rPr>
              <a:t>战略层：从'制造'向'智造'升级，对标工业 4.0 第一梯队</a:t>
            </a:r>
          </a:p>
          <a:p>
            <a:pPr algn="l">
              <a:lnSpc>
                <a:spcPct val="140000"/>
              </a:lnSpc>
              <a:spcAft>
                <a:spcPts val="400"/>
              </a:spcAft>
            </a:pPr>
            <a:r>
              <a:rPr sz="1500" b="1">
                <a:solidFill>
                  <a:srgbClr val="4FC3F7"/>
                </a:solidFill>
                <a:eastAsia typeface="Noto Sans CJK SC"/>
                <a:cs typeface="Noto Sans CJK SC"/>
                <a:latin typeface="Noto Sans CJK SC"/>
              </a:rPr>
              <a:t>▎ </a:t>
            </a:r>
            <a:r>
              <a:rPr sz="1500" b="0">
                <a:solidFill>
                  <a:srgbClr val="0E1117"/>
                </a:solidFill>
                <a:eastAsia typeface="Noto Sans CJK SC"/>
                <a:cs typeface="Noto Sans CJK SC"/>
                <a:latin typeface="Noto Sans CJK SC"/>
              </a:rPr>
              <a:t>运营层：7×24h 不间断生产 + 夜间无人值守成为可能</a:t>
            </a:r>
          </a:p>
          <a:p>
            <a:pPr algn="l">
              <a:lnSpc>
                <a:spcPct val="140000"/>
              </a:lnSpc>
              <a:spcAft>
                <a:spcPts val="400"/>
              </a:spcAft>
            </a:pPr>
            <a:r>
              <a:rPr sz="1500" b="1">
                <a:solidFill>
                  <a:srgbClr val="4FC3F7"/>
                </a:solidFill>
                <a:eastAsia typeface="Noto Sans CJK SC"/>
                <a:cs typeface="Noto Sans CJK SC"/>
                <a:latin typeface="Noto Sans CJK SC"/>
              </a:rPr>
              <a:t>▎ </a:t>
            </a:r>
            <a:r>
              <a:rPr sz="1500" b="0">
                <a:solidFill>
                  <a:srgbClr val="0E1117"/>
                </a:solidFill>
                <a:eastAsia typeface="Noto Sans CJK SC"/>
                <a:cs typeface="Noto Sans CJK SC"/>
                <a:latin typeface="Noto Sans CJK SC"/>
              </a:rPr>
              <a:t>成本层：人力成本下降 60-80%，能耗下降 15-25%</a:t>
            </a:r>
          </a:p>
          <a:p>
            <a:pPr algn="l">
              <a:lnSpc>
                <a:spcPct val="140000"/>
              </a:lnSpc>
              <a:spcAft>
                <a:spcPts val="400"/>
              </a:spcAft>
            </a:pPr>
            <a:r>
              <a:rPr sz="1500" b="1">
                <a:solidFill>
                  <a:srgbClr val="4FC3F7"/>
                </a:solidFill>
                <a:eastAsia typeface="Noto Sans CJK SC"/>
                <a:cs typeface="Noto Sans CJK SC"/>
                <a:latin typeface="Noto Sans CJK SC"/>
              </a:rPr>
              <a:t>▎ </a:t>
            </a:r>
            <a:r>
              <a:rPr sz="1500" b="0">
                <a:solidFill>
                  <a:srgbClr val="0E1117"/>
                </a:solidFill>
                <a:eastAsia typeface="Noto Sans CJK SC"/>
                <a:cs typeface="Noto Sans CJK SC"/>
                <a:latin typeface="Noto Sans CJK SC"/>
              </a:rPr>
              <a:t>品牌层：高端客户验厂加分项，承接高附加值订单的硬门槛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46720" y="1920240"/>
            <a:ext cx="3931920" cy="3840480"/>
          </a:xfrm>
          <a:prstGeom prst="rect">
            <a:avLst/>
          </a:prstGeom>
          <a:solidFill>
            <a:srgbClr val="F5F7FA"/>
          </a:solidFill>
          <a:ln w="19050">
            <a:solidFill>
              <a:srgbClr val="4FC3F7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137160" bIns="137160"/>
          <a:lstStyle/>
          <a:p>
            <a:pPr algn="ctr">
              <a:lnSpc>
                <a:spcPct val="120000"/>
              </a:lnSpc>
            </a:pPr>
            <a:r>
              <a:rPr sz="1200" b="1">
                <a:solidFill>
                  <a:srgbClr val="4FC3F7"/>
                </a:solidFill>
                <a:eastAsia typeface="Noto Sans CJK SC"/>
                <a:cs typeface="Noto Sans CJK SC"/>
                <a:latin typeface="Noto Sans CJK SC"/>
              </a:rPr>
              <a:t>[ 图示占位 ]</a:t>
            </a:r>
          </a:p>
          <a:p>
            <a:pPr algn="ctr">
              <a:lnSpc>
                <a:spcPct val="130000"/>
              </a:lnSpc>
              <a:spcBef>
                <a:spcPts val="600"/>
              </a:spcBef>
            </a:pPr>
            <a:r>
              <a:rPr sz="1100" b="0">
                <a:solidFill>
                  <a:srgbClr val="6B7A8A"/>
                </a:solidFill>
                <a:eastAsia typeface="Noto Sans CJK SC"/>
                <a:cs typeface="Noto Sans CJK SC"/>
                <a:latin typeface="Noto Sans CJK SC"/>
              </a:rPr>
              <a:t>建议：战略地图（Strategy Map）四象限——财务 / 客户 / 内部流程 / 学习成长；中间用箭头连接'黑灯工厂'作为枢纽；右下角认证图标占位（ISO 23247）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4FC3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64592" y="0"/>
            <a:ext cx="36576" cy="6858000"/>
          </a:xfrm>
          <a:prstGeom prst="rect">
            <a:avLst/>
          </a:prstGeom>
          <a:solidFill>
            <a:srgbClr val="0B25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28600"/>
            <a:ext cx="731520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1">
                <a:solidFill>
                  <a:srgbClr val="4FC3F7"/>
                </a:solidFill>
                <a:eastAsia typeface="Noto Sans CJK SC"/>
                <a:cs typeface="Noto Sans CJK SC"/>
                <a:latin typeface="Noto Sans CJK SC"/>
              </a:rPr>
              <a:t>二 · 目标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228600"/>
            <a:ext cx="137160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>
              <a:lnSpc>
                <a:spcPct val="130000"/>
              </a:lnSpc>
            </a:pPr>
            <a:r>
              <a:rPr sz="1000" b="0">
                <a:solidFill>
                  <a:srgbClr val="6B7A8A"/>
                </a:solidFill>
                <a:eastAsia typeface="Noto Sans CJK SC"/>
                <a:cs typeface="Noto Sans CJK SC"/>
                <a:latin typeface="Noto Sans CJK SC"/>
              </a:rPr>
              <a:t>05 / 32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0080"/>
            <a:ext cx="11247120" cy="64008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3000" b="1">
                <a:solidFill>
                  <a:srgbClr val="0E1117"/>
                </a:solidFill>
                <a:eastAsia typeface="Noto Sans CJK SC"/>
                <a:cs typeface="Noto Sans CJK SC"/>
                <a:latin typeface="Noto Sans CJK SC"/>
              </a:rPr>
              <a:t>整体 KPI 目标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325880"/>
            <a:ext cx="1124712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400" b="0">
                <a:solidFill>
                  <a:srgbClr val="6B7A8A"/>
                </a:solidFill>
                <a:eastAsia typeface="Noto Sans CJK SC"/>
                <a:cs typeface="Noto Sans CJK SC"/>
                <a:latin typeface="Noto Sans CJK SC"/>
              </a:rPr>
              <a:t>3 年达成 · 可衡量 / 可对标 / 可追溯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" y="1691640"/>
            <a:ext cx="11247120" cy="15000"/>
          </a:xfrm>
          <a:prstGeom prst="rect">
            <a:avLst/>
          </a:prstGeom>
          <a:solidFill>
            <a:srgbClr val="4FC3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57200" y="2103120"/>
            <a:ext cx="2103120" cy="3200400"/>
          </a:xfrm>
          <a:prstGeom prst="rect">
            <a:avLst/>
          </a:prstGeom>
          <a:solidFill>
            <a:srgbClr val="FFFFFF"/>
          </a:solidFill>
          <a:ln>
            <a:solidFill>
              <a:srgbClr val="C9D6D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57200" y="2103120"/>
            <a:ext cx="2103120" cy="137160"/>
          </a:xfrm>
          <a:prstGeom prst="rect">
            <a:avLst/>
          </a:prstGeom>
          <a:solidFill>
            <a:srgbClr val="4FC3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7200" y="2423160"/>
            <a:ext cx="2103120" cy="118872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4000" b="1">
                <a:solidFill>
                  <a:srgbClr val="0B2545"/>
                </a:solidFill>
                <a:eastAsia typeface="Noto Sans CJK SC"/>
                <a:cs typeface="Noto Sans CJK SC"/>
                <a:latin typeface="Noto Sans CJK SC"/>
              </a:rPr>
              <a:t>85%+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" y="3794760"/>
            <a:ext cx="210312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ctr">
              <a:lnSpc>
                <a:spcPct val="130000"/>
              </a:lnSpc>
            </a:pPr>
            <a:r>
              <a:rPr sz="1100" b="0">
                <a:solidFill>
                  <a:srgbClr val="6B7A8A"/>
                </a:solidFill>
                <a:eastAsia typeface="Noto Sans CJK SC"/>
                <a:cs typeface="Noto Sans CJK SC"/>
                <a:latin typeface="Noto Sans CJK SC"/>
              </a:rPr>
              <a:t>从 60% 跃升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4251960"/>
            <a:ext cx="2103120" cy="8229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ctr">
              <a:lnSpc>
                <a:spcPct val="130000"/>
              </a:lnSpc>
            </a:pPr>
            <a:r>
              <a:rPr sz="1300" b="0">
                <a:solidFill>
                  <a:srgbClr val="0E1117"/>
                </a:solidFill>
                <a:eastAsia typeface="Noto Sans CJK SC"/>
                <a:cs typeface="Noto Sans CJK SC"/>
                <a:latin typeface="Noto Sans CJK SC"/>
              </a:rPr>
              <a:t>综合 OEE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743200" y="2103120"/>
            <a:ext cx="2103120" cy="3200400"/>
          </a:xfrm>
          <a:prstGeom prst="rect">
            <a:avLst/>
          </a:prstGeom>
          <a:solidFill>
            <a:srgbClr val="FFFFFF"/>
          </a:solidFill>
          <a:ln>
            <a:solidFill>
              <a:srgbClr val="C9D6D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2743200" y="2103120"/>
            <a:ext cx="2103120" cy="137160"/>
          </a:xfrm>
          <a:prstGeom prst="rect">
            <a:avLst/>
          </a:prstGeom>
          <a:solidFill>
            <a:srgbClr val="FF8A6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743200" y="2423160"/>
            <a:ext cx="2103120" cy="118872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3200" b="1">
                <a:solidFill>
                  <a:srgbClr val="0B2545"/>
                </a:solidFill>
                <a:eastAsia typeface="Noto Sans CJK SC"/>
                <a:cs typeface="Noto Sans CJK SC"/>
                <a:latin typeface="Noto Sans CJK SC"/>
              </a:rPr>
              <a:t>99.5%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743200" y="3794760"/>
            <a:ext cx="210312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ctr">
              <a:lnSpc>
                <a:spcPct val="130000"/>
              </a:lnSpc>
            </a:pPr>
            <a:r>
              <a:rPr sz="1100" b="0">
                <a:solidFill>
                  <a:srgbClr val="6B7A8A"/>
                </a:solidFill>
                <a:eastAsia typeface="Noto Sans CJK SC"/>
                <a:cs typeface="Noto Sans CJK SC"/>
                <a:latin typeface="Noto Sans CJK SC"/>
              </a:rPr>
              <a:t>从 92% 跃升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743200" y="4251960"/>
            <a:ext cx="2103120" cy="8229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ctr">
              <a:lnSpc>
                <a:spcPct val="130000"/>
              </a:lnSpc>
            </a:pPr>
            <a:r>
              <a:rPr sz="1300" b="0">
                <a:solidFill>
                  <a:srgbClr val="0E1117"/>
                </a:solidFill>
                <a:eastAsia typeface="Noto Sans CJK SC"/>
                <a:cs typeface="Noto Sans CJK SC"/>
                <a:latin typeface="Noto Sans CJK SC"/>
              </a:rPr>
              <a:t>一次合格率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029200" y="2103120"/>
            <a:ext cx="2103120" cy="3200400"/>
          </a:xfrm>
          <a:prstGeom prst="rect">
            <a:avLst/>
          </a:prstGeom>
          <a:solidFill>
            <a:srgbClr val="FFFFFF"/>
          </a:solidFill>
          <a:ln>
            <a:solidFill>
              <a:srgbClr val="C9D6D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5029200" y="2103120"/>
            <a:ext cx="2103120" cy="137160"/>
          </a:xfrm>
          <a:prstGeom prst="rect">
            <a:avLst/>
          </a:prstGeom>
          <a:solidFill>
            <a:srgbClr val="4FC3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029200" y="2423160"/>
            <a:ext cx="2103120" cy="118872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3200" b="1">
                <a:solidFill>
                  <a:srgbClr val="0B2545"/>
                </a:solidFill>
                <a:eastAsia typeface="Noto Sans CJK SC"/>
                <a:cs typeface="Noto Sans CJK SC"/>
                <a:latin typeface="Noto Sans CJK SC"/>
              </a:rPr>
              <a:t>N/3 人/班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0" y="3794760"/>
            <a:ext cx="210312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ctr">
              <a:lnSpc>
                <a:spcPct val="130000"/>
              </a:lnSpc>
            </a:pPr>
            <a:r>
              <a:rPr sz="1100" b="0">
                <a:solidFill>
                  <a:srgbClr val="6B7A8A"/>
                </a:solidFill>
                <a:eastAsia typeface="Noto Sans CJK SC"/>
                <a:cs typeface="Noto Sans CJK SC"/>
                <a:latin typeface="Noto Sans CJK SC"/>
              </a:rPr>
              <a:t>黑灯区无人值守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029200" y="4251960"/>
            <a:ext cx="2103120" cy="8229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ctr">
              <a:lnSpc>
                <a:spcPct val="130000"/>
              </a:lnSpc>
            </a:pPr>
            <a:r>
              <a:rPr sz="1300" b="0">
                <a:solidFill>
                  <a:srgbClr val="0E1117"/>
                </a:solidFill>
                <a:eastAsia typeface="Noto Sans CJK SC"/>
                <a:cs typeface="Noto Sans CJK SC"/>
                <a:latin typeface="Noto Sans CJK SC"/>
              </a:rPr>
              <a:t>人力配置</a:t>
            </a:r>
          </a:p>
        </p:txBody>
      </p:sp>
      <p:sp>
        <p:nvSpPr>
          <p:cNvPr id="24" name="Rectangle 23"/>
          <p:cNvSpPr/>
          <p:nvPr/>
        </p:nvSpPr>
        <p:spPr>
          <a:xfrm>
            <a:off x="7315200" y="2103120"/>
            <a:ext cx="2103120" cy="3200400"/>
          </a:xfrm>
          <a:prstGeom prst="rect">
            <a:avLst/>
          </a:prstGeom>
          <a:solidFill>
            <a:srgbClr val="FFFFFF"/>
          </a:solidFill>
          <a:ln>
            <a:solidFill>
              <a:srgbClr val="C9D6D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7315200" y="2103120"/>
            <a:ext cx="2103120" cy="137160"/>
          </a:xfrm>
          <a:prstGeom prst="rect">
            <a:avLst/>
          </a:prstGeom>
          <a:solidFill>
            <a:srgbClr val="FF8A6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315200" y="2423160"/>
            <a:ext cx="2103120" cy="118872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4000" b="1">
                <a:solidFill>
                  <a:srgbClr val="0B2545"/>
                </a:solidFill>
                <a:eastAsia typeface="Noto Sans CJK SC"/>
                <a:cs typeface="Noto Sans CJK SC"/>
                <a:latin typeface="Noto Sans CJK SC"/>
              </a:rPr>
              <a:t>-20%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315200" y="3794760"/>
            <a:ext cx="210312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ctr">
              <a:lnSpc>
                <a:spcPct val="130000"/>
              </a:lnSpc>
            </a:pPr>
            <a:r>
              <a:rPr sz="1100" b="0">
                <a:solidFill>
                  <a:srgbClr val="6B7A8A"/>
                </a:solidFill>
                <a:eastAsia typeface="Noto Sans CJK SC"/>
                <a:cs typeface="Noto Sans CJK SC"/>
                <a:latin typeface="Noto Sans CJK SC"/>
              </a:rPr>
              <a:t>双碳合规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315200" y="4251960"/>
            <a:ext cx="2103120" cy="8229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ctr">
              <a:lnSpc>
                <a:spcPct val="130000"/>
              </a:lnSpc>
            </a:pPr>
            <a:r>
              <a:rPr sz="1300" b="0">
                <a:solidFill>
                  <a:srgbClr val="0E1117"/>
                </a:solidFill>
                <a:eastAsia typeface="Noto Sans CJK SC"/>
                <a:cs typeface="Noto Sans CJK SC"/>
                <a:latin typeface="Noto Sans CJK SC"/>
              </a:rPr>
              <a:t>单位能耗</a:t>
            </a:r>
          </a:p>
        </p:txBody>
      </p:sp>
      <p:sp>
        <p:nvSpPr>
          <p:cNvPr id="29" name="Rectangle 28"/>
          <p:cNvSpPr/>
          <p:nvPr/>
        </p:nvSpPr>
        <p:spPr>
          <a:xfrm>
            <a:off x="9601200" y="2103120"/>
            <a:ext cx="2103120" cy="3200400"/>
          </a:xfrm>
          <a:prstGeom prst="rect">
            <a:avLst/>
          </a:prstGeom>
          <a:solidFill>
            <a:srgbClr val="FFFFFF"/>
          </a:solidFill>
          <a:ln>
            <a:solidFill>
              <a:srgbClr val="C9D6D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9601200" y="2103120"/>
            <a:ext cx="2103120" cy="137160"/>
          </a:xfrm>
          <a:prstGeom prst="rect">
            <a:avLst/>
          </a:prstGeom>
          <a:solidFill>
            <a:srgbClr val="4FC3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9601200" y="2423160"/>
            <a:ext cx="2103120" cy="118872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4000" b="1">
                <a:solidFill>
                  <a:srgbClr val="0B2545"/>
                </a:solidFill>
                <a:eastAsia typeface="Noto Sans CJK SC"/>
                <a:cs typeface="Noto Sans CJK SC"/>
                <a:latin typeface="Noto Sans CJK SC"/>
              </a:rPr>
              <a:t>秒级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601200" y="3794760"/>
            <a:ext cx="210312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ctr">
              <a:lnSpc>
                <a:spcPct val="130000"/>
              </a:lnSpc>
            </a:pPr>
            <a:r>
              <a:rPr sz="1100" b="0">
                <a:solidFill>
                  <a:srgbClr val="6B7A8A"/>
                </a:solidFill>
                <a:eastAsia typeface="Noto Sans CJK SC"/>
                <a:cs typeface="Noto Sans CJK SC"/>
                <a:latin typeface="Noto Sans CJK SC"/>
              </a:rPr>
              <a:t>从分钟级提升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601200" y="4251960"/>
            <a:ext cx="2103120" cy="8229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ctr">
              <a:lnSpc>
                <a:spcPct val="130000"/>
              </a:lnSpc>
            </a:pPr>
            <a:r>
              <a:rPr sz="1300" b="0">
                <a:solidFill>
                  <a:srgbClr val="0E1117"/>
                </a:solidFill>
                <a:eastAsia typeface="Noto Sans CJK SC"/>
                <a:cs typeface="Noto Sans CJK SC"/>
                <a:latin typeface="Noto Sans CJK SC"/>
              </a:rPr>
              <a:t>异常响应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54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25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2286000"/>
            <a:ext cx="457200" cy="2286000"/>
          </a:xfrm>
          <a:prstGeom prst="rect">
            <a:avLst/>
          </a:prstGeom>
          <a:solidFill>
            <a:srgbClr val="4FC3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828800"/>
            <a:ext cx="1828800" cy="9144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6400" b="1">
                <a:solidFill>
                  <a:srgbClr val="4FC3F7"/>
                </a:solidFill>
                <a:eastAsia typeface="Noto Sans CJK SC"/>
                <a:cs typeface="Noto Sans CJK SC"/>
                <a:latin typeface="Noto Sans CJK SC"/>
              </a:rPr>
              <a:t>02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828800" y="2560320"/>
            <a:ext cx="10058400" cy="18288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4000" b="1">
                <a:solidFill>
                  <a:srgbClr val="FFFFFF"/>
                </a:solidFill>
                <a:eastAsia typeface="Noto Sans CJK SC"/>
                <a:cs typeface="Noto Sans CJK SC"/>
                <a:latin typeface="Noto Sans CJK SC"/>
              </a:rPr>
              <a:t>整体规划与分区管理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15600" y="6217920"/>
            <a:ext cx="137160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>
              <a:lnSpc>
                <a:spcPct val="130000"/>
              </a:lnSpc>
            </a:pPr>
            <a:r>
              <a:rPr sz="1000" b="0">
                <a:solidFill>
                  <a:srgbClr val="C9D6DF"/>
                </a:solidFill>
                <a:eastAsia typeface="Noto Sans CJK SC"/>
                <a:cs typeface="Noto Sans CJK SC"/>
                <a:latin typeface="Noto Sans CJK SC"/>
              </a:rPr>
              <a:t>06 / 32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4FC3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64592" y="0"/>
            <a:ext cx="36576" cy="6858000"/>
          </a:xfrm>
          <a:prstGeom prst="rect">
            <a:avLst/>
          </a:prstGeom>
          <a:solidFill>
            <a:srgbClr val="0B25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28600"/>
            <a:ext cx="731520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1">
                <a:solidFill>
                  <a:srgbClr val="4FC3F7"/>
                </a:solidFill>
                <a:eastAsia typeface="Noto Sans CJK SC"/>
                <a:cs typeface="Noto Sans CJK SC"/>
                <a:latin typeface="Noto Sans CJK SC"/>
              </a:rPr>
              <a:t>三 · 规划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228600"/>
            <a:ext cx="137160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>
              <a:lnSpc>
                <a:spcPct val="130000"/>
              </a:lnSpc>
            </a:pPr>
            <a:r>
              <a:rPr sz="1000" b="0">
                <a:solidFill>
                  <a:srgbClr val="6B7A8A"/>
                </a:solidFill>
                <a:eastAsia typeface="Noto Sans CJK SC"/>
                <a:cs typeface="Noto Sans CJK SC"/>
                <a:latin typeface="Noto Sans CJK SC"/>
              </a:rPr>
              <a:t>07 / 32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0080"/>
            <a:ext cx="11247120" cy="64008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3000" b="1">
                <a:solidFill>
                  <a:srgbClr val="0E1117"/>
                </a:solidFill>
                <a:eastAsia typeface="Noto Sans CJK SC"/>
                <a:cs typeface="Noto Sans CJK SC"/>
                <a:latin typeface="Noto Sans CJK SC"/>
              </a:rPr>
              <a:t>原料仓储区 &amp; 注塑成型区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325880"/>
            <a:ext cx="1124712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400" b="0">
                <a:solidFill>
                  <a:srgbClr val="6B7A8A"/>
                </a:solidFill>
                <a:eastAsia typeface="Noto Sans CJK SC"/>
                <a:cs typeface="Noto Sans CJK SC"/>
                <a:latin typeface="Noto Sans CJK SC"/>
              </a:rPr>
              <a:t>Raw Material Storage  &amp;  Injection Molding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" y="1691640"/>
            <a:ext cx="11247120" cy="15000"/>
          </a:xfrm>
          <a:prstGeom prst="rect">
            <a:avLst/>
          </a:prstGeom>
          <a:solidFill>
            <a:srgbClr val="4FC3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1920240"/>
            <a:ext cx="7315200" cy="3840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lnSpc>
                <a:spcPct val="140000"/>
              </a:lnSpc>
              <a:spcAft>
                <a:spcPts val="400"/>
              </a:spcAft>
            </a:pPr>
            <a:r>
              <a:rPr sz="1500" b="1">
                <a:solidFill>
                  <a:srgbClr val="4FC3F7"/>
                </a:solidFill>
                <a:eastAsia typeface="Noto Sans CJK SC"/>
                <a:cs typeface="Noto Sans CJK SC"/>
                <a:latin typeface="Noto Sans CJK SC"/>
              </a:rPr>
              <a:t>▎ </a:t>
            </a:r>
            <a:r>
              <a:rPr sz="1500" b="0">
                <a:solidFill>
                  <a:srgbClr val="0E1117"/>
                </a:solidFill>
                <a:eastAsia typeface="Noto Sans CJK SC"/>
                <a:cs typeface="Noto Sans CJK SC"/>
                <a:latin typeface="Noto Sans CJK SC"/>
              </a:rPr>
              <a:t>原料仓储区：原料入厂、干燥、配色、AGV 配送；立体料仓 + 自动干燥 + 色母机 + 中央吸料</a:t>
            </a:r>
          </a:p>
          <a:p>
            <a:pPr algn="l">
              <a:lnSpc>
                <a:spcPct val="140000"/>
              </a:lnSpc>
              <a:spcAft>
                <a:spcPts val="400"/>
              </a:spcAft>
            </a:pPr>
            <a:r>
              <a:rPr sz="1500" b="1">
                <a:solidFill>
                  <a:srgbClr val="4FC3F7"/>
                </a:solidFill>
                <a:eastAsia typeface="Noto Sans CJK SC"/>
                <a:cs typeface="Noto Sans CJK SC"/>
                <a:latin typeface="Noto Sans CJK SC"/>
              </a:rPr>
              <a:t>▎ </a:t>
            </a:r>
            <a:r>
              <a:rPr sz="1500" b="0">
                <a:solidFill>
                  <a:srgbClr val="0E1117"/>
                </a:solidFill>
                <a:eastAsia typeface="Noto Sans CJK SC"/>
                <a:cs typeface="Noto Sans CJK SC"/>
                <a:latin typeface="Noto Sans CJK SC"/>
              </a:rPr>
              <a:t>仓储指标：库存周转 ≤7 天、错料率 &lt;0.1%、干燥合格率 ≥99.9%</a:t>
            </a:r>
          </a:p>
          <a:p>
            <a:pPr algn="l">
              <a:lnSpc>
                <a:spcPct val="140000"/>
              </a:lnSpc>
              <a:spcAft>
                <a:spcPts val="400"/>
              </a:spcAft>
            </a:pPr>
            <a:r>
              <a:rPr sz="1500" b="1">
                <a:solidFill>
                  <a:srgbClr val="4FC3F7"/>
                </a:solidFill>
                <a:eastAsia typeface="Noto Sans CJK SC"/>
                <a:cs typeface="Noto Sans CJK SC"/>
                <a:latin typeface="Noto Sans CJK SC"/>
              </a:rPr>
              <a:t>▎ </a:t>
            </a:r>
            <a:r>
              <a:rPr sz="1500" b="0">
                <a:solidFill>
                  <a:srgbClr val="0E1117"/>
                </a:solidFill>
                <a:eastAsia typeface="Noto Sans CJK SC"/>
                <a:cs typeface="Noto Sans CJK SC"/>
                <a:latin typeface="Noto Sans CJK SC"/>
              </a:rPr>
              <a:t>注塑成型区：核心生产区（车间'心脏'），注塑机 + 机械手协同；智能注塑机 + 机械手 + 模具快换</a:t>
            </a:r>
          </a:p>
          <a:p>
            <a:pPr algn="l">
              <a:lnSpc>
                <a:spcPct val="140000"/>
              </a:lnSpc>
              <a:spcAft>
                <a:spcPts val="400"/>
              </a:spcAft>
            </a:pPr>
            <a:r>
              <a:rPr sz="1500" b="1">
                <a:solidFill>
                  <a:srgbClr val="4FC3F7"/>
                </a:solidFill>
                <a:eastAsia typeface="Noto Sans CJK SC"/>
                <a:cs typeface="Noto Sans CJK SC"/>
                <a:latin typeface="Noto Sans CJK SC"/>
              </a:rPr>
              <a:t>▎ </a:t>
            </a:r>
            <a:r>
              <a:rPr sz="1500" b="0">
                <a:solidFill>
                  <a:srgbClr val="0E1117"/>
                </a:solidFill>
                <a:eastAsia typeface="Noto Sans CJK SC"/>
                <a:cs typeface="Noto Sans CJK SC"/>
                <a:latin typeface="Noto Sans CJK SC"/>
              </a:rPr>
              <a:t>量产指标：单台 OEE ≥85%、换模时间 ≤15 分钟、单耗偏差 &lt;±2%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46720" y="1920240"/>
            <a:ext cx="3931920" cy="3840480"/>
          </a:xfrm>
          <a:prstGeom prst="rect">
            <a:avLst/>
          </a:prstGeom>
          <a:solidFill>
            <a:srgbClr val="F5F7FA"/>
          </a:solidFill>
          <a:ln w="19050">
            <a:solidFill>
              <a:srgbClr val="4FC3F7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137160" bIns="137160"/>
          <a:lstStyle/>
          <a:p>
            <a:pPr algn="ctr">
              <a:lnSpc>
                <a:spcPct val="120000"/>
              </a:lnSpc>
            </a:pPr>
            <a:r>
              <a:rPr sz="1200" b="1">
                <a:solidFill>
                  <a:srgbClr val="4FC3F7"/>
                </a:solidFill>
                <a:eastAsia typeface="Noto Sans CJK SC"/>
                <a:cs typeface="Noto Sans CJK SC"/>
                <a:latin typeface="Noto Sans CJK SC"/>
              </a:rPr>
              <a:t>[ 图示占位 ]</a:t>
            </a:r>
          </a:p>
          <a:p>
            <a:pPr algn="ctr">
              <a:lnSpc>
                <a:spcPct val="130000"/>
              </a:lnSpc>
              <a:spcBef>
                <a:spcPts val="600"/>
              </a:spcBef>
            </a:pPr>
            <a:r>
              <a:rPr sz="1100" b="0">
                <a:solidFill>
                  <a:srgbClr val="6B7A8A"/>
                </a:solidFill>
                <a:eastAsia typeface="Noto Sans CJK SC"/>
                <a:cs typeface="Noto Sans CJK SC"/>
                <a:latin typeface="Noto Sans CJK SC"/>
              </a:rPr>
              <a:t>建议：上下分栏——上为原料仓储区剖面图（含料仓+AGV），下为注塑成型区示意（含注塑机+机械手+模具库）；右侧两张'关键设备 + 指标'卡片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4FC3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64592" y="0"/>
            <a:ext cx="36576" cy="6858000"/>
          </a:xfrm>
          <a:prstGeom prst="rect">
            <a:avLst/>
          </a:prstGeom>
          <a:solidFill>
            <a:srgbClr val="0B25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28600"/>
            <a:ext cx="731520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1">
                <a:solidFill>
                  <a:srgbClr val="4FC3F7"/>
                </a:solidFill>
                <a:eastAsia typeface="Noto Sans CJK SC"/>
                <a:cs typeface="Noto Sans CJK SC"/>
                <a:latin typeface="Noto Sans CJK SC"/>
              </a:rPr>
              <a:t>三 · 规划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228600"/>
            <a:ext cx="137160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>
              <a:lnSpc>
                <a:spcPct val="130000"/>
              </a:lnSpc>
            </a:pPr>
            <a:r>
              <a:rPr sz="1000" b="0">
                <a:solidFill>
                  <a:srgbClr val="6B7A8A"/>
                </a:solidFill>
                <a:eastAsia typeface="Noto Sans CJK SC"/>
                <a:cs typeface="Noto Sans CJK SC"/>
                <a:latin typeface="Noto Sans CJK SC"/>
              </a:rPr>
              <a:t>08 / 32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0080"/>
            <a:ext cx="11247120" cy="64008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3000" b="1">
                <a:solidFill>
                  <a:srgbClr val="0E1117"/>
                </a:solidFill>
                <a:eastAsia typeface="Noto Sans CJK SC"/>
                <a:cs typeface="Noto Sans CJK SC"/>
                <a:latin typeface="Noto Sans CJK SC"/>
              </a:rPr>
              <a:t>冷却后处理区 &amp; 检测包装区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325880"/>
            <a:ext cx="1124712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400" b="0">
                <a:solidFill>
                  <a:srgbClr val="6B7A8A"/>
                </a:solidFill>
                <a:eastAsia typeface="Noto Sans CJK SC"/>
                <a:cs typeface="Noto Sans CJK SC"/>
                <a:latin typeface="Noto Sans CJK SC"/>
              </a:rPr>
              <a:t>Post-Processing  &amp;  Inspection &amp; Packaging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" y="1691640"/>
            <a:ext cx="11247120" cy="15000"/>
          </a:xfrm>
          <a:prstGeom prst="rect">
            <a:avLst/>
          </a:prstGeom>
          <a:solidFill>
            <a:srgbClr val="4FC3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1920240"/>
            <a:ext cx="7315200" cy="3840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lnSpc>
                <a:spcPct val="140000"/>
              </a:lnSpc>
              <a:spcAft>
                <a:spcPts val="400"/>
              </a:spcAft>
            </a:pPr>
            <a:r>
              <a:rPr sz="1500" b="1">
                <a:solidFill>
                  <a:srgbClr val="4FC3F7"/>
                </a:solidFill>
                <a:eastAsia typeface="Noto Sans CJK SC"/>
                <a:cs typeface="Noto Sans CJK SC"/>
                <a:latin typeface="Noto Sans CJK SC"/>
              </a:rPr>
              <a:t>▎ </a:t>
            </a:r>
            <a:r>
              <a:rPr sz="1500" b="0">
                <a:solidFill>
                  <a:srgbClr val="0E1117"/>
                </a:solidFill>
                <a:eastAsia typeface="Noto Sans CJK SC"/>
                <a:cs typeface="Noto Sans CJK SC"/>
                <a:latin typeface="Noto Sans CJK SC"/>
              </a:rPr>
              <a:t>冷却后处理区：去毛刺 / 攻牙 / 激光打标；冷却隧道 + 机器人打磨 + 激光打标机 + 自动攻牙机</a:t>
            </a:r>
          </a:p>
          <a:p>
            <a:pPr algn="l">
              <a:lnSpc>
                <a:spcPct val="140000"/>
              </a:lnSpc>
              <a:spcAft>
                <a:spcPts val="400"/>
              </a:spcAft>
            </a:pPr>
            <a:r>
              <a:rPr sz="1500" b="1">
                <a:solidFill>
                  <a:srgbClr val="4FC3F7"/>
                </a:solidFill>
                <a:eastAsia typeface="Noto Sans CJK SC"/>
                <a:cs typeface="Noto Sans CJK SC"/>
                <a:latin typeface="Noto Sans CJK SC"/>
              </a:rPr>
              <a:t>▎ </a:t>
            </a:r>
            <a:r>
              <a:rPr sz="1500" b="0">
                <a:solidFill>
                  <a:srgbClr val="0E1117"/>
                </a:solidFill>
                <a:eastAsia typeface="Noto Sans CJK SC"/>
                <a:cs typeface="Noto Sans CJK SC"/>
                <a:latin typeface="Noto Sans CJK SC"/>
              </a:rPr>
              <a:t>后处理指标：节拍匹配成型节拍、合格率 ≥99%、故障率 &lt;1%/月</a:t>
            </a:r>
          </a:p>
          <a:p>
            <a:pPr algn="l">
              <a:lnSpc>
                <a:spcPct val="140000"/>
              </a:lnSpc>
              <a:spcAft>
                <a:spcPts val="400"/>
              </a:spcAft>
            </a:pPr>
            <a:r>
              <a:rPr sz="1500" b="1">
                <a:solidFill>
                  <a:srgbClr val="4FC3F7"/>
                </a:solidFill>
                <a:eastAsia typeface="Noto Sans CJK SC"/>
                <a:cs typeface="Noto Sans CJK SC"/>
                <a:latin typeface="Noto Sans CJK SC"/>
              </a:rPr>
              <a:t>▎ </a:t>
            </a:r>
            <a:r>
              <a:rPr sz="1500" b="0">
                <a:solidFill>
                  <a:srgbClr val="0E1117"/>
                </a:solidFill>
                <a:eastAsia typeface="Noto Sans CJK SC"/>
                <a:cs typeface="Noto Sans CJK SC"/>
                <a:latin typeface="Noto Sans CJK SC"/>
              </a:rPr>
              <a:t>检测包装区：AI 视觉终检 / 自动称重 / 装盒 / 装箱 / 入库；2D+3D 检测 + 自动称重+贴标</a:t>
            </a:r>
          </a:p>
          <a:p>
            <a:pPr algn="l">
              <a:lnSpc>
                <a:spcPct val="140000"/>
              </a:lnSpc>
              <a:spcAft>
                <a:spcPts val="400"/>
              </a:spcAft>
            </a:pPr>
            <a:r>
              <a:rPr sz="1500" b="1">
                <a:solidFill>
                  <a:srgbClr val="4FC3F7"/>
                </a:solidFill>
                <a:eastAsia typeface="Noto Sans CJK SC"/>
                <a:cs typeface="Noto Sans CJK SC"/>
                <a:latin typeface="Noto Sans CJK SC"/>
              </a:rPr>
              <a:t>▎ </a:t>
            </a:r>
            <a:r>
              <a:rPr sz="1500" b="0">
                <a:solidFill>
                  <a:srgbClr val="0E1117"/>
                </a:solidFill>
                <a:eastAsia typeface="Noto Sans CJK SC"/>
                <a:cs typeface="Noto Sans CJK SC"/>
                <a:latin typeface="Noto Sans CJK SC"/>
              </a:rPr>
              <a:t>质检指标：漏检率 ≤0.05%、误判率 ≤0.1%、装箱节拍 ≤8 秒/箱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46720" y="1920240"/>
            <a:ext cx="3931920" cy="3840480"/>
          </a:xfrm>
          <a:prstGeom prst="rect">
            <a:avLst/>
          </a:prstGeom>
          <a:solidFill>
            <a:srgbClr val="F5F7FA"/>
          </a:solidFill>
          <a:ln w="19050">
            <a:solidFill>
              <a:srgbClr val="FF8A65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137160" bIns="137160"/>
          <a:lstStyle/>
          <a:p>
            <a:pPr algn="ctr">
              <a:lnSpc>
                <a:spcPct val="120000"/>
              </a:lnSpc>
            </a:pPr>
            <a:r>
              <a:rPr sz="1200" b="1">
                <a:solidFill>
                  <a:srgbClr val="FF8A65"/>
                </a:solidFill>
                <a:eastAsia typeface="Noto Sans CJK SC"/>
                <a:cs typeface="Noto Sans CJK SC"/>
                <a:latin typeface="Noto Sans CJK SC"/>
              </a:rPr>
              <a:t>[ 图示占位 ]</a:t>
            </a:r>
          </a:p>
          <a:p>
            <a:pPr algn="ctr">
              <a:lnSpc>
                <a:spcPct val="130000"/>
              </a:lnSpc>
              <a:spcBef>
                <a:spcPts val="600"/>
              </a:spcBef>
            </a:pPr>
            <a:r>
              <a:rPr sz="1100" b="0">
                <a:solidFill>
                  <a:srgbClr val="6B7A8A"/>
                </a:solidFill>
                <a:eastAsia typeface="Noto Sans CJK SC"/>
                <a:cs typeface="Noto Sans CJK SC"/>
                <a:latin typeface="Noto Sans CJK SC"/>
              </a:rPr>
              <a:t>建议：流程图——成型 → 后处理 → 检测 → 包装（单向箭头）；下方 AI 视觉检测效果图（OK 绿框 / NG 红框对比）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4FC3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64592" y="0"/>
            <a:ext cx="36576" cy="6858000"/>
          </a:xfrm>
          <a:prstGeom prst="rect">
            <a:avLst/>
          </a:prstGeom>
          <a:solidFill>
            <a:srgbClr val="0B25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28600"/>
            <a:ext cx="731520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1">
                <a:solidFill>
                  <a:srgbClr val="4FC3F7"/>
                </a:solidFill>
                <a:eastAsia typeface="Noto Sans CJK SC"/>
                <a:cs typeface="Noto Sans CJK SC"/>
                <a:latin typeface="Noto Sans CJK SC"/>
              </a:rPr>
              <a:t>三 · 规划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228600"/>
            <a:ext cx="137160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>
              <a:lnSpc>
                <a:spcPct val="130000"/>
              </a:lnSpc>
            </a:pPr>
            <a:r>
              <a:rPr sz="1000" b="0">
                <a:solidFill>
                  <a:srgbClr val="6B7A8A"/>
                </a:solidFill>
                <a:eastAsia typeface="Noto Sans CJK SC"/>
                <a:cs typeface="Noto Sans CJK SC"/>
                <a:latin typeface="Noto Sans CJK SC"/>
              </a:rPr>
              <a:t>09 / 32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0080"/>
            <a:ext cx="11247120" cy="64008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3000" b="1">
                <a:solidFill>
                  <a:srgbClr val="0E1117"/>
                </a:solidFill>
                <a:eastAsia typeface="Noto Sans CJK SC"/>
                <a:cs typeface="Noto Sans CJK SC"/>
                <a:latin typeface="Noto Sans CJK SC"/>
              </a:rPr>
              <a:t>AI Robot 协同作业区 &amp; 中控运维区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325880"/>
            <a:ext cx="1124712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400" b="0">
                <a:solidFill>
                  <a:srgbClr val="6B7A8A"/>
                </a:solidFill>
                <a:eastAsia typeface="Noto Sans CJK SC"/>
                <a:cs typeface="Noto Sans CJK SC"/>
                <a:latin typeface="Noto Sans CJK SC"/>
              </a:rPr>
              <a:t>AI Robot Collaboration  &amp;  Central Control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" y="1691640"/>
            <a:ext cx="11247120" cy="15000"/>
          </a:xfrm>
          <a:prstGeom prst="rect">
            <a:avLst/>
          </a:prstGeom>
          <a:solidFill>
            <a:srgbClr val="4FC3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1920240"/>
            <a:ext cx="7315200" cy="3840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lnSpc>
                <a:spcPct val="140000"/>
              </a:lnSpc>
              <a:spcAft>
                <a:spcPts val="400"/>
              </a:spcAft>
            </a:pPr>
            <a:r>
              <a:rPr sz="1500" b="1">
                <a:solidFill>
                  <a:srgbClr val="4FC3F7"/>
                </a:solidFill>
                <a:eastAsia typeface="Noto Sans CJK SC"/>
                <a:cs typeface="Noto Sans CJK SC"/>
                <a:latin typeface="Noto Sans CJK SC"/>
              </a:rPr>
              <a:t>▎ </a:t>
            </a:r>
            <a:r>
              <a:rPr sz="1500" b="0">
                <a:solidFill>
                  <a:srgbClr val="0E1117"/>
                </a:solidFill>
                <a:eastAsia typeface="Noto Sans CJK SC"/>
                <a:cs typeface="Noto Sans CJK SC"/>
                <a:latin typeface="Noto Sans CJK SC"/>
              </a:rPr>
              <a:t>AI Robot 协同作业区：跨区物流、模具转运、异常件处理；AMR/AGV 车队 + 协作机器人 + 视觉定位</a:t>
            </a:r>
          </a:p>
          <a:p>
            <a:pPr algn="l">
              <a:lnSpc>
                <a:spcPct val="140000"/>
              </a:lnSpc>
              <a:spcAft>
                <a:spcPts val="400"/>
              </a:spcAft>
            </a:pPr>
            <a:r>
              <a:rPr sz="1500" b="1">
                <a:solidFill>
                  <a:srgbClr val="4FC3F7"/>
                </a:solidFill>
                <a:eastAsia typeface="Noto Sans CJK SC"/>
                <a:cs typeface="Noto Sans CJK SC"/>
                <a:latin typeface="Noto Sans CJK SC"/>
              </a:rPr>
              <a:t>▎ </a:t>
            </a:r>
            <a:r>
              <a:rPr sz="1500" b="0">
                <a:solidFill>
                  <a:srgbClr val="0E1117"/>
                </a:solidFill>
                <a:eastAsia typeface="Noto Sans CJK SC"/>
                <a:cs typeface="Noto Sans CJK SC"/>
                <a:latin typeface="Noto Sans CJK SC"/>
              </a:rPr>
              <a:t>调度指标：调度响应 ≤200ms、碰撞事件 0、单 AMR 日均任务 ≥80 单</a:t>
            </a:r>
          </a:p>
          <a:p>
            <a:pPr algn="l">
              <a:lnSpc>
                <a:spcPct val="140000"/>
              </a:lnSpc>
              <a:spcAft>
                <a:spcPts val="400"/>
              </a:spcAft>
            </a:pPr>
            <a:r>
              <a:rPr sz="1500" b="1">
                <a:solidFill>
                  <a:srgbClr val="4FC3F7"/>
                </a:solidFill>
                <a:eastAsia typeface="Noto Sans CJK SC"/>
                <a:cs typeface="Noto Sans CJK SC"/>
                <a:latin typeface="Noto Sans CJK SC"/>
              </a:rPr>
              <a:t>▎ </a:t>
            </a:r>
            <a:r>
              <a:rPr sz="1500" b="0">
                <a:solidFill>
                  <a:srgbClr val="0E1117"/>
                </a:solidFill>
                <a:eastAsia typeface="Noto Sans CJK SC"/>
                <a:cs typeface="Noto Sans CJK SC"/>
                <a:latin typeface="Noto Sans CJK SC"/>
              </a:rPr>
              <a:t>中控与运维区：MES/SCADA 中枢、数字孪生驾驶舱、安防监控；三联屏中控台 + KVM + AR 眼镜</a:t>
            </a:r>
          </a:p>
          <a:p>
            <a:pPr algn="l">
              <a:lnSpc>
                <a:spcPct val="140000"/>
              </a:lnSpc>
              <a:spcAft>
                <a:spcPts val="400"/>
              </a:spcAft>
            </a:pPr>
            <a:r>
              <a:rPr sz="1500" b="1">
                <a:solidFill>
                  <a:srgbClr val="4FC3F7"/>
                </a:solidFill>
                <a:eastAsia typeface="Noto Sans CJK SC"/>
                <a:cs typeface="Noto Sans CJK SC"/>
                <a:latin typeface="Noto Sans CJK SC"/>
              </a:rPr>
              <a:t>▎ </a:t>
            </a:r>
            <a:r>
              <a:rPr sz="1500" b="0">
                <a:solidFill>
                  <a:srgbClr val="0E1117"/>
                </a:solidFill>
                <a:eastAsia typeface="Noto Sans CJK SC"/>
                <a:cs typeface="Noto Sans CJK SC"/>
                <a:latin typeface="Noto Sans CJK SC"/>
              </a:rPr>
              <a:t>运维指标：值班人员 ≤2 人/班、故障定位 ≤5 分钟、网络可用率 ≥99.99%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46720" y="1920240"/>
            <a:ext cx="3931920" cy="3840480"/>
          </a:xfrm>
          <a:prstGeom prst="rect">
            <a:avLst/>
          </a:prstGeom>
          <a:solidFill>
            <a:srgbClr val="F5F7FA"/>
          </a:solidFill>
          <a:ln w="19050">
            <a:solidFill>
              <a:srgbClr val="4FC3F7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137160" bIns="137160"/>
          <a:lstStyle/>
          <a:p>
            <a:pPr algn="ctr">
              <a:lnSpc>
                <a:spcPct val="120000"/>
              </a:lnSpc>
            </a:pPr>
            <a:r>
              <a:rPr sz="1200" b="1">
                <a:solidFill>
                  <a:srgbClr val="4FC3F7"/>
                </a:solidFill>
                <a:eastAsia typeface="Noto Sans CJK SC"/>
                <a:cs typeface="Noto Sans CJK SC"/>
                <a:latin typeface="Noto Sans CJK SC"/>
              </a:rPr>
              <a:t>[ 图示占位 ]</a:t>
            </a:r>
          </a:p>
          <a:p>
            <a:pPr algn="ctr">
              <a:lnSpc>
                <a:spcPct val="130000"/>
              </a:lnSpc>
              <a:spcBef>
                <a:spcPts val="600"/>
              </a:spcBef>
            </a:pPr>
            <a:r>
              <a:rPr sz="1100" b="0">
                <a:solidFill>
                  <a:srgbClr val="6B7A8A"/>
                </a:solidFill>
                <a:eastAsia typeface="Noto Sans CJK SC"/>
                <a:cs typeface="Noto Sans CJK SC"/>
                <a:latin typeface="Noto Sans CJK SC"/>
              </a:rPr>
              <a:t>建议：左半中控驾驶舱三维示意（三联屏 + 大屏 + 移动端）；右半 AMR 调度地图（车间俯视 + 机器人位置热力）+ 设备状态卡片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4FC3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64592" y="0"/>
            <a:ext cx="36576" cy="6858000"/>
          </a:xfrm>
          <a:prstGeom prst="rect">
            <a:avLst/>
          </a:prstGeom>
          <a:solidFill>
            <a:srgbClr val="0B25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28600"/>
            <a:ext cx="731520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1">
                <a:solidFill>
                  <a:srgbClr val="4FC3F7"/>
                </a:solidFill>
                <a:eastAsia typeface="Noto Sans CJK SC"/>
                <a:cs typeface="Noto Sans CJK SC"/>
                <a:latin typeface="Noto Sans CJK SC"/>
              </a:rPr>
              <a:t>三 · 规划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228600"/>
            <a:ext cx="137160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>
              <a:lnSpc>
                <a:spcPct val="130000"/>
              </a:lnSpc>
            </a:pPr>
            <a:r>
              <a:rPr sz="1000" b="0">
                <a:solidFill>
                  <a:srgbClr val="6B7A8A"/>
                </a:solidFill>
                <a:eastAsia typeface="Noto Sans CJK SC"/>
                <a:cs typeface="Noto Sans CJK SC"/>
                <a:latin typeface="Noto Sans CJK SC"/>
              </a:rPr>
              <a:t>10 / 32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0080"/>
            <a:ext cx="11247120" cy="64008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3000" b="1">
                <a:solidFill>
                  <a:srgbClr val="0E1117"/>
                </a:solidFill>
                <a:eastAsia typeface="Noto Sans CJK SC"/>
                <a:cs typeface="Noto Sans CJK SC"/>
                <a:latin typeface="Noto Sans CJK SC"/>
              </a:rPr>
              <a:t>物流与人流分离方案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325880"/>
            <a:ext cx="1124712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400" b="0">
                <a:solidFill>
                  <a:srgbClr val="6B7A8A"/>
                </a:solidFill>
                <a:eastAsia typeface="Noto Sans CJK SC"/>
                <a:cs typeface="Noto Sans CJK SC"/>
                <a:latin typeface="Noto Sans CJK SC"/>
              </a:rPr>
              <a:t>Material / Product / People Flow Separation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" y="1691640"/>
            <a:ext cx="11247120" cy="15000"/>
          </a:xfrm>
          <a:prstGeom prst="rect">
            <a:avLst/>
          </a:prstGeom>
          <a:solidFill>
            <a:srgbClr val="4FC3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1920240"/>
            <a:ext cx="7315200" cy="3840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lnSpc>
                <a:spcPct val="140000"/>
              </a:lnSpc>
              <a:spcAft>
                <a:spcPts val="400"/>
              </a:spcAft>
            </a:pPr>
            <a:r>
              <a:rPr sz="1500" b="1">
                <a:solidFill>
                  <a:srgbClr val="4FC3F7"/>
                </a:solidFill>
                <a:eastAsia typeface="Noto Sans CJK SC"/>
                <a:cs typeface="Noto Sans CJK SC"/>
                <a:latin typeface="Noto Sans CJK SC"/>
              </a:rPr>
              <a:t>▎ </a:t>
            </a:r>
            <a:r>
              <a:rPr sz="1500" b="0">
                <a:solidFill>
                  <a:srgbClr val="0E1117"/>
                </a:solidFill>
                <a:eastAsia typeface="Noto Sans CJK SC"/>
                <a:cs typeface="Noto Sans CJK SC"/>
                <a:latin typeface="Noto Sans CJK SC"/>
              </a:rPr>
              <a:t>三流分离：原料流（黄）/ 成品流（绿）/ 人流（蓝）三条独立通道</a:t>
            </a:r>
          </a:p>
          <a:p>
            <a:pPr algn="l">
              <a:lnSpc>
                <a:spcPct val="140000"/>
              </a:lnSpc>
              <a:spcAft>
                <a:spcPts val="400"/>
              </a:spcAft>
            </a:pPr>
            <a:r>
              <a:rPr sz="1500" b="1">
                <a:solidFill>
                  <a:srgbClr val="4FC3F7"/>
                </a:solidFill>
                <a:eastAsia typeface="Noto Sans CJK SC"/>
                <a:cs typeface="Noto Sans CJK SC"/>
                <a:latin typeface="Noto Sans CJK SC"/>
              </a:rPr>
              <a:t>▎ </a:t>
            </a:r>
            <a:r>
              <a:rPr sz="1500" b="0">
                <a:solidFill>
                  <a:srgbClr val="0E1117"/>
                </a:solidFill>
                <a:eastAsia typeface="Noto Sans CJK SC"/>
                <a:cs typeface="Noto Sans CJK SC"/>
                <a:latin typeface="Noto Sans CJK SC"/>
              </a:rPr>
              <a:t>AGV 专用道：地面嵌入式磁条 / 二维码 + 物理隔离栏</a:t>
            </a:r>
          </a:p>
          <a:p>
            <a:pPr algn="l">
              <a:lnSpc>
                <a:spcPct val="140000"/>
              </a:lnSpc>
              <a:spcAft>
                <a:spcPts val="400"/>
              </a:spcAft>
            </a:pPr>
            <a:r>
              <a:rPr sz="1500" b="1">
                <a:solidFill>
                  <a:srgbClr val="4FC3F7"/>
                </a:solidFill>
                <a:eastAsia typeface="Noto Sans CJK SC"/>
                <a:cs typeface="Noto Sans CJK SC"/>
                <a:latin typeface="Noto Sans CJK SC"/>
              </a:rPr>
              <a:t>▎ </a:t>
            </a:r>
            <a:r>
              <a:rPr sz="1500" b="0">
                <a:solidFill>
                  <a:srgbClr val="0E1117"/>
                </a:solidFill>
                <a:eastAsia typeface="Noto Sans CJK SC"/>
                <a:cs typeface="Noto Sans CJK SC"/>
                <a:latin typeface="Noto Sans CJK SC"/>
              </a:rPr>
              <a:t>安全门禁：人脸识别 + 安全光幕双确认；跨区需授权</a:t>
            </a:r>
          </a:p>
          <a:p>
            <a:pPr algn="l">
              <a:lnSpc>
                <a:spcPct val="140000"/>
              </a:lnSpc>
              <a:spcAft>
                <a:spcPts val="400"/>
              </a:spcAft>
            </a:pPr>
            <a:r>
              <a:rPr sz="1500" b="1">
                <a:solidFill>
                  <a:srgbClr val="4FC3F7"/>
                </a:solidFill>
                <a:eastAsia typeface="Noto Sans CJK SC"/>
                <a:cs typeface="Noto Sans CJK SC"/>
                <a:latin typeface="Noto Sans CJK SC"/>
              </a:rPr>
              <a:t>▎ </a:t>
            </a:r>
            <a:r>
              <a:rPr sz="1500" b="0">
                <a:solidFill>
                  <a:srgbClr val="0E1117"/>
                </a:solidFill>
                <a:eastAsia typeface="Noto Sans CJK SC"/>
                <a:cs typeface="Noto Sans CJK SC"/>
                <a:latin typeface="Noto Sans CJK SC"/>
              </a:rPr>
              <a:t>应急疏散：夜间无人区预设疏散路径 + 机器人语音引导 + 自动照明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46720" y="1920240"/>
            <a:ext cx="3931920" cy="3840480"/>
          </a:xfrm>
          <a:prstGeom prst="rect">
            <a:avLst/>
          </a:prstGeom>
          <a:solidFill>
            <a:srgbClr val="F5F7FA"/>
          </a:solidFill>
          <a:ln w="19050">
            <a:solidFill>
              <a:srgbClr val="FF8A65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137160" bIns="137160"/>
          <a:lstStyle/>
          <a:p>
            <a:pPr algn="ctr">
              <a:lnSpc>
                <a:spcPct val="120000"/>
              </a:lnSpc>
            </a:pPr>
            <a:r>
              <a:rPr sz="1200" b="1">
                <a:solidFill>
                  <a:srgbClr val="FF8A65"/>
                </a:solidFill>
                <a:eastAsia typeface="Noto Sans CJK SC"/>
                <a:cs typeface="Noto Sans CJK SC"/>
                <a:latin typeface="Noto Sans CJK SC"/>
              </a:rPr>
              <a:t>[ 图示占位 ]</a:t>
            </a:r>
          </a:p>
          <a:p>
            <a:pPr algn="ctr">
              <a:lnSpc>
                <a:spcPct val="130000"/>
              </a:lnSpc>
              <a:spcBef>
                <a:spcPts val="600"/>
              </a:spcBef>
            </a:pPr>
            <a:r>
              <a:rPr sz="1100" b="0">
                <a:solidFill>
                  <a:srgbClr val="6B7A8A"/>
                </a:solidFill>
                <a:eastAsia typeface="Noto Sans CJK SC"/>
                <a:cs typeface="Noto Sans CJK SC"/>
                <a:latin typeface="Noto Sans CJK SC"/>
              </a:rPr>
              <a:t>建议：主图车间平面图叠加三色流线（黄 / 绿 / 蓝）+ 节点编号；副图安全光幕与人脸门禁实拍占位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54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25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2286000"/>
            <a:ext cx="457200" cy="2286000"/>
          </a:xfrm>
          <a:prstGeom prst="rect">
            <a:avLst/>
          </a:prstGeom>
          <a:solidFill>
            <a:srgbClr val="4FC3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828800"/>
            <a:ext cx="1828800" cy="9144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6400" b="1">
                <a:solidFill>
                  <a:srgbClr val="4FC3F7"/>
                </a:solidFill>
                <a:eastAsia typeface="Noto Sans CJK SC"/>
                <a:cs typeface="Noto Sans CJK SC"/>
                <a:latin typeface="Noto Sans CJK SC"/>
              </a:rPr>
              <a:t>03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828800" y="2560320"/>
            <a:ext cx="10058400" cy="18288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4000" b="1">
                <a:solidFill>
                  <a:srgbClr val="FFFFFF"/>
                </a:solidFill>
                <a:eastAsia typeface="Noto Sans CJK SC"/>
                <a:cs typeface="Noto Sans CJK SC"/>
                <a:latin typeface="Noto Sans CJK SC"/>
              </a:rPr>
              <a:t>黑灯工厂关键技术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15600" y="6217920"/>
            <a:ext cx="137160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>
              <a:lnSpc>
                <a:spcPct val="130000"/>
              </a:lnSpc>
            </a:pPr>
            <a:r>
              <a:rPr sz="1000" b="0">
                <a:solidFill>
                  <a:srgbClr val="C9D6DF"/>
                </a:solidFill>
                <a:eastAsia typeface="Noto Sans CJK SC"/>
                <a:cs typeface="Noto Sans CJK SC"/>
                <a:latin typeface="Noto Sans CJK SC"/>
              </a:rPr>
              <a:t>11 / 32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4FC3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64592" y="0"/>
            <a:ext cx="36576" cy="6858000"/>
          </a:xfrm>
          <a:prstGeom prst="rect">
            <a:avLst/>
          </a:prstGeom>
          <a:solidFill>
            <a:srgbClr val="0B25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28600"/>
            <a:ext cx="731520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1">
                <a:solidFill>
                  <a:srgbClr val="4FC3F7"/>
                </a:solidFill>
                <a:eastAsia typeface="Noto Sans CJK SC"/>
                <a:cs typeface="Noto Sans CJK SC"/>
                <a:latin typeface="Noto Sans CJK SC"/>
              </a:rPr>
              <a:t>四 · 技术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228600"/>
            <a:ext cx="137160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>
              <a:lnSpc>
                <a:spcPct val="130000"/>
              </a:lnSpc>
            </a:pPr>
            <a:r>
              <a:rPr sz="1000" b="0">
                <a:solidFill>
                  <a:srgbClr val="6B7A8A"/>
                </a:solidFill>
                <a:eastAsia typeface="Noto Sans CJK SC"/>
                <a:cs typeface="Noto Sans CJK SC"/>
                <a:latin typeface="Noto Sans CJK SC"/>
              </a:rPr>
              <a:t>12 / 32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0080"/>
            <a:ext cx="11247120" cy="64008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3000" b="1">
                <a:solidFill>
                  <a:srgbClr val="0E1117"/>
                </a:solidFill>
                <a:eastAsia typeface="Noto Sans CJK SC"/>
                <a:cs typeface="Noto Sans CJK SC"/>
                <a:latin typeface="Noto Sans CJK SC"/>
              </a:rPr>
              <a:t>照明与感知系统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325880"/>
            <a:ext cx="1124712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400" b="0">
                <a:solidFill>
                  <a:srgbClr val="6B7A8A"/>
                </a:solidFill>
                <a:eastAsia typeface="Noto Sans CJK SC"/>
                <a:cs typeface="Noto Sans CJK SC"/>
                <a:latin typeface="Noto Sans CJK SC"/>
              </a:rPr>
              <a:t>Lighting &amp; Multi-Modal Sensing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" y="1691640"/>
            <a:ext cx="11247120" cy="15000"/>
          </a:xfrm>
          <a:prstGeom prst="rect">
            <a:avLst/>
          </a:prstGeom>
          <a:solidFill>
            <a:srgbClr val="4FC3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1920240"/>
            <a:ext cx="7315200" cy="3840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lnSpc>
                <a:spcPct val="140000"/>
              </a:lnSpc>
              <a:spcAft>
                <a:spcPts val="400"/>
              </a:spcAft>
            </a:pPr>
            <a:r>
              <a:rPr sz="1500" b="1">
                <a:solidFill>
                  <a:srgbClr val="4FC3F7"/>
                </a:solidFill>
                <a:eastAsia typeface="Noto Sans CJK SC"/>
                <a:cs typeface="Noto Sans CJK SC"/>
                <a:latin typeface="Noto Sans CJK SC"/>
              </a:rPr>
              <a:t>▎ </a:t>
            </a:r>
            <a:r>
              <a:rPr sz="1500" b="0">
                <a:solidFill>
                  <a:srgbClr val="0E1117"/>
                </a:solidFill>
                <a:eastAsia typeface="Noto Sans CJK SC"/>
                <a:cs typeface="Noto Sans CJK SC"/>
                <a:latin typeface="Noto Sans CJK SC"/>
              </a:rPr>
              <a:t>按需照明：作业区工位灯、巡检区随行照明、无人区熄灯</a:t>
            </a:r>
          </a:p>
          <a:p>
            <a:pPr algn="l">
              <a:lnSpc>
                <a:spcPct val="140000"/>
              </a:lnSpc>
              <a:spcAft>
                <a:spcPts val="400"/>
              </a:spcAft>
            </a:pPr>
            <a:r>
              <a:rPr sz="1500" b="1">
                <a:solidFill>
                  <a:srgbClr val="4FC3F7"/>
                </a:solidFill>
                <a:eastAsia typeface="Noto Sans CJK SC"/>
                <a:cs typeface="Noto Sans CJK SC"/>
                <a:latin typeface="Noto Sans CJK SC"/>
              </a:rPr>
              <a:t>▎ </a:t>
            </a:r>
            <a:r>
              <a:rPr sz="1500" b="0">
                <a:solidFill>
                  <a:srgbClr val="0E1117"/>
                </a:solidFill>
                <a:eastAsia typeface="Noto Sans CJK SC"/>
                <a:cs typeface="Noto Sans CJK SC"/>
                <a:latin typeface="Noto Sans CJK SC"/>
              </a:rPr>
              <a:t>多模感知：可见光 + 红外 + ToF + 激光雷达 4 维覆盖</a:t>
            </a:r>
          </a:p>
          <a:p>
            <a:pPr algn="l">
              <a:lnSpc>
                <a:spcPct val="140000"/>
              </a:lnSpc>
              <a:spcAft>
                <a:spcPts val="400"/>
              </a:spcAft>
            </a:pPr>
            <a:r>
              <a:rPr sz="1500" b="1">
                <a:solidFill>
                  <a:srgbClr val="4FC3F7"/>
                </a:solidFill>
                <a:eastAsia typeface="Noto Sans CJK SC"/>
                <a:cs typeface="Noto Sans CJK SC"/>
                <a:latin typeface="Noto Sans CJK SC"/>
              </a:rPr>
              <a:t>▎ </a:t>
            </a:r>
            <a:r>
              <a:rPr sz="1500" b="0">
                <a:solidFill>
                  <a:srgbClr val="0E1117"/>
                </a:solidFill>
                <a:eastAsia typeface="Noto Sans CJK SC"/>
                <a:cs typeface="Noto Sans CJK SC"/>
                <a:latin typeface="Noto Sans CJK SC"/>
              </a:rPr>
              <a:t>视觉伺服：机器人基于视觉定位，精度 ±0.1mm</a:t>
            </a:r>
          </a:p>
          <a:p>
            <a:pPr algn="l">
              <a:lnSpc>
                <a:spcPct val="140000"/>
              </a:lnSpc>
              <a:spcAft>
                <a:spcPts val="400"/>
              </a:spcAft>
            </a:pPr>
            <a:r>
              <a:rPr sz="1500" b="1">
                <a:solidFill>
                  <a:srgbClr val="4FC3F7"/>
                </a:solidFill>
                <a:eastAsia typeface="Noto Sans CJK SC"/>
                <a:cs typeface="Noto Sans CJK SC"/>
                <a:latin typeface="Noto Sans CJK SC"/>
              </a:rPr>
              <a:t>▎ </a:t>
            </a:r>
            <a:r>
              <a:rPr sz="1500" b="0">
                <a:solidFill>
                  <a:srgbClr val="0E1117"/>
                </a:solidFill>
                <a:eastAsia typeface="Noto Sans CJK SC"/>
                <a:cs typeface="Noto Sans CJK SC"/>
                <a:latin typeface="Noto Sans CJK SC"/>
              </a:rPr>
              <a:t>自适应亮度：根据工序需求调光，节能 60%+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46720" y="1920240"/>
            <a:ext cx="3931920" cy="3840480"/>
          </a:xfrm>
          <a:prstGeom prst="rect">
            <a:avLst/>
          </a:prstGeom>
          <a:solidFill>
            <a:srgbClr val="F5F7FA"/>
          </a:solidFill>
          <a:ln w="19050">
            <a:solidFill>
              <a:srgbClr val="4FC3F7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137160" bIns="137160"/>
          <a:lstStyle/>
          <a:p>
            <a:pPr algn="ctr">
              <a:lnSpc>
                <a:spcPct val="120000"/>
              </a:lnSpc>
            </a:pPr>
            <a:r>
              <a:rPr sz="1200" b="1">
                <a:solidFill>
                  <a:srgbClr val="4FC3F7"/>
                </a:solidFill>
                <a:eastAsia typeface="Noto Sans CJK SC"/>
                <a:cs typeface="Noto Sans CJK SC"/>
                <a:latin typeface="Noto Sans CJK SC"/>
              </a:rPr>
              <a:t>[ 图示占位 ]</a:t>
            </a:r>
          </a:p>
          <a:p>
            <a:pPr algn="ctr">
              <a:lnSpc>
                <a:spcPct val="130000"/>
              </a:lnSpc>
              <a:spcBef>
                <a:spcPts val="600"/>
              </a:spcBef>
            </a:pPr>
            <a:r>
              <a:rPr sz="1100" b="0">
                <a:solidFill>
                  <a:srgbClr val="6B7A8A"/>
                </a:solidFill>
                <a:eastAsia typeface="Noto Sans CJK SC"/>
                <a:cs typeface="Noto Sans CJK SC"/>
                <a:latin typeface="Noto Sans CJK SC"/>
              </a:rPr>
              <a:t>建议：4 象限图——4 类感知技术的覆盖范围与典型场景；右侧对比表：传统照明 vs 黑灯照明（能耗 / 寿命 / 可维护性 / 智能性）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4FC3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64592" y="0"/>
            <a:ext cx="36576" cy="6858000"/>
          </a:xfrm>
          <a:prstGeom prst="rect">
            <a:avLst/>
          </a:prstGeom>
          <a:solidFill>
            <a:srgbClr val="0B25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28600"/>
            <a:ext cx="731520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1">
                <a:solidFill>
                  <a:srgbClr val="4FC3F7"/>
                </a:solidFill>
                <a:eastAsia typeface="Noto Sans CJK SC"/>
                <a:cs typeface="Noto Sans CJK SC"/>
                <a:latin typeface="Noto Sans CJK SC"/>
              </a:rPr>
              <a:t>四 · 技术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228600"/>
            <a:ext cx="137160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>
              <a:lnSpc>
                <a:spcPct val="130000"/>
              </a:lnSpc>
            </a:pPr>
            <a:r>
              <a:rPr sz="1000" b="0">
                <a:solidFill>
                  <a:srgbClr val="6B7A8A"/>
                </a:solidFill>
                <a:eastAsia typeface="Noto Sans CJK SC"/>
                <a:cs typeface="Noto Sans CJK SC"/>
                <a:latin typeface="Noto Sans CJK SC"/>
              </a:rPr>
              <a:t>13 / 32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0080"/>
            <a:ext cx="11247120" cy="64008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3000" b="1">
                <a:solidFill>
                  <a:srgbClr val="0E1117"/>
                </a:solidFill>
                <a:eastAsia typeface="Noto Sans CJK SC"/>
                <a:cs typeface="Noto Sans CJK SC"/>
                <a:latin typeface="Noto Sans CJK SC"/>
              </a:rPr>
              <a:t>设备联网与数据采集（MES/SCADA）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325880"/>
            <a:ext cx="1124712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400" b="0">
                <a:solidFill>
                  <a:srgbClr val="6B7A8A"/>
                </a:solidFill>
                <a:eastAsia typeface="Noto Sans CJK SC"/>
                <a:cs typeface="Noto Sans CJK SC"/>
                <a:latin typeface="Noto Sans CJK SC"/>
              </a:rPr>
              <a:t>Equipment Networking &amp; Data Acquisition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" y="1691640"/>
            <a:ext cx="11247120" cy="15000"/>
          </a:xfrm>
          <a:prstGeom prst="rect">
            <a:avLst/>
          </a:prstGeom>
          <a:solidFill>
            <a:srgbClr val="4FC3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1920240"/>
            <a:ext cx="7315200" cy="3840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lnSpc>
                <a:spcPct val="140000"/>
              </a:lnSpc>
              <a:spcAft>
                <a:spcPts val="400"/>
              </a:spcAft>
            </a:pPr>
            <a:r>
              <a:rPr sz="1500" b="1">
                <a:solidFill>
                  <a:srgbClr val="4FC3F7"/>
                </a:solidFill>
                <a:eastAsia typeface="Noto Sans CJK SC"/>
                <a:cs typeface="Noto Sans CJK SC"/>
                <a:latin typeface="Noto Sans CJK SC"/>
              </a:rPr>
              <a:t>▎ </a:t>
            </a:r>
            <a:r>
              <a:rPr sz="1500" b="0">
                <a:solidFill>
                  <a:srgbClr val="0E1117"/>
                </a:solidFill>
                <a:eastAsia typeface="Noto Sans CJK SC"/>
                <a:cs typeface="Noto Sans CJK SC"/>
                <a:latin typeface="Noto Sans CJK SC"/>
              </a:rPr>
              <a:t>协议统一：OPC UA over TSN，解决老设备协议异构</a:t>
            </a:r>
          </a:p>
          <a:p>
            <a:pPr algn="l">
              <a:lnSpc>
                <a:spcPct val="140000"/>
              </a:lnSpc>
              <a:spcAft>
                <a:spcPts val="400"/>
              </a:spcAft>
            </a:pPr>
            <a:r>
              <a:rPr sz="1500" b="1">
                <a:solidFill>
                  <a:srgbClr val="4FC3F7"/>
                </a:solidFill>
                <a:eastAsia typeface="Noto Sans CJK SC"/>
                <a:cs typeface="Noto Sans CJK SC"/>
                <a:latin typeface="Noto Sans CJK SC"/>
              </a:rPr>
              <a:t>▎ </a:t>
            </a:r>
            <a:r>
              <a:rPr sz="1500" b="0">
                <a:solidFill>
                  <a:srgbClr val="0E1117"/>
                </a:solidFill>
                <a:eastAsia typeface="Noto Sans CJK SC"/>
                <a:cs typeface="Noto Sans CJK SC"/>
                <a:latin typeface="Noto Sans CJK SC"/>
              </a:rPr>
              <a:t>边缘采集：注塑机 PLC + 边缘网关，毫秒级采样</a:t>
            </a:r>
          </a:p>
          <a:p>
            <a:pPr algn="l">
              <a:lnSpc>
                <a:spcPct val="140000"/>
              </a:lnSpc>
              <a:spcAft>
                <a:spcPts val="400"/>
              </a:spcAft>
            </a:pPr>
            <a:r>
              <a:rPr sz="1500" b="1">
                <a:solidFill>
                  <a:srgbClr val="4FC3F7"/>
                </a:solidFill>
                <a:eastAsia typeface="Noto Sans CJK SC"/>
                <a:cs typeface="Noto Sans CJK SC"/>
                <a:latin typeface="Noto Sans CJK SC"/>
              </a:rPr>
              <a:t>▎ </a:t>
            </a:r>
            <a:r>
              <a:rPr sz="1500" b="0">
                <a:solidFill>
                  <a:srgbClr val="0E1117"/>
                </a:solidFill>
                <a:eastAsia typeface="Noto Sans CJK SC"/>
                <a:cs typeface="Noto Sans CJK SC"/>
                <a:latin typeface="Noto Sans CJK SC"/>
              </a:rPr>
              <a:t>数据上行：5G / Wi-Fi 6 双链路，MQTT + Kafka 实时流</a:t>
            </a:r>
          </a:p>
          <a:p>
            <a:pPr algn="l">
              <a:lnSpc>
                <a:spcPct val="140000"/>
              </a:lnSpc>
              <a:spcAft>
                <a:spcPts val="400"/>
              </a:spcAft>
            </a:pPr>
            <a:r>
              <a:rPr sz="1500" b="1">
                <a:solidFill>
                  <a:srgbClr val="4FC3F7"/>
                </a:solidFill>
                <a:eastAsia typeface="Noto Sans CJK SC"/>
                <a:cs typeface="Noto Sans CJK SC"/>
                <a:latin typeface="Noto Sans CJK SC"/>
              </a:rPr>
              <a:t>▎ </a:t>
            </a:r>
            <a:r>
              <a:rPr sz="1500" b="0">
                <a:solidFill>
                  <a:srgbClr val="0E1117"/>
                </a:solidFill>
                <a:eastAsia typeface="Noto Sans CJK SC"/>
                <a:cs typeface="Noto Sans CJK SC"/>
                <a:latin typeface="Noto Sans CJK SC"/>
              </a:rPr>
              <a:t>中台汇聚：MES + SCADA + WMS + QMS 一体化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46720" y="1920240"/>
            <a:ext cx="3931920" cy="3840480"/>
          </a:xfrm>
          <a:prstGeom prst="rect">
            <a:avLst/>
          </a:prstGeom>
          <a:solidFill>
            <a:srgbClr val="F5F7FA"/>
          </a:solidFill>
          <a:ln w="19050">
            <a:solidFill>
              <a:srgbClr val="FF8A65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137160" bIns="137160"/>
          <a:lstStyle/>
          <a:p>
            <a:pPr algn="ctr">
              <a:lnSpc>
                <a:spcPct val="120000"/>
              </a:lnSpc>
            </a:pPr>
            <a:r>
              <a:rPr sz="1200" b="1">
                <a:solidFill>
                  <a:srgbClr val="FF8A65"/>
                </a:solidFill>
                <a:eastAsia typeface="Noto Sans CJK SC"/>
                <a:cs typeface="Noto Sans CJK SC"/>
                <a:latin typeface="Noto Sans CJK SC"/>
              </a:rPr>
              <a:t>[ 图示占位 ]</a:t>
            </a:r>
          </a:p>
          <a:p>
            <a:pPr algn="ctr">
              <a:lnSpc>
                <a:spcPct val="130000"/>
              </a:lnSpc>
              <a:spcBef>
                <a:spcPts val="600"/>
              </a:spcBef>
            </a:pPr>
            <a:r>
              <a:rPr sz="1100" b="0">
                <a:solidFill>
                  <a:srgbClr val="6B7A8A"/>
                </a:solidFill>
                <a:eastAsia typeface="Noto Sans CJK SC"/>
                <a:cs typeface="Noto Sans CJK SC"/>
                <a:latin typeface="Noto Sans CJK SC"/>
              </a:rPr>
              <a:t>建议：网络拓扑图——4 层架构：设备层 → 边缘层 → 平台层 → 应用层，深蓝分层表示；右侧标注每层典型设备 / 协议 / 时延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4FC3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64592" y="0"/>
            <a:ext cx="36576" cy="6858000"/>
          </a:xfrm>
          <a:prstGeom prst="rect">
            <a:avLst/>
          </a:prstGeom>
          <a:solidFill>
            <a:srgbClr val="0B25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28600"/>
            <a:ext cx="731520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1">
                <a:solidFill>
                  <a:srgbClr val="4FC3F7"/>
                </a:solidFill>
                <a:eastAsia typeface="Noto Sans CJK SC"/>
                <a:cs typeface="Noto Sans CJK SC"/>
                <a:latin typeface="Noto Sans CJK SC"/>
              </a:rPr>
              <a:t>四 · 技术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228600"/>
            <a:ext cx="137160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>
              <a:lnSpc>
                <a:spcPct val="130000"/>
              </a:lnSpc>
            </a:pPr>
            <a:r>
              <a:rPr sz="1000" b="0">
                <a:solidFill>
                  <a:srgbClr val="6B7A8A"/>
                </a:solidFill>
                <a:eastAsia typeface="Noto Sans CJK SC"/>
                <a:cs typeface="Noto Sans CJK SC"/>
                <a:latin typeface="Noto Sans CJK SC"/>
              </a:rPr>
              <a:t>14 / 32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0080"/>
            <a:ext cx="11247120" cy="64008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3000" b="1">
                <a:solidFill>
                  <a:srgbClr val="0E1117"/>
                </a:solidFill>
                <a:eastAsia typeface="Noto Sans CJK SC"/>
                <a:cs typeface="Noto Sans CJK SC"/>
                <a:latin typeface="Noto Sans CJK SC"/>
              </a:rPr>
              <a:t>视觉检测与 AI 质检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325880"/>
            <a:ext cx="1124712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400" b="0">
                <a:solidFill>
                  <a:srgbClr val="6B7A8A"/>
                </a:solidFill>
                <a:eastAsia typeface="Noto Sans CJK SC"/>
                <a:cs typeface="Noto Sans CJK SC"/>
                <a:latin typeface="Noto Sans CJK SC"/>
              </a:rPr>
              <a:t>Visual Inspection &amp; AI Quality Control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" y="1691640"/>
            <a:ext cx="11247120" cy="15000"/>
          </a:xfrm>
          <a:prstGeom prst="rect">
            <a:avLst/>
          </a:prstGeom>
          <a:solidFill>
            <a:srgbClr val="4FC3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1920240"/>
            <a:ext cx="7315200" cy="3840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lnSpc>
                <a:spcPct val="140000"/>
              </a:lnSpc>
              <a:spcAft>
                <a:spcPts val="400"/>
              </a:spcAft>
            </a:pPr>
            <a:r>
              <a:rPr sz="1500" b="1">
                <a:solidFill>
                  <a:srgbClr val="4FC3F7"/>
                </a:solidFill>
                <a:eastAsia typeface="Noto Sans CJK SC"/>
                <a:cs typeface="Noto Sans CJK SC"/>
                <a:latin typeface="Noto Sans CJK SC"/>
              </a:rPr>
              <a:t>▎ </a:t>
            </a:r>
            <a:r>
              <a:rPr sz="1500" b="0">
                <a:solidFill>
                  <a:srgbClr val="0E1117"/>
                </a:solidFill>
                <a:eastAsia typeface="Noto Sans CJK SC"/>
                <a:cs typeface="Noto Sans CJK SC"/>
                <a:latin typeface="Noto Sans CJK SC"/>
              </a:rPr>
              <a:t>多角度成像：2D 面阵 + 3D 结构光 + 高速线扫描</a:t>
            </a:r>
          </a:p>
          <a:p>
            <a:pPr algn="l">
              <a:lnSpc>
                <a:spcPct val="140000"/>
              </a:lnSpc>
              <a:spcAft>
                <a:spcPts val="400"/>
              </a:spcAft>
            </a:pPr>
            <a:r>
              <a:rPr sz="1500" b="1">
                <a:solidFill>
                  <a:srgbClr val="4FC3F7"/>
                </a:solidFill>
                <a:eastAsia typeface="Noto Sans CJK SC"/>
                <a:cs typeface="Noto Sans CJK SC"/>
                <a:latin typeface="Noto Sans CJK SC"/>
              </a:rPr>
              <a:t>▎ </a:t>
            </a:r>
            <a:r>
              <a:rPr sz="1500" b="0">
                <a:solidFill>
                  <a:srgbClr val="0E1117"/>
                </a:solidFill>
                <a:eastAsia typeface="Noto Sans CJK SC"/>
                <a:cs typeface="Noto Sans CJK SC"/>
                <a:latin typeface="Noto Sans CJK SC"/>
              </a:rPr>
              <a:t>模型训练：少量样本 + 迁移学习，冷启动 ≤2 周</a:t>
            </a:r>
          </a:p>
          <a:p>
            <a:pPr algn="l">
              <a:lnSpc>
                <a:spcPct val="140000"/>
              </a:lnSpc>
              <a:spcAft>
                <a:spcPts val="400"/>
              </a:spcAft>
            </a:pPr>
            <a:r>
              <a:rPr sz="1500" b="1">
                <a:solidFill>
                  <a:srgbClr val="4FC3F7"/>
                </a:solidFill>
                <a:eastAsia typeface="Noto Sans CJK SC"/>
                <a:cs typeface="Noto Sans CJK SC"/>
                <a:latin typeface="Noto Sans CJK SC"/>
              </a:rPr>
              <a:t>▎ </a:t>
            </a:r>
            <a:r>
              <a:rPr sz="1500" b="0">
                <a:solidFill>
                  <a:srgbClr val="0E1117"/>
                </a:solidFill>
                <a:eastAsia typeface="Noto Sans CJK SC"/>
                <a:cs typeface="Noto Sans CJK SC"/>
                <a:latin typeface="Noto Sans CJK SC"/>
              </a:rPr>
              <a:t>实时推理：单件检测 ≤500ms，GPU 集群并发</a:t>
            </a:r>
          </a:p>
          <a:p>
            <a:pPr algn="l">
              <a:lnSpc>
                <a:spcPct val="140000"/>
              </a:lnSpc>
              <a:spcAft>
                <a:spcPts val="400"/>
              </a:spcAft>
            </a:pPr>
            <a:r>
              <a:rPr sz="1500" b="1">
                <a:solidFill>
                  <a:srgbClr val="4FC3F7"/>
                </a:solidFill>
                <a:eastAsia typeface="Noto Sans CJK SC"/>
                <a:cs typeface="Noto Sans CJK SC"/>
                <a:latin typeface="Noto Sans CJK SC"/>
              </a:rPr>
              <a:t>▎ </a:t>
            </a:r>
            <a:r>
              <a:rPr sz="1500" b="0">
                <a:solidFill>
                  <a:srgbClr val="0E1117"/>
                </a:solidFill>
                <a:eastAsia typeface="Noto Sans CJK SC"/>
                <a:cs typeface="Noto Sans CJK SC"/>
                <a:latin typeface="Noto Sans CJK SC"/>
              </a:rPr>
              <a:t>闭环反馈：NG 件自动分拣 + 工艺参数反向调优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46720" y="1920240"/>
            <a:ext cx="3931920" cy="3840480"/>
          </a:xfrm>
          <a:prstGeom prst="rect">
            <a:avLst/>
          </a:prstGeom>
          <a:solidFill>
            <a:srgbClr val="F5F7FA"/>
          </a:solidFill>
          <a:ln w="19050">
            <a:solidFill>
              <a:srgbClr val="4FC3F7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137160" bIns="137160"/>
          <a:lstStyle/>
          <a:p>
            <a:pPr algn="ctr">
              <a:lnSpc>
                <a:spcPct val="120000"/>
              </a:lnSpc>
            </a:pPr>
            <a:r>
              <a:rPr sz="1200" b="1">
                <a:solidFill>
                  <a:srgbClr val="4FC3F7"/>
                </a:solidFill>
                <a:eastAsia typeface="Noto Sans CJK SC"/>
                <a:cs typeface="Noto Sans CJK SC"/>
                <a:latin typeface="Noto Sans CJK SC"/>
              </a:rPr>
              <a:t>[ 图示占位 ]</a:t>
            </a:r>
          </a:p>
          <a:p>
            <a:pPr algn="ctr">
              <a:lnSpc>
                <a:spcPct val="130000"/>
              </a:lnSpc>
              <a:spcBef>
                <a:spcPts val="600"/>
              </a:spcBef>
            </a:pPr>
            <a:r>
              <a:rPr sz="1100" b="0">
                <a:solidFill>
                  <a:srgbClr val="6B7A8A"/>
                </a:solidFill>
                <a:eastAsia typeface="Noto Sans CJK SC"/>
                <a:cs typeface="Noto Sans CJK SC"/>
                <a:latin typeface="Noto Sans CJK SC"/>
              </a:rPr>
              <a:t>建议：AI 质检流程图——成像 → 预处理 → AI 推理 → 分级 → 分拣 → 反馈调参；下方对比：传统目检 vs AI 质检（漏检率 3% → 0.05%、速度 5s → 0.5s）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4FC3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64592" y="0"/>
            <a:ext cx="36576" cy="6858000"/>
          </a:xfrm>
          <a:prstGeom prst="rect">
            <a:avLst/>
          </a:prstGeom>
          <a:solidFill>
            <a:srgbClr val="0B25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28600"/>
            <a:ext cx="731520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1">
                <a:solidFill>
                  <a:srgbClr val="4FC3F7"/>
                </a:solidFill>
                <a:eastAsia typeface="Noto Sans CJK SC"/>
                <a:cs typeface="Noto Sans CJK SC"/>
                <a:latin typeface="Noto Sans CJK SC"/>
              </a:rPr>
              <a:t>四 · 技术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228600"/>
            <a:ext cx="137160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>
              <a:lnSpc>
                <a:spcPct val="130000"/>
              </a:lnSpc>
            </a:pPr>
            <a:r>
              <a:rPr sz="1000" b="0">
                <a:solidFill>
                  <a:srgbClr val="6B7A8A"/>
                </a:solidFill>
                <a:eastAsia typeface="Noto Sans CJK SC"/>
                <a:cs typeface="Noto Sans CJK SC"/>
                <a:latin typeface="Noto Sans CJK SC"/>
              </a:rPr>
              <a:t>15 / 32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0080"/>
            <a:ext cx="11247120" cy="64008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3000" b="1">
                <a:solidFill>
                  <a:srgbClr val="0E1117"/>
                </a:solidFill>
                <a:eastAsia typeface="Noto Sans CJK SC"/>
                <a:cs typeface="Noto Sans CJK SC"/>
                <a:latin typeface="Noto Sans CJK SC"/>
              </a:rPr>
              <a:t>能源管理与环境监控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325880"/>
            <a:ext cx="1124712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400" b="0">
                <a:solidFill>
                  <a:srgbClr val="6B7A8A"/>
                </a:solidFill>
                <a:eastAsia typeface="Noto Sans CJK SC"/>
                <a:cs typeface="Noto Sans CJK SC"/>
                <a:latin typeface="Noto Sans CJK SC"/>
              </a:rPr>
              <a:t>Energy Management &amp; Environmental Monitoring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" y="1691640"/>
            <a:ext cx="11247120" cy="15000"/>
          </a:xfrm>
          <a:prstGeom prst="rect">
            <a:avLst/>
          </a:prstGeom>
          <a:solidFill>
            <a:srgbClr val="4FC3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1920240"/>
            <a:ext cx="7315200" cy="3840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lnSpc>
                <a:spcPct val="140000"/>
              </a:lnSpc>
              <a:spcAft>
                <a:spcPts val="400"/>
              </a:spcAft>
            </a:pPr>
            <a:r>
              <a:rPr sz="1500" b="1">
                <a:solidFill>
                  <a:srgbClr val="4FC3F7"/>
                </a:solidFill>
                <a:eastAsia typeface="Noto Sans CJK SC"/>
                <a:cs typeface="Noto Sans CJK SC"/>
                <a:latin typeface="Noto Sans CJK SC"/>
              </a:rPr>
              <a:t>▎ </a:t>
            </a:r>
            <a:r>
              <a:rPr sz="1500" b="0">
                <a:solidFill>
                  <a:srgbClr val="0E1117"/>
                </a:solidFill>
                <a:eastAsia typeface="Noto Sans CJK SC"/>
                <a:cs typeface="Noto Sans CJK SC"/>
                <a:latin typeface="Noto Sans CJK SC"/>
              </a:rPr>
              <a:t>分项计量：电 / 水 / 气 / 压缩空气按设备 / 工序独立计量</a:t>
            </a:r>
          </a:p>
          <a:p>
            <a:pPr algn="l">
              <a:lnSpc>
                <a:spcPct val="140000"/>
              </a:lnSpc>
              <a:spcAft>
                <a:spcPts val="400"/>
              </a:spcAft>
            </a:pPr>
            <a:r>
              <a:rPr sz="1500" b="1">
                <a:solidFill>
                  <a:srgbClr val="4FC3F7"/>
                </a:solidFill>
                <a:eastAsia typeface="Noto Sans CJK SC"/>
                <a:cs typeface="Noto Sans CJK SC"/>
                <a:latin typeface="Noto Sans CJK SC"/>
              </a:rPr>
              <a:t>▎ </a:t>
            </a:r>
            <a:r>
              <a:rPr sz="1500" b="0">
                <a:solidFill>
                  <a:srgbClr val="0E1117"/>
                </a:solidFill>
                <a:eastAsia typeface="Noto Sans CJK SC"/>
                <a:cs typeface="Noto Sans CJK SC"/>
                <a:latin typeface="Noto Sans CJK SC"/>
              </a:rPr>
              <a:t>智能调度：注塑机峰谷电排产，削峰填谷，峰段能耗占比 -30%</a:t>
            </a:r>
          </a:p>
          <a:p>
            <a:pPr algn="l">
              <a:lnSpc>
                <a:spcPct val="140000"/>
              </a:lnSpc>
              <a:spcAft>
                <a:spcPts val="400"/>
              </a:spcAft>
            </a:pPr>
            <a:r>
              <a:rPr sz="1500" b="1">
                <a:solidFill>
                  <a:srgbClr val="4FC3F7"/>
                </a:solidFill>
                <a:eastAsia typeface="Noto Sans CJK SC"/>
                <a:cs typeface="Noto Sans CJK SC"/>
                <a:latin typeface="Noto Sans CJK SC"/>
              </a:rPr>
              <a:t>▎ </a:t>
            </a:r>
            <a:r>
              <a:rPr sz="1500" b="0">
                <a:solidFill>
                  <a:srgbClr val="0E1117"/>
                </a:solidFill>
                <a:eastAsia typeface="Noto Sans CJK SC"/>
                <a:cs typeface="Noto Sans CJK SC"/>
                <a:latin typeface="Noto Sans CJK SC"/>
              </a:rPr>
              <a:t>环境监控：温湿度 / 粉尘 / VOC 实时监测，异常自动排风</a:t>
            </a:r>
          </a:p>
          <a:p>
            <a:pPr algn="l">
              <a:lnSpc>
                <a:spcPct val="140000"/>
              </a:lnSpc>
              <a:spcAft>
                <a:spcPts val="400"/>
              </a:spcAft>
            </a:pPr>
            <a:r>
              <a:rPr sz="1500" b="1">
                <a:solidFill>
                  <a:srgbClr val="4FC3F7"/>
                </a:solidFill>
                <a:eastAsia typeface="Noto Sans CJK SC"/>
                <a:cs typeface="Noto Sans CJK SC"/>
                <a:latin typeface="Noto Sans CJK SC"/>
              </a:rPr>
              <a:t>▎ </a:t>
            </a:r>
            <a:r>
              <a:rPr sz="1500" b="0">
                <a:solidFill>
                  <a:srgbClr val="0E1117"/>
                </a:solidFill>
                <a:eastAsia typeface="Noto Sans CJK SC"/>
                <a:cs typeface="Noto Sans CJK SC"/>
                <a:latin typeface="Noto Sans CJK SC"/>
              </a:rPr>
              <a:t>碳足迹：单件产品碳排放可追溯，符合 ISO 14064 / GHG Protocol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46720" y="1920240"/>
            <a:ext cx="3931920" cy="3840480"/>
          </a:xfrm>
          <a:prstGeom prst="rect">
            <a:avLst/>
          </a:prstGeom>
          <a:solidFill>
            <a:srgbClr val="F5F7FA"/>
          </a:solidFill>
          <a:ln w="19050">
            <a:solidFill>
              <a:srgbClr val="FF8A65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137160" bIns="137160"/>
          <a:lstStyle/>
          <a:p>
            <a:pPr algn="ctr">
              <a:lnSpc>
                <a:spcPct val="120000"/>
              </a:lnSpc>
            </a:pPr>
            <a:r>
              <a:rPr sz="1200" b="1">
                <a:solidFill>
                  <a:srgbClr val="FF8A65"/>
                </a:solidFill>
                <a:eastAsia typeface="Noto Sans CJK SC"/>
                <a:cs typeface="Noto Sans CJK SC"/>
                <a:latin typeface="Noto Sans CJK SC"/>
              </a:rPr>
              <a:t>[ 图示占位 ]</a:t>
            </a:r>
          </a:p>
          <a:p>
            <a:pPr algn="ctr">
              <a:lnSpc>
                <a:spcPct val="130000"/>
              </a:lnSpc>
              <a:spcBef>
                <a:spcPts val="600"/>
              </a:spcBef>
            </a:pPr>
            <a:r>
              <a:rPr sz="1100" b="0">
                <a:solidFill>
                  <a:srgbClr val="6B7A8A"/>
                </a:solidFill>
                <a:eastAsia typeface="Noto Sans CJK SC"/>
                <a:cs typeface="Noto Sans CJK SC"/>
                <a:latin typeface="Noto Sans CJK SC"/>
              </a:rPr>
              <a:t>建议：能源流向图（桑基图）——电网 → 车间 → 设备 → 产品，逐级损耗标注百分比；折线图典型日 24h 能耗曲线（峰 / 平 / 谷三色分段）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54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25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2286000"/>
            <a:ext cx="457200" cy="2286000"/>
          </a:xfrm>
          <a:prstGeom prst="rect">
            <a:avLst/>
          </a:prstGeom>
          <a:solidFill>
            <a:srgbClr val="4FC3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828800"/>
            <a:ext cx="1828800" cy="9144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6400" b="1">
                <a:solidFill>
                  <a:srgbClr val="4FC3F7"/>
                </a:solidFill>
                <a:eastAsia typeface="Noto Sans CJK SC"/>
                <a:cs typeface="Noto Sans CJK SC"/>
                <a:latin typeface="Noto Sans CJK SC"/>
              </a:rPr>
              <a:t>04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828800" y="2560320"/>
            <a:ext cx="10058400" cy="18288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4000" b="1">
                <a:solidFill>
                  <a:srgbClr val="FFFFFF"/>
                </a:solidFill>
                <a:eastAsia typeface="Noto Sans CJK SC"/>
                <a:cs typeface="Noto Sans CJK SC"/>
                <a:latin typeface="Noto Sans CJK SC"/>
              </a:rPr>
              <a:t>AI Robot 应用场景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15600" y="6217920"/>
            <a:ext cx="137160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>
              <a:lnSpc>
                <a:spcPct val="130000"/>
              </a:lnSpc>
            </a:pPr>
            <a:r>
              <a:rPr sz="1000" b="0">
                <a:solidFill>
                  <a:srgbClr val="C9D6DF"/>
                </a:solidFill>
                <a:eastAsia typeface="Noto Sans CJK SC"/>
                <a:cs typeface="Noto Sans CJK SC"/>
                <a:latin typeface="Noto Sans CJK SC"/>
              </a:rPr>
              <a:t>16 / 32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4FC3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64592" y="0"/>
            <a:ext cx="36576" cy="6858000"/>
          </a:xfrm>
          <a:prstGeom prst="rect">
            <a:avLst/>
          </a:prstGeom>
          <a:solidFill>
            <a:srgbClr val="0B25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28600"/>
            <a:ext cx="731520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1">
                <a:solidFill>
                  <a:srgbClr val="4FC3F7"/>
                </a:solidFill>
                <a:eastAsia typeface="Noto Sans CJK SC"/>
                <a:cs typeface="Noto Sans CJK SC"/>
                <a:latin typeface="Noto Sans CJK SC"/>
              </a:rPr>
              <a:t>五 · AI Robot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228600"/>
            <a:ext cx="137160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>
              <a:lnSpc>
                <a:spcPct val="130000"/>
              </a:lnSpc>
            </a:pPr>
            <a:r>
              <a:rPr sz="1000" b="0">
                <a:solidFill>
                  <a:srgbClr val="6B7A8A"/>
                </a:solidFill>
                <a:eastAsia typeface="Noto Sans CJK SC"/>
                <a:cs typeface="Noto Sans CJK SC"/>
                <a:latin typeface="Noto Sans CJK SC"/>
              </a:rPr>
              <a:t>17 / 32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0080"/>
            <a:ext cx="11247120" cy="64008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3000" b="1">
                <a:solidFill>
                  <a:srgbClr val="0E1117"/>
                </a:solidFill>
                <a:eastAsia typeface="Noto Sans CJK SC"/>
                <a:cs typeface="Noto Sans CJK SC"/>
                <a:latin typeface="Noto Sans CJK SC"/>
              </a:rPr>
              <a:t>上料 / 下料机器人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325880"/>
            <a:ext cx="1124712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400" b="0">
                <a:solidFill>
                  <a:srgbClr val="6B7A8A"/>
                </a:solidFill>
                <a:eastAsia typeface="Noto Sans CJK SC"/>
                <a:cs typeface="Noto Sans CJK SC"/>
                <a:latin typeface="Noto Sans CJK SC"/>
              </a:rPr>
              <a:t>Loading / Unloading Robots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" y="1691640"/>
            <a:ext cx="11247120" cy="15000"/>
          </a:xfrm>
          <a:prstGeom prst="rect">
            <a:avLst/>
          </a:prstGeom>
          <a:solidFill>
            <a:srgbClr val="4FC3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1920240"/>
            <a:ext cx="7315200" cy="3840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lnSpc>
                <a:spcPct val="140000"/>
              </a:lnSpc>
              <a:spcAft>
                <a:spcPts val="400"/>
              </a:spcAft>
            </a:pPr>
            <a:r>
              <a:rPr sz="1500" b="1">
                <a:solidFill>
                  <a:srgbClr val="4FC3F7"/>
                </a:solidFill>
                <a:eastAsia typeface="Noto Sans CJK SC"/>
                <a:cs typeface="Noto Sans CJK SC"/>
                <a:latin typeface="Noto Sans CJK SC"/>
              </a:rPr>
              <a:t>▎ </a:t>
            </a:r>
            <a:r>
              <a:rPr sz="1500" b="0">
                <a:solidFill>
                  <a:srgbClr val="0E1117"/>
                </a:solidFill>
                <a:eastAsia typeface="Noto Sans CJK SC"/>
                <a:cs typeface="Noto Sans CJK SC"/>
                <a:latin typeface="Noto Sans CJK SC"/>
              </a:rPr>
              <a:t>高速上下料：节拍 ≤3 秒，适配 80% 主流注塑机</a:t>
            </a:r>
          </a:p>
          <a:p>
            <a:pPr algn="l">
              <a:lnSpc>
                <a:spcPct val="140000"/>
              </a:lnSpc>
              <a:spcAft>
                <a:spcPts val="400"/>
              </a:spcAft>
            </a:pPr>
            <a:r>
              <a:rPr sz="1500" b="1">
                <a:solidFill>
                  <a:srgbClr val="4FC3F7"/>
                </a:solidFill>
                <a:eastAsia typeface="Noto Sans CJK SC"/>
                <a:cs typeface="Noto Sans CJK SC"/>
                <a:latin typeface="Noto Sans CJK SC"/>
              </a:rPr>
              <a:t>▎ </a:t>
            </a:r>
            <a:r>
              <a:rPr sz="1500" b="0">
                <a:solidFill>
                  <a:srgbClr val="0E1117"/>
                </a:solidFill>
                <a:eastAsia typeface="Noto Sans CJK SC"/>
                <a:cs typeface="Noto Sans CJK SC"/>
                <a:latin typeface="Noto Sans CJK SC"/>
              </a:rPr>
              <a:t>视觉引导：定位精度 ±0.05mm，兼容多治具</a:t>
            </a:r>
          </a:p>
          <a:p>
            <a:pPr algn="l">
              <a:lnSpc>
                <a:spcPct val="140000"/>
              </a:lnSpc>
              <a:spcAft>
                <a:spcPts val="400"/>
              </a:spcAft>
            </a:pPr>
            <a:r>
              <a:rPr sz="1500" b="1">
                <a:solidFill>
                  <a:srgbClr val="4FC3F7"/>
                </a:solidFill>
                <a:eastAsia typeface="Noto Sans CJK SC"/>
                <a:cs typeface="Noto Sans CJK SC"/>
                <a:latin typeface="Noto Sans CJK SC"/>
              </a:rPr>
              <a:t>▎ </a:t>
            </a:r>
            <a:r>
              <a:rPr sz="1500" b="0">
                <a:solidFill>
                  <a:srgbClr val="0E1117"/>
                </a:solidFill>
                <a:eastAsia typeface="Noto Sans CJK SC"/>
                <a:cs typeface="Noto Sans CJK SC"/>
                <a:latin typeface="Noto Sans CJK SC"/>
              </a:rPr>
              <a:t>异常自恢复：卡料 / 料带断裂自动报警 + 自主处理</a:t>
            </a:r>
          </a:p>
          <a:p>
            <a:pPr algn="l">
              <a:lnSpc>
                <a:spcPct val="140000"/>
              </a:lnSpc>
              <a:spcAft>
                <a:spcPts val="400"/>
              </a:spcAft>
            </a:pPr>
            <a:r>
              <a:rPr sz="1500" b="1">
                <a:solidFill>
                  <a:srgbClr val="4FC3F7"/>
                </a:solidFill>
                <a:eastAsia typeface="Noto Sans CJK SC"/>
                <a:cs typeface="Noto Sans CJK SC"/>
                <a:latin typeface="Noto Sans CJK SC"/>
              </a:rPr>
              <a:t>▎ </a:t>
            </a:r>
            <a:r>
              <a:rPr sz="1500" b="0">
                <a:solidFill>
                  <a:srgbClr val="0E1117"/>
                </a:solidFill>
                <a:eastAsia typeface="Noto Sans CJK SC"/>
                <a:cs typeface="Noto Sans CJK SC"/>
                <a:latin typeface="Noto Sans CJK SC"/>
              </a:rPr>
              <a:t>协同安全：安全激光扫描 + 软体包覆 + 力矩限制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46720" y="1920240"/>
            <a:ext cx="3931920" cy="3840480"/>
          </a:xfrm>
          <a:prstGeom prst="rect">
            <a:avLst/>
          </a:prstGeom>
          <a:solidFill>
            <a:srgbClr val="F5F7FA"/>
          </a:solidFill>
          <a:ln w="19050">
            <a:solidFill>
              <a:srgbClr val="4FC3F7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137160" bIns="137160"/>
          <a:lstStyle/>
          <a:p>
            <a:pPr algn="ctr">
              <a:lnSpc>
                <a:spcPct val="120000"/>
              </a:lnSpc>
            </a:pPr>
            <a:r>
              <a:rPr sz="1200" b="1">
                <a:solidFill>
                  <a:srgbClr val="4FC3F7"/>
                </a:solidFill>
                <a:eastAsia typeface="Noto Sans CJK SC"/>
                <a:cs typeface="Noto Sans CJK SC"/>
                <a:latin typeface="Noto Sans CJK SC"/>
              </a:rPr>
              <a:t>[ 图示占位 ]</a:t>
            </a:r>
          </a:p>
          <a:p>
            <a:pPr algn="ctr">
              <a:lnSpc>
                <a:spcPct val="130000"/>
              </a:lnSpc>
              <a:spcBef>
                <a:spcPts val="600"/>
              </a:spcBef>
            </a:pPr>
            <a:r>
              <a:rPr sz="1100" b="0">
                <a:solidFill>
                  <a:srgbClr val="6B7A8A"/>
                </a:solidFill>
                <a:eastAsia typeface="Noto Sans CJK SC"/>
                <a:cs typeface="Noto Sans CJK SC"/>
                <a:latin typeface="Noto Sans CJK SC"/>
              </a:rPr>
              <a:t>建议：机器人工作实拍占位（清晰轮廓 + 蓝色标注关键部件）；节拍对比柱状图：人工（8s）vs 机器人（3s）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4FC3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64592" y="0"/>
            <a:ext cx="36576" cy="6858000"/>
          </a:xfrm>
          <a:prstGeom prst="rect">
            <a:avLst/>
          </a:prstGeom>
          <a:solidFill>
            <a:srgbClr val="0B25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28600"/>
            <a:ext cx="731520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1">
                <a:solidFill>
                  <a:srgbClr val="4FC3F7"/>
                </a:solidFill>
                <a:eastAsia typeface="Noto Sans CJK SC"/>
                <a:cs typeface="Noto Sans CJK SC"/>
                <a:latin typeface="Noto Sans CJK SC"/>
              </a:rPr>
              <a:t>五 · AI Robot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228600"/>
            <a:ext cx="137160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>
              <a:lnSpc>
                <a:spcPct val="130000"/>
              </a:lnSpc>
            </a:pPr>
            <a:r>
              <a:rPr sz="1000" b="0">
                <a:solidFill>
                  <a:srgbClr val="6B7A8A"/>
                </a:solidFill>
                <a:eastAsia typeface="Noto Sans CJK SC"/>
                <a:cs typeface="Noto Sans CJK SC"/>
                <a:latin typeface="Noto Sans CJK SC"/>
              </a:rPr>
              <a:t>18 / 32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0080"/>
            <a:ext cx="11247120" cy="64008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3000" b="1">
                <a:solidFill>
                  <a:srgbClr val="0E1117"/>
                </a:solidFill>
                <a:eastAsia typeface="Noto Sans CJK SC"/>
                <a:cs typeface="Noto Sans CJK SC"/>
                <a:latin typeface="Noto Sans CJK SC"/>
              </a:rPr>
              <a:t>模具更换与清洗机器人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325880"/>
            <a:ext cx="1124712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400" b="0">
                <a:solidFill>
                  <a:srgbClr val="6B7A8A"/>
                </a:solidFill>
                <a:eastAsia typeface="Noto Sans CJK SC"/>
                <a:cs typeface="Noto Sans CJK SC"/>
                <a:latin typeface="Noto Sans CJK SC"/>
              </a:rPr>
              <a:t>Mold Change &amp; Cleaning Robots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" y="1691640"/>
            <a:ext cx="11247120" cy="15000"/>
          </a:xfrm>
          <a:prstGeom prst="rect">
            <a:avLst/>
          </a:prstGeom>
          <a:solidFill>
            <a:srgbClr val="4FC3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1920240"/>
            <a:ext cx="6583680" cy="3840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lnSpc>
                <a:spcPct val="140000"/>
              </a:lnSpc>
              <a:spcAft>
                <a:spcPts val="400"/>
              </a:spcAft>
            </a:pPr>
            <a:r>
              <a:rPr sz="1500" b="1">
                <a:solidFill>
                  <a:srgbClr val="4FC3F7"/>
                </a:solidFill>
                <a:eastAsia typeface="Noto Sans CJK SC"/>
                <a:cs typeface="Noto Sans CJK SC"/>
                <a:latin typeface="Noto Sans CJK SC"/>
              </a:rPr>
              <a:t>▎ </a:t>
            </a:r>
            <a:r>
              <a:rPr sz="1500" b="0">
                <a:solidFill>
                  <a:srgbClr val="0E1117"/>
                </a:solidFill>
                <a:eastAsia typeface="Noto Sans CJK SC"/>
                <a:cs typeface="Noto Sans CJK SC"/>
                <a:latin typeface="Noto Sans CJK SC"/>
              </a:rPr>
              <a:t>自动换模：模具识别 + 自动对接 + 紧固，换模 ≤15 分钟</a:t>
            </a:r>
          </a:p>
          <a:p>
            <a:pPr algn="l">
              <a:lnSpc>
                <a:spcPct val="140000"/>
              </a:lnSpc>
              <a:spcAft>
                <a:spcPts val="400"/>
              </a:spcAft>
            </a:pPr>
            <a:r>
              <a:rPr sz="1500" b="1">
                <a:solidFill>
                  <a:srgbClr val="4FC3F7"/>
                </a:solidFill>
                <a:eastAsia typeface="Noto Sans CJK SC"/>
                <a:cs typeface="Noto Sans CJK SC"/>
                <a:latin typeface="Noto Sans CJK SC"/>
              </a:rPr>
              <a:t>▎ </a:t>
            </a:r>
            <a:r>
              <a:rPr sz="1500" b="0">
                <a:solidFill>
                  <a:srgbClr val="0E1117"/>
                </a:solidFill>
                <a:eastAsia typeface="Noto Sans CJK SC"/>
                <a:cs typeface="Noto Sans CJK SC"/>
                <a:latin typeface="Noto Sans CJK SC"/>
              </a:rPr>
              <a:t>模具清洗：干冰清洗机器人 + 视觉检测，自动判定洁净度</a:t>
            </a:r>
          </a:p>
          <a:p>
            <a:pPr algn="l">
              <a:lnSpc>
                <a:spcPct val="140000"/>
              </a:lnSpc>
              <a:spcAft>
                <a:spcPts val="400"/>
              </a:spcAft>
            </a:pPr>
            <a:r>
              <a:rPr sz="1500" b="1">
                <a:solidFill>
                  <a:srgbClr val="4FC3F7"/>
                </a:solidFill>
                <a:eastAsia typeface="Noto Sans CJK SC"/>
                <a:cs typeface="Noto Sans CJK SC"/>
                <a:latin typeface="Noto Sans CJK SC"/>
              </a:rPr>
              <a:t>▎ </a:t>
            </a:r>
            <a:r>
              <a:rPr sz="1500" b="0">
                <a:solidFill>
                  <a:srgbClr val="0E1117"/>
                </a:solidFill>
                <a:eastAsia typeface="Noto Sans CJK SC"/>
                <a:cs typeface="Noto Sans CJK SC"/>
                <a:latin typeface="Noto Sans CJK SC"/>
              </a:rPr>
              <a:t>寿命预测：基于射出次数 + 温度曲线，预测模具维护窗口</a:t>
            </a:r>
          </a:p>
          <a:p>
            <a:pPr algn="l">
              <a:lnSpc>
                <a:spcPct val="140000"/>
              </a:lnSpc>
              <a:spcAft>
                <a:spcPts val="400"/>
              </a:spcAft>
            </a:pPr>
            <a:r>
              <a:rPr sz="1500" b="1">
                <a:solidFill>
                  <a:srgbClr val="4FC3F7"/>
                </a:solidFill>
                <a:eastAsia typeface="Noto Sans CJK SC"/>
                <a:cs typeface="Noto Sans CJK SC"/>
                <a:latin typeface="Noto Sans CJK SC"/>
              </a:rPr>
              <a:t>▎ </a:t>
            </a:r>
            <a:r>
              <a:rPr sz="1500" b="0">
                <a:solidFill>
                  <a:srgbClr val="0E1117"/>
                </a:solidFill>
                <a:eastAsia typeface="Noto Sans CJK SC"/>
                <a:cs typeface="Noto Sans CJK SC"/>
                <a:latin typeface="Noto Sans CJK SC"/>
              </a:rPr>
              <a:t>异常预警：模具损伤自动拍照 + 推送工艺师</a:t>
            </a:r>
          </a:p>
        </p:txBody>
      </p:sp>
      <p:pic>
        <p:nvPicPr>
          <p:cNvPr id="10" name="Picture 9" descr="p18_mold_chan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3760" y="2390503"/>
            <a:ext cx="4754880" cy="2717074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4FC3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64592" y="0"/>
            <a:ext cx="36576" cy="6858000"/>
          </a:xfrm>
          <a:prstGeom prst="rect">
            <a:avLst/>
          </a:prstGeom>
          <a:solidFill>
            <a:srgbClr val="0B25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28600"/>
            <a:ext cx="731520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1">
                <a:solidFill>
                  <a:srgbClr val="4FC3F7"/>
                </a:solidFill>
                <a:eastAsia typeface="Noto Sans CJK SC"/>
                <a:cs typeface="Noto Sans CJK SC"/>
                <a:latin typeface="Noto Sans CJK SC"/>
              </a:rPr>
              <a:t>五 · AI Robot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228600"/>
            <a:ext cx="137160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>
              <a:lnSpc>
                <a:spcPct val="130000"/>
              </a:lnSpc>
            </a:pPr>
            <a:r>
              <a:rPr sz="1000" b="0">
                <a:solidFill>
                  <a:srgbClr val="6B7A8A"/>
                </a:solidFill>
                <a:eastAsia typeface="Noto Sans CJK SC"/>
                <a:cs typeface="Noto Sans CJK SC"/>
                <a:latin typeface="Noto Sans CJK SC"/>
              </a:rPr>
              <a:t>19 / 32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0080"/>
            <a:ext cx="11247120" cy="64008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3000" b="1">
                <a:solidFill>
                  <a:srgbClr val="0E1117"/>
                </a:solidFill>
                <a:eastAsia typeface="Noto Sans CJK SC"/>
                <a:cs typeface="Noto Sans CJK SC"/>
                <a:latin typeface="Noto Sans CJK SC"/>
              </a:rPr>
              <a:t>物流转运与智能仓储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325880"/>
            <a:ext cx="1124712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400" b="0">
                <a:solidFill>
                  <a:srgbClr val="6B7A8A"/>
                </a:solidFill>
                <a:eastAsia typeface="Noto Sans CJK SC"/>
                <a:cs typeface="Noto Sans CJK SC"/>
                <a:latin typeface="Noto Sans CJK SC"/>
              </a:rPr>
              <a:t>Logistics &amp; Intelligent Warehousing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" y="1691640"/>
            <a:ext cx="11247120" cy="15000"/>
          </a:xfrm>
          <a:prstGeom prst="rect">
            <a:avLst/>
          </a:prstGeom>
          <a:solidFill>
            <a:srgbClr val="4FC3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1920240"/>
            <a:ext cx="7315200" cy="3840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lnSpc>
                <a:spcPct val="140000"/>
              </a:lnSpc>
              <a:spcAft>
                <a:spcPts val="400"/>
              </a:spcAft>
            </a:pPr>
            <a:r>
              <a:rPr sz="1500" b="1">
                <a:solidFill>
                  <a:srgbClr val="4FC3F7"/>
                </a:solidFill>
                <a:eastAsia typeface="Noto Sans CJK SC"/>
                <a:cs typeface="Noto Sans CJK SC"/>
                <a:latin typeface="Noto Sans CJK SC"/>
              </a:rPr>
              <a:t>▎ </a:t>
            </a:r>
            <a:r>
              <a:rPr sz="1500" b="0">
                <a:solidFill>
                  <a:srgbClr val="0E1117"/>
                </a:solidFill>
                <a:eastAsia typeface="Noto Sans CJK SC"/>
                <a:cs typeface="Noto Sans CJK SC"/>
                <a:latin typeface="Noto Sans CJK SC"/>
              </a:rPr>
              <a:t>AMR 调度：100+ 机器人同场协同，订单驱动</a:t>
            </a:r>
          </a:p>
          <a:p>
            <a:pPr algn="l">
              <a:lnSpc>
                <a:spcPct val="140000"/>
              </a:lnSpc>
              <a:spcAft>
                <a:spcPts val="400"/>
              </a:spcAft>
            </a:pPr>
            <a:r>
              <a:rPr sz="1500" b="1">
                <a:solidFill>
                  <a:srgbClr val="4FC3F7"/>
                </a:solidFill>
                <a:eastAsia typeface="Noto Sans CJK SC"/>
                <a:cs typeface="Noto Sans CJK SC"/>
                <a:latin typeface="Noto Sans CJK SC"/>
              </a:rPr>
              <a:t>▎ </a:t>
            </a:r>
            <a:r>
              <a:rPr sz="1500" b="0">
                <a:solidFill>
                  <a:srgbClr val="0E1117"/>
                </a:solidFill>
                <a:eastAsia typeface="Noto Sans CJK SC"/>
                <a:cs typeface="Noto Sans CJK SC"/>
                <a:latin typeface="Noto Sans CJK SC"/>
              </a:rPr>
              <a:t>立体仓储：料箱 / 托盘混合存储，空间利用率 +60%</a:t>
            </a:r>
          </a:p>
          <a:p>
            <a:pPr algn="l">
              <a:lnSpc>
                <a:spcPct val="140000"/>
              </a:lnSpc>
              <a:spcAft>
                <a:spcPts val="400"/>
              </a:spcAft>
            </a:pPr>
            <a:r>
              <a:rPr sz="1500" b="1">
                <a:solidFill>
                  <a:srgbClr val="4FC3F7"/>
                </a:solidFill>
                <a:eastAsia typeface="Noto Sans CJK SC"/>
                <a:cs typeface="Noto Sans CJK SC"/>
                <a:latin typeface="Noto Sans CJK SC"/>
              </a:rPr>
              <a:t>▎ </a:t>
            </a:r>
            <a:r>
              <a:rPr sz="1500" b="0">
                <a:solidFill>
                  <a:srgbClr val="0E1117"/>
                </a:solidFill>
                <a:eastAsia typeface="Noto Sans CJK SC"/>
                <a:cs typeface="Noto Sans CJK SC"/>
                <a:latin typeface="Noto Sans CJK SC"/>
              </a:rPr>
              <a:t>数字孪生：实时镜像仓库状态，盘点效率 +80%</a:t>
            </a:r>
          </a:p>
          <a:p>
            <a:pPr algn="l">
              <a:lnSpc>
                <a:spcPct val="140000"/>
              </a:lnSpc>
              <a:spcAft>
                <a:spcPts val="400"/>
              </a:spcAft>
            </a:pPr>
            <a:r>
              <a:rPr sz="1500" b="1">
                <a:solidFill>
                  <a:srgbClr val="4FC3F7"/>
                </a:solidFill>
                <a:eastAsia typeface="Noto Sans CJK SC"/>
                <a:cs typeface="Noto Sans CJK SC"/>
                <a:latin typeface="Noto Sans CJK SC"/>
              </a:rPr>
              <a:t>▎ </a:t>
            </a:r>
            <a:r>
              <a:rPr sz="1500" b="0">
                <a:solidFill>
                  <a:srgbClr val="0E1117"/>
                </a:solidFill>
                <a:eastAsia typeface="Noto Sans CJK SC"/>
                <a:cs typeface="Noto Sans CJK SC"/>
                <a:latin typeface="Noto Sans CJK SC"/>
              </a:rPr>
              <a:t>异常调度：堵塞 / 故障自动重路由，5 秒内恢复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46720" y="1920240"/>
            <a:ext cx="3931920" cy="3840480"/>
          </a:xfrm>
          <a:prstGeom prst="rect">
            <a:avLst/>
          </a:prstGeom>
          <a:solidFill>
            <a:srgbClr val="F5F7FA"/>
          </a:solidFill>
          <a:ln w="19050">
            <a:solidFill>
              <a:srgbClr val="4FC3F7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137160" bIns="137160"/>
          <a:lstStyle/>
          <a:p>
            <a:pPr algn="ctr">
              <a:lnSpc>
                <a:spcPct val="120000"/>
              </a:lnSpc>
            </a:pPr>
            <a:r>
              <a:rPr sz="1200" b="1">
                <a:solidFill>
                  <a:srgbClr val="4FC3F7"/>
                </a:solidFill>
                <a:eastAsia typeface="Noto Sans CJK SC"/>
                <a:cs typeface="Noto Sans CJK SC"/>
                <a:latin typeface="Noto Sans CJK SC"/>
              </a:rPr>
              <a:t>[ 图示占位 ]</a:t>
            </a:r>
          </a:p>
          <a:p>
            <a:pPr algn="ctr">
              <a:lnSpc>
                <a:spcPct val="130000"/>
              </a:lnSpc>
              <a:spcBef>
                <a:spcPts val="600"/>
              </a:spcBef>
            </a:pPr>
            <a:r>
              <a:rPr sz="1100" b="0">
                <a:solidFill>
                  <a:srgbClr val="6B7A8A"/>
                </a:solidFill>
                <a:eastAsia typeface="Noto Sans CJK SC"/>
                <a:cs typeface="Noto Sans CJK SC"/>
                <a:latin typeface="Noto Sans CJK SC"/>
              </a:rPr>
              <a:t>建议：立体仓库三维透视图 + AGV 调度热力图（地面投影）；右侧数字孪生仪表盘占位（库存、出库、AGV 状态）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4FC3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64592" y="0"/>
            <a:ext cx="36576" cy="6858000"/>
          </a:xfrm>
          <a:prstGeom prst="rect">
            <a:avLst/>
          </a:prstGeom>
          <a:solidFill>
            <a:srgbClr val="0B25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28600"/>
            <a:ext cx="731520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1">
                <a:solidFill>
                  <a:srgbClr val="4FC3F7"/>
                </a:solidFill>
                <a:eastAsia typeface="Noto Sans CJK SC"/>
                <a:cs typeface="Noto Sans CJK SC"/>
                <a:latin typeface="Noto Sans CJK SC"/>
              </a:rPr>
              <a:t>五 · AI Robot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228600"/>
            <a:ext cx="137160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>
              <a:lnSpc>
                <a:spcPct val="130000"/>
              </a:lnSpc>
            </a:pPr>
            <a:r>
              <a:rPr sz="1000" b="0">
                <a:solidFill>
                  <a:srgbClr val="6B7A8A"/>
                </a:solidFill>
                <a:eastAsia typeface="Noto Sans CJK SC"/>
                <a:cs typeface="Noto Sans CJK SC"/>
                <a:latin typeface="Noto Sans CJK SC"/>
              </a:rPr>
              <a:t>20 / 32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0080"/>
            <a:ext cx="11247120" cy="64008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3000" b="1">
                <a:solidFill>
                  <a:srgbClr val="0E1117"/>
                </a:solidFill>
                <a:eastAsia typeface="Noto Sans CJK SC"/>
                <a:cs typeface="Noto Sans CJK SC"/>
                <a:latin typeface="Noto Sans CJK SC"/>
              </a:rPr>
              <a:t>巡检与异常处理机器人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325880"/>
            <a:ext cx="1124712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400" b="0">
                <a:solidFill>
                  <a:srgbClr val="6B7A8A"/>
                </a:solidFill>
                <a:eastAsia typeface="Noto Sans CJK SC"/>
                <a:cs typeface="Noto Sans CJK SC"/>
                <a:latin typeface="Noto Sans CJK SC"/>
              </a:rPr>
              <a:t>Inspection &amp; Anomaly Handling Robots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" y="1691640"/>
            <a:ext cx="11247120" cy="15000"/>
          </a:xfrm>
          <a:prstGeom prst="rect">
            <a:avLst/>
          </a:prstGeom>
          <a:solidFill>
            <a:srgbClr val="4FC3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1920240"/>
            <a:ext cx="7315200" cy="3840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lnSpc>
                <a:spcPct val="140000"/>
              </a:lnSpc>
              <a:spcAft>
                <a:spcPts val="400"/>
              </a:spcAft>
            </a:pPr>
            <a:r>
              <a:rPr sz="1500" b="1">
                <a:solidFill>
                  <a:srgbClr val="4FC3F7"/>
                </a:solidFill>
                <a:eastAsia typeface="Noto Sans CJK SC"/>
                <a:cs typeface="Noto Sans CJK SC"/>
                <a:latin typeface="Noto Sans CJK SC"/>
              </a:rPr>
              <a:t>▎ </a:t>
            </a:r>
            <a:r>
              <a:rPr sz="1500" b="0">
                <a:solidFill>
                  <a:srgbClr val="0E1117"/>
                </a:solidFill>
                <a:eastAsia typeface="Noto Sans CJK SC"/>
                <a:cs typeface="Noto Sans CJK SC"/>
                <a:latin typeface="Noto Sans CJK SC"/>
              </a:rPr>
              <a:t>7×24 巡检：四足 / 轮式机器人替代人工夜巡</a:t>
            </a:r>
          </a:p>
          <a:p>
            <a:pPr algn="l">
              <a:lnSpc>
                <a:spcPct val="140000"/>
              </a:lnSpc>
              <a:spcAft>
                <a:spcPts val="400"/>
              </a:spcAft>
            </a:pPr>
            <a:r>
              <a:rPr sz="1500" b="1">
                <a:solidFill>
                  <a:srgbClr val="4FC3F7"/>
                </a:solidFill>
                <a:eastAsia typeface="Noto Sans CJK SC"/>
                <a:cs typeface="Noto Sans CJK SC"/>
                <a:latin typeface="Noto Sans CJK SC"/>
              </a:rPr>
              <a:t>▎ </a:t>
            </a:r>
            <a:r>
              <a:rPr sz="1500" b="0">
                <a:solidFill>
                  <a:srgbClr val="0E1117"/>
                </a:solidFill>
                <a:eastAsia typeface="Noto Sans CJK SC"/>
                <a:cs typeface="Noto Sans CJK SC"/>
                <a:latin typeface="Noto Sans CJK SC"/>
              </a:rPr>
              <a:t>多模检测：声纹 + 热成像 + 气体 + 视觉——识别泄漏 / 异响 / 过温</a:t>
            </a:r>
          </a:p>
          <a:p>
            <a:pPr algn="l">
              <a:lnSpc>
                <a:spcPct val="140000"/>
              </a:lnSpc>
              <a:spcAft>
                <a:spcPts val="400"/>
              </a:spcAft>
            </a:pPr>
            <a:r>
              <a:rPr sz="1500" b="1">
                <a:solidFill>
                  <a:srgbClr val="4FC3F7"/>
                </a:solidFill>
                <a:eastAsia typeface="Noto Sans CJK SC"/>
                <a:cs typeface="Noto Sans CJK SC"/>
                <a:latin typeface="Noto Sans CJK SC"/>
              </a:rPr>
              <a:t>▎ </a:t>
            </a:r>
            <a:r>
              <a:rPr sz="1500" b="0">
                <a:solidFill>
                  <a:srgbClr val="0E1117"/>
                </a:solidFill>
                <a:eastAsia typeface="Noto Sans CJK SC"/>
                <a:cs typeface="Noto Sans CJK SC"/>
                <a:latin typeface="Noto Sans CJK SC"/>
              </a:rPr>
              <a:t>应急处置：自动断电 + 自动灭火 + 自动呼叫</a:t>
            </a:r>
          </a:p>
          <a:p>
            <a:pPr algn="l">
              <a:lnSpc>
                <a:spcPct val="140000"/>
              </a:lnSpc>
              <a:spcAft>
                <a:spcPts val="400"/>
              </a:spcAft>
            </a:pPr>
            <a:r>
              <a:rPr sz="1500" b="1">
                <a:solidFill>
                  <a:srgbClr val="4FC3F7"/>
                </a:solidFill>
                <a:eastAsia typeface="Noto Sans CJK SC"/>
                <a:cs typeface="Noto Sans CJK SC"/>
                <a:latin typeface="Noto Sans CJK SC"/>
              </a:rPr>
              <a:t>▎ </a:t>
            </a:r>
            <a:r>
              <a:rPr sz="1500" b="0">
                <a:solidFill>
                  <a:srgbClr val="0E1117"/>
                </a:solidFill>
                <a:eastAsia typeface="Noto Sans CJK SC"/>
                <a:cs typeface="Noto Sans CJK SC"/>
                <a:latin typeface="Noto Sans CJK SC"/>
              </a:rPr>
              <a:t>数据沉淀：每次巡检数据入湖，反哺预测性维护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46720" y="1920240"/>
            <a:ext cx="3931920" cy="3840480"/>
          </a:xfrm>
          <a:prstGeom prst="rect">
            <a:avLst/>
          </a:prstGeom>
          <a:solidFill>
            <a:srgbClr val="F5F7FA"/>
          </a:solidFill>
          <a:ln w="19050">
            <a:solidFill>
              <a:srgbClr val="FF8A65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137160" bIns="137160"/>
          <a:lstStyle/>
          <a:p>
            <a:pPr algn="ctr">
              <a:lnSpc>
                <a:spcPct val="120000"/>
              </a:lnSpc>
            </a:pPr>
            <a:r>
              <a:rPr sz="1200" b="1">
                <a:solidFill>
                  <a:srgbClr val="FF8A65"/>
                </a:solidFill>
                <a:eastAsia typeface="Noto Sans CJK SC"/>
                <a:cs typeface="Noto Sans CJK SC"/>
                <a:latin typeface="Noto Sans CJK SC"/>
              </a:rPr>
              <a:t>[ 图示占位 ]</a:t>
            </a:r>
          </a:p>
          <a:p>
            <a:pPr algn="ctr">
              <a:lnSpc>
                <a:spcPct val="130000"/>
              </a:lnSpc>
              <a:spcBef>
                <a:spcPts val="600"/>
              </a:spcBef>
            </a:pPr>
            <a:r>
              <a:rPr sz="1100" b="0">
                <a:solidFill>
                  <a:srgbClr val="6B7A8A"/>
                </a:solidFill>
                <a:eastAsia typeface="Noto Sans CJK SC"/>
                <a:cs typeface="Noto Sans CJK SC"/>
                <a:latin typeface="Noto Sans CJK SC"/>
              </a:rPr>
              <a:t>建议：巡检机器人应用场景 4 格——声纹 / 热成像 / 气体泄漏 / 异物识别；柱状图异常检出率提升（人工 60% → 机器人 95%）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4FC3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64592" y="0"/>
            <a:ext cx="36576" cy="6858000"/>
          </a:xfrm>
          <a:prstGeom prst="rect">
            <a:avLst/>
          </a:prstGeom>
          <a:solidFill>
            <a:srgbClr val="0B25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28600"/>
            <a:ext cx="731520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1">
                <a:solidFill>
                  <a:srgbClr val="4FC3F7"/>
                </a:solidFill>
                <a:eastAsia typeface="Noto Sans CJK SC"/>
                <a:cs typeface="Noto Sans CJK SC"/>
                <a:latin typeface="Noto Sans CJK SC"/>
              </a:rPr>
              <a:t>五 · AI Robot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228600"/>
            <a:ext cx="137160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>
              <a:lnSpc>
                <a:spcPct val="130000"/>
              </a:lnSpc>
            </a:pPr>
            <a:r>
              <a:rPr sz="1000" b="0">
                <a:solidFill>
                  <a:srgbClr val="6B7A8A"/>
                </a:solidFill>
                <a:eastAsia typeface="Noto Sans CJK SC"/>
                <a:cs typeface="Noto Sans CJK SC"/>
                <a:latin typeface="Noto Sans CJK SC"/>
              </a:rPr>
              <a:t>21 / 32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0080"/>
            <a:ext cx="11247120" cy="64008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3000" b="1">
                <a:solidFill>
                  <a:srgbClr val="0E1117"/>
                </a:solidFill>
                <a:eastAsia typeface="Noto Sans CJK SC"/>
                <a:cs typeface="Noto Sans CJK SC"/>
                <a:latin typeface="Noto Sans CJK SC"/>
              </a:rPr>
              <a:t>人机协作安全机制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325880"/>
            <a:ext cx="1124712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400" b="0">
                <a:solidFill>
                  <a:srgbClr val="6B7A8A"/>
                </a:solidFill>
                <a:eastAsia typeface="Noto Sans CJK SC"/>
                <a:cs typeface="Noto Sans CJK SC"/>
                <a:latin typeface="Noto Sans CJK SC"/>
              </a:rPr>
              <a:t>Human-Robot Collaboration Safety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" y="1691640"/>
            <a:ext cx="11247120" cy="15000"/>
          </a:xfrm>
          <a:prstGeom prst="rect">
            <a:avLst/>
          </a:prstGeom>
          <a:solidFill>
            <a:srgbClr val="4FC3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1920240"/>
            <a:ext cx="7315200" cy="3840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lnSpc>
                <a:spcPct val="140000"/>
              </a:lnSpc>
              <a:spcAft>
                <a:spcPts val="400"/>
              </a:spcAft>
            </a:pPr>
            <a:r>
              <a:rPr sz="1500" b="1">
                <a:solidFill>
                  <a:srgbClr val="4FC3F7"/>
                </a:solidFill>
                <a:eastAsia typeface="Noto Sans CJK SC"/>
                <a:cs typeface="Noto Sans CJK SC"/>
                <a:latin typeface="Noto Sans CJK SC"/>
              </a:rPr>
              <a:t>▎ </a:t>
            </a:r>
            <a:r>
              <a:rPr sz="1500" b="0">
                <a:solidFill>
                  <a:srgbClr val="0E1117"/>
                </a:solidFill>
                <a:eastAsia typeface="Noto Sans CJK SC"/>
                <a:cs typeface="Noto Sans CJK SC"/>
                <a:latin typeface="Noto Sans CJK SC"/>
              </a:rPr>
              <a:t>三层防护：安全光幕 + 力矩传感 + 区域限速</a:t>
            </a:r>
          </a:p>
          <a:p>
            <a:pPr algn="l">
              <a:lnSpc>
                <a:spcPct val="140000"/>
              </a:lnSpc>
              <a:spcAft>
                <a:spcPts val="400"/>
              </a:spcAft>
            </a:pPr>
            <a:r>
              <a:rPr sz="1500" b="1">
                <a:solidFill>
                  <a:srgbClr val="4FC3F7"/>
                </a:solidFill>
                <a:eastAsia typeface="Noto Sans CJK SC"/>
                <a:cs typeface="Noto Sans CJK SC"/>
                <a:latin typeface="Noto Sans CJK SC"/>
              </a:rPr>
              <a:t>▎ </a:t>
            </a:r>
            <a:r>
              <a:rPr sz="1500" b="0">
                <a:solidFill>
                  <a:srgbClr val="0E1117"/>
                </a:solidFill>
                <a:eastAsia typeface="Noto Sans CJK SC"/>
                <a:cs typeface="Noto Sans CJK SC"/>
                <a:latin typeface="Noto Sans CJK SC"/>
              </a:rPr>
              <a:t>风险评估：每个工位做 ISO/TS 15066 协作风险评估</a:t>
            </a:r>
          </a:p>
          <a:p>
            <a:pPr algn="l">
              <a:lnSpc>
                <a:spcPct val="140000"/>
              </a:lnSpc>
              <a:spcAft>
                <a:spcPts val="400"/>
              </a:spcAft>
            </a:pPr>
            <a:r>
              <a:rPr sz="1500" b="1">
                <a:solidFill>
                  <a:srgbClr val="4FC3F7"/>
                </a:solidFill>
                <a:eastAsia typeface="Noto Sans CJK SC"/>
                <a:cs typeface="Noto Sans CJK SC"/>
                <a:latin typeface="Noto Sans CJK SC"/>
              </a:rPr>
              <a:t>▎ </a:t>
            </a:r>
            <a:r>
              <a:rPr sz="1500" b="0">
                <a:solidFill>
                  <a:srgbClr val="0E1117"/>
                </a:solidFill>
                <a:eastAsia typeface="Noto Sans CJK SC"/>
                <a:cs typeface="Noto Sans CJK SC"/>
                <a:latin typeface="Noto Sans CJK SC"/>
              </a:rPr>
              <a:t>应急机制：急停按钮 + 安全围栏 + 机器人自主避险</a:t>
            </a:r>
          </a:p>
          <a:p>
            <a:pPr algn="l">
              <a:lnSpc>
                <a:spcPct val="140000"/>
              </a:lnSpc>
              <a:spcAft>
                <a:spcPts val="400"/>
              </a:spcAft>
            </a:pPr>
            <a:r>
              <a:rPr sz="1500" b="1">
                <a:solidFill>
                  <a:srgbClr val="4FC3F7"/>
                </a:solidFill>
                <a:eastAsia typeface="Noto Sans CJK SC"/>
                <a:cs typeface="Noto Sans CJK SC"/>
                <a:latin typeface="Noto Sans CJK SC"/>
              </a:rPr>
              <a:t>▎ </a:t>
            </a:r>
            <a:r>
              <a:rPr sz="1500" b="0">
                <a:solidFill>
                  <a:srgbClr val="0E1117"/>
                </a:solidFill>
                <a:eastAsia typeface="Noto Sans CJK SC"/>
                <a:cs typeface="Noto Sans CJK SC"/>
                <a:latin typeface="Noto Sans CJK SC"/>
              </a:rPr>
              <a:t>培训认证：操作员人机协作资质认证（年度复训）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46720" y="1920240"/>
            <a:ext cx="3931920" cy="3840480"/>
          </a:xfrm>
          <a:prstGeom prst="rect">
            <a:avLst/>
          </a:prstGeom>
          <a:solidFill>
            <a:srgbClr val="F5F7FA"/>
          </a:solidFill>
          <a:ln w="19050">
            <a:solidFill>
              <a:srgbClr val="4FC3F7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137160" bIns="137160"/>
          <a:lstStyle/>
          <a:p>
            <a:pPr algn="ctr">
              <a:lnSpc>
                <a:spcPct val="120000"/>
              </a:lnSpc>
            </a:pPr>
            <a:r>
              <a:rPr sz="1200" b="1">
                <a:solidFill>
                  <a:srgbClr val="4FC3F7"/>
                </a:solidFill>
                <a:eastAsia typeface="Noto Sans CJK SC"/>
                <a:cs typeface="Noto Sans CJK SC"/>
                <a:latin typeface="Noto Sans CJK SC"/>
              </a:rPr>
              <a:t>[ 图示占位 ]</a:t>
            </a:r>
          </a:p>
          <a:p>
            <a:pPr algn="ctr">
              <a:lnSpc>
                <a:spcPct val="130000"/>
              </a:lnSpc>
              <a:spcBef>
                <a:spcPts val="600"/>
              </a:spcBef>
            </a:pPr>
            <a:r>
              <a:rPr sz="1100" b="0">
                <a:solidFill>
                  <a:srgbClr val="6B7A8A"/>
                </a:solidFill>
                <a:eastAsia typeface="Noto Sans CJK SC"/>
                <a:cs typeface="Noto Sans CJK SC"/>
                <a:latin typeface="Noto Sans CJK SC"/>
              </a:rPr>
              <a:t>建议：人机协作工位示意（标注三类传感器覆盖区域）；右侧安全等级分层图（黄 / 橙 / 红三色 + 风险等级说明）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54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25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2286000"/>
            <a:ext cx="457200" cy="2286000"/>
          </a:xfrm>
          <a:prstGeom prst="rect">
            <a:avLst/>
          </a:prstGeom>
          <a:solidFill>
            <a:srgbClr val="4FC3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828800"/>
            <a:ext cx="1828800" cy="9144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6400" b="1">
                <a:solidFill>
                  <a:srgbClr val="4FC3F7"/>
                </a:solidFill>
                <a:eastAsia typeface="Noto Sans CJK SC"/>
                <a:cs typeface="Noto Sans CJK SC"/>
                <a:latin typeface="Noto Sans CJK SC"/>
              </a:rPr>
              <a:t>05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828800" y="2560320"/>
            <a:ext cx="10058400" cy="18288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4000" b="1">
                <a:solidFill>
                  <a:srgbClr val="FFFFFF"/>
                </a:solidFill>
                <a:eastAsia typeface="Noto Sans CJK SC"/>
                <a:cs typeface="Noto Sans CJK SC"/>
                <a:latin typeface="Noto Sans CJK SC"/>
              </a:rPr>
              <a:t>高效运营体系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15600" y="6217920"/>
            <a:ext cx="137160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>
              <a:lnSpc>
                <a:spcPct val="130000"/>
              </a:lnSpc>
            </a:pPr>
            <a:r>
              <a:rPr sz="1000" b="0">
                <a:solidFill>
                  <a:srgbClr val="C9D6DF"/>
                </a:solidFill>
                <a:eastAsia typeface="Noto Sans CJK SC"/>
                <a:cs typeface="Noto Sans CJK SC"/>
                <a:latin typeface="Noto Sans CJK SC"/>
              </a:rPr>
              <a:t>22 / 32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4FC3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64592" y="0"/>
            <a:ext cx="36576" cy="6858000"/>
          </a:xfrm>
          <a:prstGeom prst="rect">
            <a:avLst/>
          </a:prstGeom>
          <a:solidFill>
            <a:srgbClr val="0B25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28600"/>
            <a:ext cx="731520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1">
                <a:solidFill>
                  <a:srgbClr val="4FC3F7"/>
                </a:solidFill>
                <a:eastAsia typeface="Noto Sans CJK SC"/>
                <a:cs typeface="Noto Sans CJK SC"/>
                <a:latin typeface="Noto Sans CJK SC"/>
              </a:rPr>
              <a:t>六 · 运营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228600"/>
            <a:ext cx="137160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>
              <a:lnSpc>
                <a:spcPct val="130000"/>
              </a:lnSpc>
            </a:pPr>
            <a:r>
              <a:rPr sz="1000" b="0">
                <a:solidFill>
                  <a:srgbClr val="6B7A8A"/>
                </a:solidFill>
                <a:eastAsia typeface="Noto Sans CJK SC"/>
                <a:cs typeface="Noto Sans CJK SC"/>
                <a:latin typeface="Noto Sans CJK SC"/>
              </a:rPr>
              <a:t>23 / 32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0080"/>
            <a:ext cx="11247120" cy="64008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3000" b="1">
                <a:solidFill>
                  <a:srgbClr val="0E1117"/>
                </a:solidFill>
                <a:eastAsia typeface="Noto Sans CJK SC"/>
                <a:cs typeface="Noto Sans CJK SC"/>
                <a:latin typeface="Noto Sans CJK SC"/>
              </a:rPr>
              <a:t>生产计划与排产智能化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325880"/>
            <a:ext cx="1124712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400" b="0">
                <a:solidFill>
                  <a:srgbClr val="6B7A8A"/>
                </a:solidFill>
                <a:eastAsia typeface="Noto Sans CJK SC"/>
                <a:cs typeface="Noto Sans CJK SC"/>
                <a:latin typeface="Noto Sans CJK SC"/>
              </a:rPr>
              <a:t>Production Planning &amp; Smart Scheduling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" y="1691640"/>
            <a:ext cx="11247120" cy="15000"/>
          </a:xfrm>
          <a:prstGeom prst="rect">
            <a:avLst/>
          </a:prstGeom>
          <a:solidFill>
            <a:srgbClr val="4FC3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1920240"/>
            <a:ext cx="7315200" cy="3840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lnSpc>
                <a:spcPct val="140000"/>
              </a:lnSpc>
              <a:spcAft>
                <a:spcPts val="400"/>
              </a:spcAft>
            </a:pPr>
            <a:r>
              <a:rPr sz="1500" b="1">
                <a:solidFill>
                  <a:srgbClr val="4FC3F7"/>
                </a:solidFill>
                <a:eastAsia typeface="Noto Sans CJK SC"/>
                <a:cs typeface="Noto Sans CJK SC"/>
                <a:latin typeface="Noto Sans CJK SC"/>
              </a:rPr>
              <a:t>▎ </a:t>
            </a:r>
            <a:r>
              <a:rPr sz="1500" b="0">
                <a:solidFill>
                  <a:srgbClr val="0E1117"/>
                </a:solidFill>
                <a:eastAsia typeface="Noto Sans CJK SC"/>
                <a:cs typeface="Noto Sans CJK SC"/>
                <a:latin typeface="Noto Sans CJK SC"/>
              </a:rPr>
              <a:t>APS 高级排产：订单 + 设备 + 模具 + 物料四约束求解</a:t>
            </a:r>
          </a:p>
          <a:p>
            <a:pPr algn="l">
              <a:lnSpc>
                <a:spcPct val="140000"/>
              </a:lnSpc>
              <a:spcAft>
                <a:spcPts val="400"/>
              </a:spcAft>
            </a:pPr>
            <a:r>
              <a:rPr sz="1500" b="1">
                <a:solidFill>
                  <a:srgbClr val="4FC3F7"/>
                </a:solidFill>
                <a:eastAsia typeface="Noto Sans CJK SC"/>
                <a:cs typeface="Noto Sans CJK SC"/>
                <a:latin typeface="Noto Sans CJK SC"/>
              </a:rPr>
              <a:t>▎ </a:t>
            </a:r>
            <a:r>
              <a:rPr sz="1500" b="0">
                <a:solidFill>
                  <a:srgbClr val="0E1117"/>
                </a:solidFill>
                <a:eastAsia typeface="Noto Sans CJK SC"/>
                <a:cs typeface="Noto Sans CJK SC"/>
                <a:latin typeface="Noto Sans CJK SC"/>
              </a:rPr>
              <a:t>动态插单：≤5 分钟响应急单，自动重排</a:t>
            </a:r>
          </a:p>
          <a:p>
            <a:pPr algn="l">
              <a:lnSpc>
                <a:spcPct val="140000"/>
              </a:lnSpc>
              <a:spcAft>
                <a:spcPts val="400"/>
              </a:spcAft>
            </a:pPr>
            <a:r>
              <a:rPr sz="1500" b="1">
                <a:solidFill>
                  <a:srgbClr val="4FC3F7"/>
                </a:solidFill>
                <a:eastAsia typeface="Noto Sans CJK SC"/>
                <a:cs typeface="Noto Sans CJK SC"/>
                <a:latin typeface="Noto Sans CJK SC"/>
              </a:rPr>
              <a:t>▎ </a:t>
            </a:r>
            <a:r>
              <a:rPr sz="1500" b="0">
                <a:solidFill>
                  <a:srgbClr val="0E1117"/>
                </a:solidFill>
                <a:eastAsia typeface="Noto Sans CJK SC"/>
                <a:cs typeface="Noto Sans CJK SC"/>
                <a:latin typeface="Noto Sans CJK SC"/>
              </a:rPr>
              <a:t>工艺知识库：标准工艺参数沉淀，相似产品一键复用</a:t>
            </a:r>
          </a:p>
          <a:p>
            <a:pPr algn="l">
              <a:lnSpc>
                <a:spcPct val="140000"/>
              </a:lnSpc>
              <a:spcAft>
                <a:spcPts val="400"/>
              </a:spcAft>
            </a:pPr>
            <a:r>
              <a:rPr sz="1500" b="1">
                <a:solidFill>
                  <a:srgbClr val="4FC3F7"/>
                </a:solidFill>
                <a:eastAsia typeface="Noto Sans CJK SC"/>
                <a:cs typeface="Noto Sans CJK SC"/>
                <a:latin typeface="Noto Sans CJK SC"/>
              </a:rPr>
              <a:t>▎ </a:t>
            </a:r>
            <a:r>
              <a:rPr sz="1500" b="0">
                <a:solidFill>
                  <a:srgbClr val="0E1117"/>
                </a:solidFill>
                <a:eastAsia typeface="Noto Sans CJK SC"/>
                <a:cs typeface="Noto Sans CJK SC"/>
                <a:latin typeface="Noto Sans CJK SC"/>
              </a:rPr>
              <a:t>设备能力地图：实时负载率可视化（哪台机忙 / 闲 / 维）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46720" y="1920240"/>
            <a:ext cx="3931920" cy="3840480"/>
          </a:xfrm>
          <a:prstGeom prst="rect">
            <a:avLst/>
          </a:prstGeom>
          <a:solidFill>
            <a:srgbClr val="F5F7FA"/>
          </a:solidFill>
          <a:ln w="19050">
            <a:solidFill>
              <a:srgbClr val="FF8A65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137160" bIns="137160"/>
          <a:lstStyle/>
          <a:p>
            <a:pPr algn="ctr">
              <a:lnSpc>
                <a:spcPct val="120000"/>
              </a:lnSpc>
            </a:pPr>
            <a:r>
              <a:rPr sz="1200" b="1">
                <a:solidFill>
                  <a:srgbClr val="FF8A65"/>
                </a:solidFill>
                <a:eastAsia typeface="Noto Sans CJK SC"/>
                <a:cs typeface="Noto Sans CJK SC"/>
                <a:latin typeface="Noto Sans CJK SC"/>
              </a:rPr>
              <a:t>[ 图示占位 ]</a:t>
            </a:r>
          </a:p>
          <a:p>
            <a:pPr algn="ctr">
              <a:lnSpc>
                <a:spcPct val="130000"/>
              </a:lnSpc>
              <a:spcBef>
                <a:spcPts val="600"/>
              </a:spcBef>
            </a:pPr>
            <a:r>
              <a:rPr sz="1100" b="0">
                <a:solidFill>
                  <a:srgbClr val="6B7A8A"/>
                </a:solidFill>
                <a:eastAsia typeface="Noto Sans CJK SC"/>
                <a:cs typeface="Noto Sans CJK SC"/>
                <a:latin typeface="Noto Sans CJK SC"/>
              </a:rPr>
              <a:t>建议：排产甘特图（Before 人工排 vs After 智能排，颜色区分订单 / 换模 / 维保）；右侧排产算法逻辑流程图（约束求解 + 仿真验证）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4FC3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64592" y="0"/>
            <a:ext cx="36576" cy="6858000"/>
          </a:xfrm>
          <a:prstGeom prst="rect">
            <a:avLst/>
          </a:prstGeom>
          <a:solidFill>
            <a:srgbClr val="0B25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28600"/>
            <a:ext cx="731520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1">
                <a:solidFill>
                  <a:srgbClr val="4FC3F7"/>
                </a:solidFill>
                <a:eastAsia typeface="Noto Sans CJK SC"/>
                <a:cs typeface="Noto Sans CJK SC"/>
                <a:latin typeface="Noto Sans CJK SC"/>
              </a:rPr>
              <a:t>六 · 运营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228600"/>
            <a:ext cx="137160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>
              <a:lnSpc>
                <a:spcPct val="130000"/>
              </a:lnSpc>
            </a:pPr>
            <a:r>
              <a:rPr sz="1000" b="0">
                <a:solidFill>
                  <a:srgbClr val="6B7A8A"/>
                </a:solidFill>
                <a:eastAsia typeface="Noto Sans CJK SC"/>
                <a:cs typeface="Noto Sans CJK SC"/>
                <a:latin typeface="Noto Sans CJK SC"/>
              </a:rPr>
              <a:t>24 / 32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0080"/>
            <a:ext cx="11247120" cy="64008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3000" b="1">
                <a:solidFill>
                  <a:srgbClr val="0E1117"/>
                </a:solidFill>
                <a:eastAsia typeface="Noto Sans CJK SC"/>
                <a:cs typeface="Noto Sans CJK SC"/>
                <a:latin typeface="Noto Sans CJK SC"/>
              </a:rPr>
              <a:t>实时监控与数字孪生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325880"/>
            <a:ext cx="1124712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400" b="0">
                <a:solidFill>
                  <a:srgbClr val="6B7A8A"/>
                </a:solidFill>
                <a:eastAsia typeface="Noto Sans CJK SC"/>
                <a:cs typeface="Noto Sans CJK SC"/>
                <a:latin typeface="Noto Sans CJK SC"/>
              </a:rPr>
              <a:t>Real-Time Monitoring &amp; Digital Twin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" y="1691640"/>
            <a:ext cx="11247120" cy="15000"/>
          </a:xfrm>
          <a:prstGeom prst="rect">
            <a:avLst/>
          </a:prstGeom>
          <a:solidFill>
            <a:srgbClr val="4FC3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1920240"/>
            <a:ext cx="7315200" cy="3840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lnSpc>
                <a:spcPct val="140000"/>
              </a:lnSpc>
              <a:spcAft>
                <a:spcPts val="400"/>
              </a:spcAft>
            </a:pPr>
            <a:r>
              <a:rPr sz="1500" b="1">
                <a:solidFill>
                  <a:srgbClr val="4FC3F7"/>
                </a:solidFill>
                <a:eastAsia typeface="Noto Sans CJK SC"/>
                <a:cs typeface="Noto Sans CJK SC"/>
                <a:latin typeface="Noto Sans CJK SC"/>
              </a:rPr>
              <a:t>▎ </a:t>
            </a:r>
            <a:r>
              <a:rPr sz="1500" b="0">
                <a:solidFill>
                  <a:srgbClr val="0E1117"/>
                </a:solidFill>
                <a:eastAsia typeface="Noto Sans CJK SC"/>
                <a:cs typeface="Noto Sans CJK SC"/>
                <a:latin typeface="Noto Sans CJK SC"/>
              </a:rPr>
              <a:t>三维镜像：车间 1:1 数字孪生，10Hz 刷新</a:t>
            </a:r>
          </a:p>
          <a:p>
            <a:pPr algn="l">
              <a:lnSpc>
                <a:spcPct val="140000"/>
              </a:lnSpc>
              <a:spcAft>
                <a:spcPts val="400"/>
              </a:spcAft>
            </a:pPr>
            <a:r>
              <a:rPr sz="1500" b="1">
                <a:solidFill>
                  <a:srgbClr val="4FC3F7"/>
                </a:solidFill>
                <a:eastAsia typeface="Noto Sans CJK SC"/>
                <a:cs typeface="Noto Sans CJK SC"/>
                <a:latin typeface="Noto Sans CJK SC"/>
              </a:rPr>
              <a:t>▎ </a:t>
            </a:r>
            <a:r>
              <a:rPr sz="1500" b="0">
                <a:solidFill>
                  <a:srgbClr val="0E1117"/>
                </a:solidFill>
                <a:eastAsia typeface="Noto Sans CJK SC"/>
                <a:cs typeface="Noto Sans CJK SC"/>
                <a:latin typeface="Noto Sans CJK SC"/>
              </a:rPr>
              <a:t>KPI 大屏：OEE / 良率 / 能耗 / 异常实时可视化</a:t>
            </a:r>
          </a:p>
          <a:p>
            <a:pPr algn="l">
              <a:lnSpc>
                <a:spcPct val="140000"/>
              </a:lnSpc>
              <a:spcAft>
                <a:spcPts val="400"/>
              </a:spcAft>
            </a:pPr>
            <a:r>
              <a:rPr sz="1500" b="1">
                <a:solidFill>
                  <a:srgbClr val="4FC3F7"/>
                </a:solidFill>
                <a:eastAsia typeface="Noto Sans CJK SC"/>
                <a:cs typeface="Noto Sans CJK SC"/>
                <a:latin typeface="Noto Sans CJK SC"/>
              </a:rPr>
              <a:t>▎ </a:t>
            </a:r>
            <a:r>
              <a:rPr sz="1500" b="0">
                <a:solidFill>
                  <a:srgbClr val="0E1117"/>
                </a:solidFill>
                <a:eastAsia typeface="Noto Sans CJK SC"/>
                <a:cs typeface="Noto Sans CJK SC"/>
                <a:latin typeface="Noto Sans CJK SC"/>
              </a:rPr>
              <a:t>远程操控：5G + AR 眼镜，专家远程排障</a:t>
            </a:r>
          </a:p>
          <a:p>
            <a:pPr algn="l">
              <a:lnSpc>
                <a:spcPct val="140000"/>
              </a:lnSpc>
              <a:spcAft>
                <a:spcPts val="400"/>
              </a:spcAft>
            </a:pPr>
            <a:r>
              <a:rPr sz="1500" b="1">
                <a:solidFill>
                  <a:srgbClr val="4FC3F7"/>
                </a:solidFill>
                <a:eastAsia typeface="Noto Sans CJK SC"/>
                <a:cs typeface="Noto Sans CJK SC"/>
                <a:latin typeface="Noto Sans CJK SC"/>
              </a:rPr>
              <a:t>▎ </a:t>
            </a:r>
            <a:r>
              <a:rPr sz="1500" b="0">
                <a:solidFill>
                  <a:srgbClr val="0E1117"/>
                </a:solidFill>
                <a:eastAsia typeface="Noto Sans CJK SC"/>
                <a:cs typeface="Noto Sans CJK SC"/>
                <a:latin typeface="Noto Sans CJK SC"/>
              </a:rPr>
              <a:t>沉浸式培训：VR 培训新员工，上岗周期 -50%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46720" y="1920240"/>
            <a:ext cx="3931920" cy="3840480"/>
          </a:xfrm>
          <a:prstGeom prst="rect">
            <a:avLst/>
          </a:prstGeom>
          <a:solidFill>
            <a:srgbClr val="F5F7FA"/>
          </a:solidFill>
          <a:ln w="19050">
            <a:solidFill>
              <a:srgbClr val="4FC3F7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137160" bIns="137160"/>
          <a:lstStyle/>
          <a:p>
            <a:pPr algn="ctr">
              <a:lnSpc>
                <a:spcPct val="120000"/>
              </a:lnSpc>
            </a:pPr>
            <a:r>
              <a:rPr sz="1200" b="1">
                <a:solidFill>
                  <a:srgbClr val="4FC3F7"/>
                </a:solidFill>
                <a:eastAsia typeface="Noto Sans CJK SC"/>
                <a:cs typeface="Noto Sans CJK SC"/>
                <a:latin typeface="Noto Sans CJK SC"/>
              </a:rPr>
              <a:t>[ 图示占位 ]</a:t>
            </a:r>
          </a:p>
          <a:p>
            <a:pPr algn="ctr">
              <a:lnSpc>
                <a:spcPct val="130000"/>
              </a:lnSpc>
              <a:spcBef>
                <a:spcPts val="600"/>
              </a:spcBef>
            </a:pPr>
            <a:r>
              <a:rPr sz="1100" b="0">
                <a:solidFill>
                  <a:srgbClr val="6B7A8A"/>
                </a:solidFill>
                <a:eastAsia typeface="Noto Sans CJK SC"/>
                <a:cs typeface="Noto Sans CJK SC"/>
                <a:latin typeface="Noto Sans CJK SC"/>
              </a:rPr>
              <a:t>建议：数字孪生驾驶舱全景图（三联屏 + 大屏 + 移动端）；右侧 KPI 仪表盘卡片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4FC3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64592" y="0"/>
            <a:ext cx="36576" cy="6858000"/>
          </a:xfrm>
          <a:prstGeom prst="rect">
            <a:avLst/>
          </a:prstGeom>
          <a:solidFill>
            <a:srgbClr val="0B25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28600"/>
            <a:ext cx="731520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1">
                <a:solidFill>
                  <a:srgbClr val="4FC3F7"/>
                </a:solidFill>
                <a:eastAsia typeface="Noto Sans CJK SC"/>
                <a:cs typeface="Noto Sans CJK SC"/>
                <a:latin typeface="Noto Sans CJK SC"/>
              </a:rPr>
              <a:t>六 · 运营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228600"/>
            <a:ext cx="137160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>
              <a:lnSpc>
                <a:spcPct val="130000"/>
              </a:lnSpc>
            </a:pPr>
            <a:r>
              <a:rPr sz="1000" b="0">
                <a:solidFill>
                  <a:srgbClr val="6B7A8A"/>
                </a:solidFill>
                <a:eastAsia typeface="Noto Sans CJK SC"/>
                <a:cs typeface="Noto Sans CJK SC"/>
                <a:latin typeface="Noto Sans CJK SC"/>
              </a:rPr>
              <a:t>25 / 32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0080"/>
            <a:ext cx="11247120" cy="64008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3000" b="1">
                <a:solidFill>
                  <a:srgbClr val="0E1117"/>
                </a:solidFill>
                <a:eastAsia typeface="Noto Sans CJK SC"/>
                <a:cs typeface="Noto Sans CJK SC"/>
                <a:latin typeface="Noto Sans CJK SC"/>
              </a:rPr>
              <a:t>预测性维护与异常预警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325880"/>
            <a:ext cx="1124712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400" b="0">
                <a:solidFill>
                  <a:srgbClr val="6B7A8A"/>
                </a:solidFill>
                <a:eastAsia typeface="Noto Sans CJK SC"/>
                <a:cs typeface="Noto Sans CJK SC"/>
                <a:latin typeface="Noto Sans CJK SC"/>
              </a:rPr>
              <a:t>Predictive Maintenance &amp; Anomaly Alert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" y="1691640"/>
            <a:ext cx="11247120" cy="15000"/>
          </a:xfrm>
          <a:prstGeom prst="rect">
            <a:avLst/>
          </a:prstGeom>
          <a:solidFill>
            <a:srgbClr val="4FC3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1920240"/>
            <a:ext cx="7315200" cy="3840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lnSpc>
                <a:spcPct val="140000"/>
              </a:lnSpc>
              <a:spcAft>
                <a:spcPts val="400"/>
              </a:spcAft>
            </a:pPr>
            <a:r>
              <a:rPr sz="1500" b="1">
                <a:solidFill>
                  <a:srgbClr val="4FC3F7"/>
                </a:solidFill>
                <a:eastAsia typeface="Noto Sans CJK SC"/>
                <a:cs typeface="Noto Sans CJK SC"/>
                <a:latin typeface="Noto Sans CJK SC"/>
              </a:rPr>
              <a:t>▎ </a:t>
            </a:r>
            <a:r>
              <a:rPr sz="1500" b="0">
                <a:solidFill>
                  <a:srgbClr val="0E1117"/>
                </a:solidFill>
                <a:eastAsia typeface="Noto Sans CJK SC"/>
                <a:cs typeface="Noto Sans CJK SC"/>
                <a:latin typeface="Noto Sans CJK SC"/>
              </a:rPr>
              <a:t>健康度模型：注塑机关键部件（液压 / 加热圈 / 螺杆）健康评分 0-100</a:t>
            </a:r>
          </a:p>
          <a:p>
            <a:pPr algn="l">
              <a:lnSpc>
                <a:spcPct val="140000"/>
              </a:lnSpc>
              <a:spcAft>
                <a:spcPts val="400"/>
              </a:spcAft>
            </a:pPr>
            <a:r>
              <a:rPr sz="1500" b="1">
                <a:solidFill>
                  <a:srgbClr val="4FC3F7"/>
                </a:solidFill>
                <a:eastAsia typeface="Noto Sans CJK SC"/>
                <a:cs typeface="Noto Sans CJK SC"/>
                <a:latin typeface="Noto Sans CJK SC"/>
              </a:rPr>
              <a:t>▎ </a:t>
            </a:r>
            <a:r>
              <a:rPr sz="1500" b="0">
                <a:solidFill>
                  <a:srgbClr val="0E1117"/>
                </a:solidFill>
                <a:eastAsia typeface="Noto Sans CJK SC"/>
                <a:cs typeface="Noto Sans CJK SC"/>
                <a:latin typeface="Noto Sans CJK SC"/>
              </a:rPr>
              <a:t>寿命预测：基于运行小时 + 工况，预测剩余寿命</a:t>
            </a:r>
          </a:p>
          <a:p>
            <a:pPr algn="l">
              <a:lnSpc>
                <a:spcPct val="140000"/>
              </a:lnSpc>
              <a:spcAft>
                <a:spcPts val="400"/>
              </a:spcAft>
            </a:pPr>
            <a:r>
              <a:rPr sz="1500" b="1">
                <a:solidFill>
                  <a:srgbClr val="4FC3F7"/>
                </a:solidFill>
                <a:eastAsia typeface="Noto Sans CJK SC"/>
                <a:cs typeface="Noto Sans CJK SC"/>
                <a:latin typeface="Noto Sans CJK SC"/>
              </a:rPr>
              <a:t>▎ </a:t>
            </a:r>
            <a:r>
              <a:rPr sz="1500" b="0">
                <a:solidFill>
                  <a:srgbClr val="0E1117"/>
                </a:solidFill>
                <a:eastAsia typeface="Noto Sans CJK SC"/>
                <a:cs typeface="Noto Sans CJK SC"/>
                <a:latin typeface="Noto Sans CJK SC"/>
              </a:rPr>
              <a:t>异常预警：声纹 + 振动 + 温度多模融合，提前 7 天预警</a:t>
            </a:r>
          </a:p>
          <a:p>
            <a:pPr algn="l">
              <a:lnSpc>
                <a:spcPct val="140000"/>
              </a:lnSpc>
              <a:spcAft>
                <a:spcPts val="400"/>
              </a:spcAft>
            </a:pPr>
            <a:r>
              <a:rPr sz="1500" b="1">
                <a:solidFill>
                  <a:srgbClr val="4FC3F7"/>
                </a:solidFill>
                <a:eastAsia typeface="Noto Sans CJK SC"/>
                <a:cs typeface="Noto Sans CJK SC"/>
                <a:latin typeface="Noto Sans CJK SC"/>
              </a:rPr>
              <a:t>▎ </a:t>
            </a:r>
            <a:r>
              <a:rPr sz="1500" b="0">
                <a:solidFill>
                  <a:srgbClr val="0E1117"/>
                </a:solidFill>
                <a:eastAsia typeface="Noto Sans CJK SC"/>
                <a:cs typeface="Noto Sans CJK SC"/>
                <a:latin typeface="Noto Sans CJK SC"/>
              </a:rPr>
              <a:t>工单自动生成：异常触发工单，闭环跟踪到人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46720" y="1920240"/>
            <a:ext cx="3931920" cy="3840480"/>
          </a:xfrm>
          <a:prstGeom prst="rect">
            <a:avLst/>
          </a:prstGeom>
          <a:solidFill>
            <a:srgbClr val="F5F7FA"/>
          </a:solidFill>
          <a:ln w="19050">
            <a:solidFill>
              <a:srgbClr val="FF8A65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137160" bIns="137160"/>
          <a:lstStyle/>
          <a:p>
            <a:pPr algn="ctr">
              <a:lnSpc>
                <a:spcPct val="120000"/>
              </a:lnSpc>
            </a:pPr>
            <a:r>
              <a:rPr sz="1200" b="1">
                <a:solidFill>
                  <a:srgbClr val="FF8A65"/>
                </a:solidFill>
                <a:eastAsia typeface="Noto Sans CJK SC"/>
                <a:cs typeface="Noto Sans CJK SC"/>
                <a:latin typeface="Noto Sans CJK SC"/>
              </a:rPr>
              <a:t>[ 图示占位 ]</a:t>
            </a:r>
          </a:p>
          <a:p>
            <a:pPr algn="ctr">
              <a:lnSpc>
                <a:spcPct val="130000"/>
              </a:lnSpc>
              <a:spcBef>
                <a:spcPts val="600"/>
              </a:spcBef>
            </a:pPr>
            <a:r>
              <a:rPr sz="1100" b="0">
                <a:solidFill>
                  <a:srgbClr val="6B7A8A"/>
                </a:solidFill>
                <a:eastAsia typeface="Noto Sans CJK SC"/>
                <a:cs typeface="Noto Sans CJK SC"/>
                <a:latin typeface="Noto Sans CJK SC"/>
              </a:rPr>
              <a:t>建议：注塑机健康度雷达图（5 维度：液压 / 加热 / 螺杆 / 润滑 / 电气）；右侧异常预警时间轴示意（提前 X 天 → 工单 → 自评 → 闭环）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4FC3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64592" y="0"/>
            <a:ext cx="36576" cy="6858000"/>
          </a:xfrm>
          <a:prstGeom prst="rect">
            <a:avLst/>
          </a:prstGeom>
          <a:solidFill>
            <a:srgbClr val="0B25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28600"/>
            <a:ext cx="731520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1">
                <a:solidFill>
                  <a:srgbClr val="4FC3F7"/>
                </a:solidFill>
                <a:eastAsia typeface="Noto Sans CJK SC"/>
                <a:cs typeface="Noto Sans CJK SC"/>
                <a:latin typeface="Noto Sans CJK SC"/>
              </a:rPr>
              <a:t>六 · 运营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228600"/>
            <a:ext cx="137160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>
              <a:lnSpc>
                <a:spcPct val="130000"/>
              </a:lnSpc>
            </a:pPr>
            <a:r>
              <a:rPr sz="1000" b="0">
                <a:solidFill>
                  <a:srgbClr val="6B7A8A"/>
                </a:solidFill>
                <a:eastAsia typeface="Noto Sans CJK SC"/>
                <a:cs typeface="Noto Sans CJK SC"/>
                <a:latin typeface="Noto Sans CJK SC"/>
              </a:rPr>
              <a:t>26 / 32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0080"/>
            <a:ext cx="11247120" cy="64008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3000" b="1">
                <a:solidFill>
                  <a:srgbClr val="0E1117"/>
                </a:solidFill>
                <a:eastAsia typeface="Noto Sans CJK SC"/>
                <a:cs typeface="Noto Sans CJK SC"/>
                <a:latin typeface="Noto Sans CJK SC"/>
              </a:rPr>
              <a:t>数据驱动的持续改善闭环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325880"/>
            <a:ext cx="1124712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400" b="0">
                <a:solidFill>
                  <a:srgbClr val="6B7A8A"/>
                </a:solidFill>
                <a:eastAsia typeface="Noto Sans CJK SC"/>
                <a:cs typeface="Noto Sans CJK SC"/>
                <a:latin typeface="Noto Sans CJK SC"/>
              </a:rPr>
              <a:t>Data-Driven PDCA Closed-Loop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" y="1691640"/>
            <a:ext cx="11247120" cy="15000"/>
          </a:xfrm>
          <a:prstGeom prst="rect">
            <a:avLst/>
          </a:prstGeom>
          <a:solidFill>
            <a:srgbClr val="4FC3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1920240"/>
            <a:ext cx="7315200" cy="3840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lnSpc>
                <a:spcPct val="140000"/>
              </a:lnSpc>
              <a:spcAft>
                <a:spcPts val="400"/>
              </a:spcAft>
            </a:pPr>
            <a:r>
              <a:rPr sz="1500" b="1">
                <a:solidFill>
                  <a:srgbClr val="4FC3F7"/>
                </a:solidFill>
                <a:eastAsia typeface="Noto Sans CJK SC"/>
                <a:cs typeface="Noto Sans CJK SC"/>
                <a:latin typeface="Noto Sans CJK SC"/>
              </a:rPr>
              <a:t>▎ </a:t>
            </a:r>
            <a:r>
              <a:rPr sz="1500" b="0">
                <a:solidFill>
                  <a:srgbClr val="0E1117"/>
                </a:solidFill>
                <a:eastAsia typeface="Noto Sans CJK SC"/>
                <a:cs typeface="Noto Sans CJK SC"/>
                <a:latin typeface="Noto Sans CJK SC"/>
              </a:rPr>
              <a:t>PDCA 数字化：计划 → 执行 → 检查 → 改进全流程在线化</a:t>
            </a:r>
          </a:p>
          <a:p>
            <a:pPr algn="l">
              <a:lnSpc>
                <a:spcPct val="140000"/>
              </a:lnSpc>
              <a:spcAft>
                <a:spcPts val="400"/>
              </a:spcAft>
            </a:pPr>
            <a:r>
              <a:rPr sz="1500" b="1">
                <a:solidFill>
                  <a:srgbClr val="4FC3F7"/>
                </a:solidFill>
                <a:eastAsia typeface="Noto Sans CJK SC"/>
                <a:cs typeface="Noto Sans CJK SC"/>
                <a:latin typeface="Noto Sans CJK SC"/>
              </a:rPr>
              <a:t>▎ </a:t>
            </a:r>
            <a:r>
              <a:rPr sz="1500" b="0">
                <a:solidFill>
                  <a:srgbClr val="0E1117"/>
                </a:solidFill>
                <a:eastAsia typeface="Noto Sans CJK SC"/>
                <a:cs typeface="Noto Sans CJK SC"/>
                <a:latin typeface="Noto Sans CJK SC"/>
              </a:rPr>
              <a:t>改善提案：移动端随手提，AI 评分 + 优先级排序</a:t>
            </a:r>
          </a:p>
          <a:p>
            <a:pPr algn="l">
              <a:lnSpc>
                <a:spcPct val="140000"/>
              </a:lnSpc>
              <a:spcAft>
                <a:spcPts val="400"/>
              </a:spcAft>
            </a:pPr>
            <a:r>
              <a:rPr sz="1500" b="1">
                <a:solidFill>
                  <a:srgbClr val="4FC3F7"/>
                </a:solidFill>
                <a:eastAsia typeface="Noto Sans CJK SC"/>
                <a:cs typeface="Noto Sans CJK SC"/>
                <a:latin typeface="Noto Sans CJK SC"/>
              </a:rPr>
              <a:t>▎ </a:t>
            </a:r>
            <a:r>
              <a:rPr sz="1500" b="0">
                <a:solidFill>
                  <a:srgbClr val="0E1117"/>
                </a:solidFill>
                <a:eastAsia typeface="Noto Sans CJK SC"/>
                <a:cs typeface="Noto Sans CJK SC"/>
                <a:latin typeface="Noto Sans CJK SC"/>
              </a:rPr>
              <a:t>知识沉淀：改善案例结构化沉淀，新人可检索复用</a:t>
            </a:r>
          </a:p>
          <a:p>
            <a:pPr algn="l">
              <a:lnSpc>
                <a:spcPct val="140000"/>
              </a:lnSpc>
              <a:spcAft>
                <a:spcPts val="400"/>
              </a:spcAft>
            </a:pPr>
            <a:r>
              <a:rPr sz="1500" b="1">
                <a:solidFill>
                  <a:srgbClr val="4FC3F7"/>
                </a:solidFill>
                <a:eastAsia typeface="Noto Sans CJK SC"/>
                <a:cs typeface="Noto Sans CJK SC"/>
                <a:latin typeface="Noto Sans CJK SC"/>
              </a:rPr>
              <a:t>▎ </a:t>
            </a:r>
            <a:r>
              <a:rPr sz="1500" b="0">
                <a:solidFill>
                  <a:srgbClr val="0E1117"/>
                </a:solidFill>
                <a:eastAsia typeface="Noto Sans CJK SC"/>
                <a:cs typeface="Noto Sans CJK SC"/>
                <a:latin typeface="Noto Sans CJK SC"/>
              </a:rPr>
              <a:t>KPI 看板：改善成效实时可见（提案数 / 闭环率 / 节省金额）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46720" y="1920240"/>
            <a:ext cx="3931920" cy="3840480"/>
          </a:xfrm>
          <a:prstGeom prst="rect">
            <a:avLst/>
          </a:prstGeom>
          <a:solidFill>
            <a:srgbClr val="F5F7FA"/>
          </a:solidFill>
          <a:ln w="19050">
            <a:solidFill>
              <a:srgbClr val="4FC3F7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137160" bIns="137160"/>
          <a:lstStyle/>
          <a:p>
            <a:pPr algn="ctr">
              <a:lnSpc>
                <a:spcPct val="120000"/>
              </a:lnSpc>
            </a:pPr>
            <a:r>
              <a:rPr sz="1200" b="1">
                <a:solidFill>
                  <a:srgbClr val="4FC3F7"/>
                </a:solidFill>
                <a:eastAsia typeface="Noto Sans CJK SC"/>
                <a:cs typeface="Noto Sans CJK SC"/>
                <a:latin typeface="Noto Sans CJK SC"/>
              </a:rPr>
              <a:t>[ 图示占位 ]</a:t>
            </a:r>
          </a:p>
          <a:p>
            <a:pPr algn="ctr">
              <a:lnSpc>
                <a:spcPct val="130000"/>
              </a:lnSpc>
              <a:spcBef>
                <a:spcPts val="600"/>
              </a:spcBef>
            </a:pPr>
            <a:r>
              <a:rPr sz="1100" b="0">
                <a:solidFill>
                  <a:srgbClr val="6B7A8A"/>
                </a:solidFill>
                <a:eastAsia typeface="Noto Sans CJK SC"/>
                <a:cs typeface="Noto Sans CJK SC"/>
                <a:latin typeface="Noto Sans CJK SC"/>
              </a:rPr>
              <a:t>建议：PDCA 数字闭环图（4 节点首尾相连 + 数据流箭头）；右侧改善提案看板占位（提案墙 + 状态色块）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54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25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2286000"/>
            <a:ext cx="457200" cy="2286000"/>
          </a:xfrm>
          <a:prstGeom prst="rect">
            <a:avLst/>
          </a:prstGeom>
          <a:solidFill>
            <a:srgbClr val="4FC3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828800"/>
            <a:ext cx="1828800" cy="9144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6400" b="1">
                <a:solidFill>
                  <a:srgbClr val="4FC3F7"/>
                </a:solidFill>
                <a:eastAsia typeface="Noto Sans CJK SC"/>
                <a:cs typeface="Noto Sans CJK SC"/>
                <a:latin typeface="Noto Sans CJK SC"/>
              </a:rPr>
              <a:t>06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828800" y="2560320"/>
            <a:ext cx="10058400" cy="18288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4000" b="1">
                <a:solidFill>
                  <a:srgbClr val="FFFFFF"/>
                </a:solidFill>
                <a:eastAsia typeface="Noto Sans CJK SC"/>
                <a:cs typeface="Noto Sans CJK SC"/>
                <a:latin typeface="Noto Sans CJK SC"/>
              </a:rPr>
              <a:t>实施路径与里程碑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15600" y="6217920"/>
            <a:ext cx="137160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>
              <a:lnSpc>
                <a:spcPct val="130000"/>
              </a:lnSpc>
            </a:pPr>
            <a:r>
              <a:rPr sz="1000" b="0">
                <a:solidFill>
                  <a:srgbClr val="C9D6DF"/>
                </a:solidFill>
                <a:eastAsia typeface="Noto Sans CJK SC"/>
                <a:cs typeface="Noto Sans CJK SC"/>
                <a:latin typeface="Noto Sans CJK SC"/>
              </a:rPr>
              <a:t>27 / 32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4FC3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64592" y="0"/>
            <a:ext cx="36576" cy="6858000"/>
          </a:xfrm>
          <a:prstGeom prst="rect">
            <a:avLst/>
          </a:prstGeom>
          <a:solidFill>
            <a:srgbClr val="0B25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28600"/>
            <a:ext cx="731520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1">
                <a:solidFill>
                  <a:srgbClr val="4FC3F7"/>
                </a:solidFill>
                <a:eastAsia typeface="Noto Sans CJK SC"/>
                <a:cs typeface="Noto Sans CJK SC"/>
                <a:latin typeface="Noto Sans CJK SC"/>
              </a:rPr>
              <a:t>七 · 实施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228600"/>
            <a:ext cx="137160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>
              <a:lnSpc>
                <a:spcPct val="130000"/>
              </a:lnSpc>
            </a:pPr>
            <a:r>
              <a:rPr sz="1000" b="0">
                <a:solidFill>
                  <a:srgbClr val="6B7A8A"/>
                </a:solidFill>
                <a:eastAsia typeface="Noto Sans CJK SC"/>
                <a:cs typeface="Noto Sans CJK SC"/>
                <a:latin typeface="Noto Sans CJK SC"/>
              </a:rPr>
              <a:t>28 / 32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0080"/>
            <a:ext cx="11247120" cy="64008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3000" b="1">
                <a:solidFill>
                  <a:srgbClr val="0E1117"/>
                </a:solidFill>
                <a:eastAsia typeface="Noto Sans CJK SC"/>
                <a:cs typeface="Noto Sans CJK SC"/>
                <a:latin typeface="Noto Sans CJK SC"/>
              </a:rPr>
              <a:t>分阶段建设计划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325880"/>
            <a:ext cx="1124712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400" b="0">
                <a:solidFill>
                  <a:srgbClr val="6B7A8A"/>
                </a:solidFill>
                <a:eastAsia typeface="Noto Sans CJK SC"/>
                <a:cs typeface="Noto Sans CJK SC"/>
                <a:latin typeface="Noto Sans CJK SC"/>
              </a:rPr>
              <a:t>Phased Roadmap  ·  36 月三阶段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" y="1691640"/>
            <a:ext cx="11247120" cy="15000"/>
          </a:xfrm>
          <a:prstGeom prst="rect">
            <a:avLst/>
          </a:prstGeom>
          <a:solidFill>
            <a:srgbClr val="4FC3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1920240"/>
            <a:ext cx="7315200" cy="3840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lnSpc>
                <a:spcPct val="140000"/>
              </a:lnSpc>
              <a:spcAft>
                <a:spcPts val="400"/>
              </a:spcAft>
            </a:pPr>
            <a:r>
              <a:rPr sz="1500" b="1">
                <a:solidFill>
                  <a:srgbClr val="4FC3F7"/>
                </a:solidFill>
                <a:eastAsia typeface="Noto Sans CJK SC"/>
                <a:cs typeface="Noto Sans CJK SC"/>
                <a:latin typeface="Noto Sans CJK SC"/>
              </a:rPr>
              <a:t>▎ </a:t>
            </a:r>
            <a:r>
              <a:rPr sz="1500" b="0">
                <a:solidFill>
                  <a:srgbClr val="0E1117"/>
                </a:solidFill>
                <a:eastAsia typeface="Noto Sans CJK SC"/>
                <a:cs typeface="Noto Sans CJK SC"/>
                <a:latin typeface="Noto Sans CJK SC"/>
              </a:rPr>
              <a:t>Phase 1 · 试点（0-6 月）：1 条产线，覆盖上料 / 检测 / 物流；目标 OEE 75%+</a:t>
            </a:r>
          </a:p>
          <a:p>
            <a:pPr algn="l">
              <a:lnSpc>
                <a:spcPct val="140000"/>
              </a:lnSpc>
              <a:spcAft>
                <a:spcPts val="400"/>
              </a:spcAft>
            </a:pPr>
            <a:r>
              <a:rPr sz="1500" b="1">
                <a:solidFill>
                  <a:srgbClr val="4FC3F7"/>
                </a:solidFill>
                <a:eastAsia typeface="Noto Sans CJK SC"/>
                <a:cs typeface="Noto Sans CJK SC"/>
                <a:latin typeface="Noto Sans CJK SC"/>
              </a:rPr>
              <a:t>▎ </a:t>
            </a:r>
            <a:r>
              <a:rPr sz="1500" b="0">
                <a:solidFill>
                  <a:srgbClr val="0E1117"/>
                </a:solidFill>
                <a:eastAsia typeface="Noto Sans CJK SC"/>
                <a:cs typeface="Noto Sans CJK SC"/>
                <a:latin typeface="Noto Sans CJK SC"/>
              </a:rPr>
              <a:t>Phase 2 · 扩展（6-18 月）：5 条产线，覆盖 50% 车间；目标 OEE 80%+</a:t>
            </a:r>
          </a:p>
          <a:p>
            <a:pPr algn="l">
              <a:lnSpc>
                <a:spcPct val="140000"/>
              </a:lnSpc>
              <a:spcAft>
                <a:spcPts val="400"/>
              </a:spcAft>
            </a:pPr>
            <a:r>
              <a:rPr sz="1500" b="1">
                <a:solidFill>
                  <a:srgbClr val="4FC3F7"/>
                </a:solidFill>
                <a:eastAsia typeface="Noto Sans CJK SC"/>
                <a:cs typeface="Noto Sans CJK SC"/>
                <a:latin typeface="Noto Sans CJK SC"/>
              </a:rPr>
              <a:t>▎ </a:t>
            </a:r>
            <a:r>
              <a:rPr sz="1500" b="0">
                <a:solidFill>
                  <a:srgbClr val="0E1117"/>
                </a:solidFill>
                <a:eastAsia typeface="Noto Sans CJK SC"/>
                <a:cs typeface="Noto Sans CJK SC"/>
                <a:latin typeface="Noto Sans CJK SC"/>
              </a:rPr>
              <a:t>Phase 3 · 全车间黑灯化（18-36 月）：30+ 产线全连通；目标 OEE 85%+，黑灯区无人</a:t>
            </a:r>
          </a:p>
          <a:p>
            <a:pPr algn="l">
              <a:lnSpc>
                <a:spcPct val="140000"/>
              </a:lnSpc>
              <a:spcAft>
                <a:spcPts val="400"/>
              </a:spcAft>
            </a:pPr>
            <a:r>
              <a:rPr sz="1500" b="1">
                <a:solidFill>
                  <a:srgbClr val="4FC3F7"/>
                </a:solidFill>
                <a:eastAsia typeface="Noto Sans CJK SC"/>
                <a:cs typeface="Noto Sans CJK SC"/>
                <a:latin typeface="Noto Sans CJK SC"/>
              </a:rPr>
              <a:t>▎ </a:t>
            </a:r>
            <a:r>
              <a:rPr sz="1500" b="0">
                <a:solidFill>
                  <a:srgbClr val="0E1117"/>
                </a:solidFill>
                <a:eastAsia typeface="Noto Sans CJK SC"/>
                <a:cs typeface="Noto Sans CJK SC"/>
                <a:latin typeface="Noto Sans CJK SC"/>
              </a:rPr>
              <a:t>关键里程碑：M1 试点验收（6 月） / M2 阶段推广（18 月） / M3 黑灯认证（36 月）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46720" y="1920240"/>
            <a:ext cx="3931920" cy="3840480"/>
          </a:xfrm>
          <a:prstGeom prst="rect">
            <a:avLst/>
          </a:prstGeom>
          <a:solidFill>
            <a:srgbClr val="F5F7FA"/>
          </a:solidFill>
          <a:ln w="19050">
            <a:solidFill>
              <a:srgbClr val="FF8A65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137160" bIns="137160"/>
          <a:lstStyle/>
          <a:p>
            <a:pPr algn="ctr">
              <a:lnSpc>
                <a:spcPct val="120000"/>
              </a:lnSpc>
            </a:pPr>
            <a:r>
              <a:rPr sz="1200" b="1">
                <a:solidFill>
                  <a:srgbClr val="FF8A65"/>
                </a:solidFill>
                <a:eastAsia typeface="Noto Sans CJK SC"/>
                <a:cs typeface="Noto Sans CJK SC"/>
                <a:latin typeface="Noto Sans CJK SC"/>
              </a:rPr>
              <a:t>[ 图示占位 ]</a:t>
            </a:r>
          </a:p>
          <a:p>
            <a:pPr algn="ctr">
              <a:lnSpc>
                <a:spcPct val="130000"/>
              </a:lnSpc>
              <a:spcBef>
                <a:spcPts val="600"/>
              </a:spcBef>
            </a:pPr>
            <a:r>
              <a:rPr sz="1100" b="0">
                <a:solidFill>
                  <a:srgbClr val="6B7A8A"/>
                </a:solidFill>
                <a:eastAsia typeface="Noto Sans CJK SC"/>
                <a:cs typeface="Noto Sans CJK SC"/>
                <a:latin typeface="Noto Sans CJK SC"/>
              </a:rPr>
              <a:t>建议：甘特图（横轴 0-36 月，纵轴工作包），色块标注三阶段；右侧 3 个里程碑的具体指标卡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4FC3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64592" y="0"/>
            <a:ext cx="36576" cy="6858000"/>
          </a:xfrm>
          <a:prstGeom prst="rect">
            <a:avLst/>
          </a:prstGeom>
          <a:solidFill>
            <a:srgbClr val="0B25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28600"/>
            <a:ext cx="731520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1">
                <a:solidFill>
                  <a:srgbClr val="4FC3F7"/>
                </a:solidFill>
                <a:eastAsia typeface="Noto Sans CJK SC"/>
                <a:cs typeface="Noto Sans CJK SC"/>
                <a:latin typeface="Noto Sans CJK SC"/>
              </a:rPr>
              <a:t>七 · 实施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228600"/>
            <a:ext cx="137160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>
              <a:lnSpc>
                <a:spcPct val="130000"/>
              </a:lnSpc>
            </a:pPr>
            <a:r>
              <a:rPr sz="1000" b="0">
                <a:solidFill>
                  <a:srgbClr val="6B7A8A"/>
                </a:solidFill>
                <a:eastAsia typeface="Noto Sans CJK SC"/>
                <a:cs typeface="Noto Sans CJK SC"/>
                <a:latin typeface="Noto Sans CJK SC"/>
              </a:rPr>
              <a:t>29 / 32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0080"/>
            <a:ext cx="11247120" cy="64008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3000" b="1">
                <a:solidFill>
                  <a:srgbClr val="0E1117"/>
                </a:solidFill>
                <a:eastAsia typeface="Noto Sans CJK SC"/>
                <a:cs typeface="Noto Sans CJK SC"/>
                <a:latin typeface="Noto Sans CJK SC"/>
              </a:rPr>
              <a:t>投资估算与 ROI 测算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325880"/>
            <a:ext cx="1124712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400" b="0">
                <a:solidFill>
                  <a:srgbClr val="6B7A8A"/>
                </a:solidFill>
                <a:eastAsia typeface="Noto Sans CJK SC"/>
                <a:cs typeface="Noto Sans CJK SC"/>
                <a:latin typeface="Noto Sans CJK SC"/>
              </a:rPr>
              <a:t>Investment &amp; ROI ·  3 年累计 / 5 年 NPV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" y="1691640"/>
            <a:ext cx="11247120" cy="15000"/>
          </a:xfrm>
          <a:prstGeom prst="rect">
            <a:avLst/>
          </a:prstGeom>
          <a:solidFill>
            <a:srgbClr val="4FC3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57200" y="2103120"/>
            <a:ext cx="2103120" cy="3200400"/>
          </a:xfrm>
          <a:prstGeom prst="rect">
            <a:avLst/>
          </a:prstGeom>
          <a:solidFill>
            <a:srgbClr val="FFFFFF"/>
          </a:solidFill>
          <a:ln>
            <a:solidFill>
              <a:srgbClr val="C9D6D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57200" y="2103120"/>
            <a:ext cx="2103120" cy="137160"/>
          </a:xfrm>
          <a:prstGeom prst="rect">
            <a:avLst/>
          </a:prstGeom>
          <a:solidFill>
            <a:srgbClr val="4FC3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7200" y="2423160"/>
            <a:ext cx="2103120" cy="118872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4000" b="1">
                <a:solidFill>
                  <a:srgbClr val="0B2545"/>
                </a:solidFill>
                <a:eastAsia typeface="Noto Sans CJK SC"/>
                <a:cs typeface="Noto Sans CJK SC"/>
                <a:latin typeface="Noto Sans CJK SC"/>
              </a:rPr>
              <a:t>X 万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" y="3794760"/>
            <a:ext cx="210312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ctr">
              <a:lnSpc>
                <a:spcPct val="130000"/>
              </a:lnSpc>
            </a:pPr>
            <a:r>
              <a:rPr sz="1100" b="0">
                <a:solidFill>
                  <a:srgbClr val="6B7A8A"/>
                </a:solidFill>
                <a:eastAsia typeface="Noto Sans CJK SC"/>
                <a:cs typeface="Noto Sans CJK SC"/>
                <a:latin typeface="Noto Sans CJK SC"/>
              </a:rPr>
              <a:t>设备 55% / 软件 20% / 集成 15% / 培训 10%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4251960"/>
            <a:ext cx="2103120" cy="8229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ctr">
              <a:lnSpc>
                <a:spcPct val="130000"/>
              </a:lnSpc>
            </a:pPr>
            <a:r>
              <a:rPr sz="1300" b="0">
                <a:solidFill>
                  <a:srgbClr val="0E1117"/>
                </a:solidFill>
                <a:eastAsia typeface="Noto Sans CJK SC"/>
                <a:cs typeface="Noto Sans CJK SC"/>
                <a:latin typeface="Noto Sans CJK SC"/>
              </a:rPr>
              <a:t>总投资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743200" y="2103120"/>
            <a:ext cx="2103120" cy="3200400"/>
          </a:xfrm>
          <a:prstGeom prst="rect">
            <a:avLst/>
          </a:prstGeom>
          <a:solidFill>
            <a:srgbClr val="FFFFFF"/>
          </a:solidFill>
          <a:ln>
            <a:solidFill>
              <a:srgbClr val="C9D6D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2743200" y="2103120"/>
            <a:ext cx="2103120" cy="137160"/>
          </a:xfrm>
          <a:prstGeom prst="rect">
            <a:avLst/>
          </a:prstGeom>
          <a:solidFill>
            <a:srgbClr val="FF8A6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743200" y="2423160"/>
            <a:ext cx="2103120" cy="118872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4000" b="1">
                <a:solidFill>
                  <a:srgbClr val="0B2545"/>
                </a:solidFill>
                <a:eastAsia typeface="Noto Sans CJK SC"/>
                <a:cs typeface="Noto Sans CJK SC"/>
                <a:latin typeface="Noto Sans CJK SC"/>
              </a:rPr>
              <a:t>60%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743200" y="3794760"/>
            <a:ext cx="210312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ctr">
              <a:lnSpc>
                <a:spcPct val="130000"/>
              </a:lnSpc>
            </a:pPr>
            <a:r>
              <a:rPr sz="1100" b="0">
                <a:solidFill>
                  <a:srgbClr val="6B7A8A"/>
                </a:solidFill>
                <a:eastAsia typeface="Noto Sans CJK SC"/>
                <a:cs typeface="Noto Sans CJK SC"/>
                <a:latin typeface="Noto Sans CJK SC"/>
              </a:rPr>
              <a:t>3 班 → 1 班 + 维保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743200" y="4251960"/>
            <a:ext cx="2103120" cy="8229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ctr">
              <a:lnSpc>
                <a:spcPct val="130000"/>
              </a:lnSpc>
            </a:pPr>
            <a:r>
              <a:rPr sz="1300" b="0">
                <a:solidFill>
                  <a:srgbClr val="0E1117"/>
                </a:solidFill>
                <a:eastAsia typeface="Noto Sans CJK SC"/>
                <a:cs typeface="Noto Sans CJK SC"/>
                <a:latin typeface="Noto Sans CJK SC"/>
              </a:rPr>
              <a:t>人力节省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029200" y="2103120"/>
            <a:ext cx="2103120" cy="3200400"/>
          </a:xfrm>
          <a:prstGeom prst="rect">
            <a:avLst/>
          </a:prstGeom>
          <a:solidFill>
            <a:srgbClr val="FFFFFF"/>
          </a:solidFill>
          <a:ln>
            <a:solidFill>
              <a:srgbClr val="C9D6D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5029200" y="2103120"/>
            <a:ext cx="2103120" cy="137160"/>
          </a:xfrm>
          <a:prstGeom prst="rect">
            <a:avLst/>
          </a:prstGeom>
          <a:solidFill>
            <a:srgbClr val="4FC3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029200" y="2423160"/>
            <a:ext cx="2103120" cy="118872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4000" b="1">
                <a:solidFill>
                  <a:srgbClr val="0B2545"/>
                </a:solidFill>
                <a:eastAsia typeface="Noto Sans CJK SC"/>
                <a:cs typeface="Noto Sans CJK SC"/>
                <a:latin typeface="Noto Sans CJK SC"/>
              </a:rPr>
              <a:t>+7pt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0" y="3794760"/>
            <a:ext cx="210312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ctr">
              <a:lnSpc>
                <a:spcPct val="130000"/>
              </a:lnSpc>
            </a:pPr>
            <a:r>
              <a:rPr sz="1100" b="0">
                <a:solidFill>
                  <a:srgbClr val="6B7A8A"/>
                </a:solidFill>
                <a:eastAsia typeface="Noto Sans CJK SC"/>
                <a:cs typeface="Noto Sans CJK SC"/>
                <a:latin typeface="Noto Sans CJK SC"/>
              </a:rPr>
              <a:t>92% → 99%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029200" y="4251960"/>
            <a:ext cx="2103120" cy="8229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ctr">
              <a:lnSpc>
                <a:spcPct val="130000"/>
              </a:lnSpc>
            </a:pPr>
            <a:r>
              <a:rPr sz="1300" b="0">
                <a:solidFill>
                  <a:srgbClr val="0E1117"/>
                </a:solidFill>
                <a:eastAsia typeface="Noto Sans CJK SC"/>
                <a:cs typeface="Noto Sans CJK SC"/>
                <a:latin typeface="Noto Sans CJK SC"/>
              </a:rPr>
              <a:t>良率提升</a:t>
            </a:r>
          </a:p>
        </p:txBody>
      </p:sp>
      <p:sp>
        <p:nvSpPr>
          <p:cNvPr id="24" name="Rectangle 23"/>
          <p:cNvSpPr/>
          <p:nvPr/>
        </p:nvSpPr>
        <p:spPr>
          <a:xfrm>
            <a:off x="7315200" y="2103120"/>
            <a:ext cx="2103120" cy="3200400"/>
          </a:xfrm>
          <a:prstGeom prst="rect">
            <a:avLst/>
          </a:prstGeom>
          <a:solidFill>
            <a:srgbClr val="FFFFFF"/>
          </a:solidFill>
          <a:ln>
            <a:solidFill>
              <a:srgbClr val="C9D6D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7315200" y="2103120"/>
            <a:ext cx="2103120" cy="137160"/>
          </a:xfrm>
          <a:prstGeom prst="rect">
            <a:avLst/>
          </a:prstGeom>
          <a:solidFill>
            <a:srgbClr val="FF8A6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315200" y="2423160"/>
            <a:ext cx="2103120" cy="118872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4000" b="1">
                <a:solidFill>
                  <a:srgbClr val="0B2545"/>
                </a:solidFill>
                <a:eastAsia typeface="Noto Sans CJK SC"/>
                <a:cs typeface="Noto Sans CJK SC"/>
                <a:latin typeface="Noto Sans CJK SC"/>
              </a:rPr>
              <a:t>-20%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315200" y="3794760"/>
            <a:ext cx="210312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ctr">
              <a:lnSpc>
                <a:spcPct val="130000"/>
              </a:lnSpc>
            </a:pPr>
            <a:r>
              <a:rPr sz="1100" b="0">
                <a:solidFill>
                  <a:srgbClr val="6B7A8A"/>
                </a:solidFill>
                <a:eastAsia typeface="Noto Sans CJK SC"/>
                <a:cs typeface="Noto Sans CJK SC"/>
                <a:latin typeface="Noto Sans CJK SC"/>
              </a:rPr>
              <a:t>削峰填谷 + 余热回收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315200" y="4251960"/>
            <a:ext cx="2103120" cy="8229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ctr">
              <a:lnSpc>
                <a:spcPct val="130000"/>
              </a:lnSpc>
            </a:pPr>
            <a:r>
              <a:rPr sz="1300" b="0">
                <a:solidFill>
                  <a:srgbClr val="0E1117"/>
                </a:solidFill>
                <a:eastAsia typeface="Noto Sans CJK SC"/>
                <a:cs typeface="Noto Sans CJK SC"/>
                <a:latin typeface="Noto Sans CJK SC"/>
              </a:rPr>
              <a:t>能耗下降</a:t>
            </a:r>
          </a:p>
        </p:txBody>
      </p:sp>
      <p:sp>
        <p:nvSpPr>
          <p:cNvPr id="29" name="Rectangle 28"/>
          <p:cNvSpPr/>
          <p:nvPr/>
        </p:nvSpPr>
        <p:spPr>
          <a:xfrm>
            <a:off x="9601200" y="2103120"/>
            <a:ext cx="2103120" cy="3200400"/>
          </a:xfrm>
          <a:prstGeom prst="rect">
            <a:avLst/>
          </a:prstGeom>
          <a:solidFill>
            <a:srgbClr val="FFFFFF"/>
          </a:solidFill>
          <a:ln>
            <a:solidFill>
              <a:srgbClr val="C9D6D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9601200" y="2103120"/>
            <a:ext cx="2103120" cy="137160"/>
          </a:xfrm>
          <a:prstGeom prst="rect">
            <a:avLst/>
          </a:prstGeom>
          <a:solidFill>
            <a:srgbClr val="4FC3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9601200" y="2423160"/>
            <a:ext cx="2103120" cy="118872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3200" b="1">
                <a:solidFill>
                  <a:srgbClr val="0B2545"/>
                </a:solidFill>
                <a:eastAsia typeface="Noto Sans CJK SC"/>
                <a:cs typeface="Noto Sans CJK SC"/>
                <a:latin typeface="Noto Sans CJK SC"/>
              </a:rPr>
              <a:t>24-30 月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601200" y="3794760"/>
            <a:ext cx="210312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ctr">
              <a:lnSpc>
                <a:spcPct val="130000"/>
              </a:lnSpc>
            </a:pPr>
            <a:r>
              <a:rPr sz="1100" b="0">
                <a:solidFill>
                  <a:srgbClr val="6B7A8A"/>
                </a:solidFill>
                <a:eastAsia typeface="Noto Sans CJK SC"/>
                <a:cs typeface="Noto Sans CJK SC"/>
                <a:latin typeface="Noto Sans CJK SC"/>
              </a:rPr>
              <a:t>5 年 IRR ≥ 25%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601200" y="4251960"/>
            <a:ext cx="2103120" cy="8229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ctr">
              <a:lnSpc>
                <a:spcPct val="130000"/>
              </a:lnSpc>
            </a:pPr>
            <a:r>
              <a:rPr sz="1300" b="0">
                <a:solidFill>
                  <a:srgbClr val="0E1117"/>
                </a:solidFill>
                <a:eastAsia typeface="Noto Sans CJK SC"/>
                <a:cs typeface="Noto Sans CJK SC"/>
                <a:latin typeface="Noto Sans CJK SC"/>
              </a:rPr>
              <a:t>回收期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4FC3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64592" y="0"/>
            <a:ext cx="36576" cy="6858000"/>
          </a:xfrm>
          <a:prstGeom prst="rect">
            <a:avLst/>
          </a:prstGeom>
          <a:solidFill>
            <a:srgbClr val="0B25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28600"/>
            <a:ext cx="731520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1">
                <a:solidFill>
                  <a:srgbClr val="4FC3F7"/>
                </a:solidFill>
                <a:eastAsia typeface="Noto Sans CJK SC"/>
                <a:cs typeface="Noto Sans CJK SC"/>
                <a:latin typeface="Noto Sans CJK SC"/>
              </a:rPr>
              <a:t>七 · 实施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228600"/>
            <a:ext cx="137160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>
              <a:lnSpc>
                <a:spcPct val="130000"/>
              </a:lnSpc>
            </a:pPr>
            <a:r>
              <a:rPr sz="1000" b="0">
                <a:solidFill>
                  <a:srgbClr val="6B7A8A"/>
                </a:solidFill>
                <a:eastAsia typeface="Noto Sans CJK SC"/>
                <a:cs typeface="Noto Sans CJK SC"/>
                <a:latin typeface="Noto Sans CJK SC"/>
              </a:rPr>
              <a:t>30 / 32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0080"/>
            <a:ext cx="11247120" cy="64008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3000" b="1">
                <a:solidFill>
                  <a:srgbClr val="0E1117"/>
                </a:solidFill>
                <a:eastAsia typeface="Noto Sans CJK SC"/>
                <a:cs typeface="Noto Sans CJK SC"/>
                <a:latin typeface="Noto Sans CJK SC"/>
              </a:rPr>
              <a:t>风险识别与应对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325880"/>
            <a:ext cx="1124712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400" b="0">
                <a:solidFill>
                  <a:srgbClr val="6B7A8A"/>
                </a:solidFill>
                <a:eastAsia typeface="Noto Sans CJK SC"/>
                <a:cs typeface="Noto Sans CJK SC"/>
                <a:latin typeface="Noto Sans CJK SC"/>
              </a:rPr>
              <a:t>Risk Identification &amp; Mitigation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" y="1691640"/>
            <a:ext cx="11247120" cy="15000"/>
          </a:xfrm>
          <a:prstGeom prst="rect">
            <a:avLst/>
          </a:prstGeom>
          <a:solidFill>
            <a:srgbClr val="4FC3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1920240"/>
            <a:ext cx="7315200" cy="3840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lnSpc>
                <a:spcPct val="140000"/>
              </a:lnSpc>
              <a:spcAft>
                <a:spcPts val="400"/>
              </a:spcAft>
            </a:pPr>
            <a:r>
              <a:rPr sz="1500" b="1">
                <a:solidFill>
                  <a:srgbClr val="4FC3F7"/>
                </a:solidFill>
                <a:eastAsia typeface="Noto Sans CJK SC"/>
                <a:cs typeface="Noto Sans CJK SC"/>
                <a:latin typeface="Noto Sans CJK SC"/>
              </a:rPr>
              <a:t>▎ </a:t>
            </a:r>
            <a:r>
              <a:rPr sz="1500" b="0">
                <a:solidFill>
                  <a:srgbClr val="0E1117"/>
                </a:solidFill>
                <a:eastAsia typeface="Noto Sans CJK SC"/>
                <a:cs typeface="Noto Sans CJK SC"/>
                <a:latin typeface="Noto Sans CJK SC"/>
              </a:rPr>
              <a:t>技术风险：AI 模型冷启动数据不足 → 试点先跑 + 迁移学习</a:t>
            </a:r>
          </a:p>
          <a:p>
            <a:pPr algn="l">
              <a:lnSpc>
                <a:spcPct val="140000"/>
              </a:lnSpc>
              <a:spcAft>
                <a:spcPts val="400"/>
              </a:spcAft>
            </a:pPr>
            <a:r>
              <a:rPr sz="1500" b="1">
                <a:solidFill>
                  <a:srgbClr val="4FC3F7"/>
                </a:solidFill>
                <a:eastAsia typeface="Noto Sans CJK SC"/>
                <a:cs typeface="Noto Sans CJK SC"/>
                <a:latin typeface="Noto Sans CJK SC"/>
              </a:rPr>
              <a:t>▎ </a:t>
            </a:r>
            <a:r>
              <a:rPr sz="1500" b="0">
                <a:solidFill>
                  <a:srgbClr val="0E1117"/>
                </a:solidFill>
                <a:eastAsia typeface="Noto Sans CJK SC"/>
                <a:cs typeface="Noto Sans CJK SC"/>
                <a:latin typeface="Noto Sans CJK SC"/>
              </a:rPr>
              <a:t>集成风险：老设备协议异构 → OPC UA 网关 + 协议适配器</a:t>
            </a:r>
          </a:p>
          <a:p>
            <a:pPr algn="l">
              <a:lnSpc>
                <a:spcPct val="140000"/>
              </a:lnSpc>
              <a:spcAft>
                <a:spcPts val="400"/>
              </a:spcAft>
            </a:pPr>
            <a:r>
              <a:rPr sz="1500" b="1">
                <a:solidFill>
                  <a:srgbClr val="4FC3F7"/>
                </a:solidFill>
                <a:eastAsia typeface="Noto Sans CJK SC"/>
                <a:cs typeface="Noto Sans CJK SC"/>
                <a:latin typeface="Noto Sans CJK SC"/>
              </a:rPr>
              <a:t>▎ </a:t>
            </a:r>
            <a:r>
              <a:rPr sz="1500" b="0">
                <a:solidFill>
                  <a:srgbClr val="0E1117"/>
                </a:solidFill>
                <a:eastAsia typeface="Noto Sans CJK SC"/>
                <a:cs typeface="Noto Sans CJK SC"/>
                <a:latin typeface="Noto Sans CJK SC"/>
              </a:rPr>
              <a:t>组织风险：员工抵触 → 培训 + 转岗 + 绩效重设计</a:t>
            </a:r>
          </a:p>
          <a:p>
            <a:pPr algn="l">
              <a:lnSpc>
                <a:spcPct val="140000"/>
              </a:lnSpc>
              <a:spcAft>
                <a:spcPts val="400"/>
              </a:spcAft>
            </a:pPr>
            <a:r>
              <a:rPr sz="1500" b="1">
                <a:solidFill>
                  <a:srgbClr val="4FC3F7"/>
                </a:solidFill>
                <a:eastAsia typeface="Noto Sans CJK SC"/>
                <a:cs typeface="Noto Sans CJK SC"/>
                <a:latin typeface="Noto Sans CJK SC"/>
              </a:rPr>
              <a:t>▎ </a:t>
            </a:r>
            <a:r>
              <a:rPr sz="1500" b="0">
                <a:solidFill>
                  <a:srgbClr val="0E1117"/>
                </a:solidFill>
                <a:eastAsia typeface="Noto Sans CJK SC"/>
                <a:cs typeface="Noto Sans CJK SC"/>
                <a:latin typeface="Noto Sans CJK SC"/>
              </a:rPr>
              <a:t>安全风险：网络安全 + 功能安全 → 分域隔离 + 第三方测评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46720" y="1920240"/>
            <a:ext cx="3931920" cy="3840480"/>
          </a:xfrm>
          <a:prstGeom prst="rect">
            <a:avLst/>
          </a:prstGeom>
          <a:solidFill>
            <a:srgbClr val="F5F7FA"/>
          </a:solidFill>
          <a:ln w="19050">
            <a:solidFill>
              <a:srgbClr val="4FC3F7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137160" bIns="137160"/>
          <a:lstStyle/>
          <a:p>
            <a:pPr algn="ctr">
              <a:lnSpc>
                <a:spcPct val="120000"/>
              </a:lnSpc>
            </a:pPr>
            <a:r>
              <a:rPr sz="1200" b="1">
                <a:solidFill>
                  <a:srgbClr val="4FC3F7"/>
                </a:solidFill>
                <a:eastAsia typeface="Noto Sans CJK SC"/>
                <a:cs typeface="Noto Sans CJK SC"/>
                <a:latin typeface="Noto Sans CJK SC"/>
              </a:rPr>
              <a:t>[ 图示占位 ]</a:t>
            </a:r>
          </a:p>
          <a:p>
            <a:pPr algn="ctr">
              <a:lnSpc>
                <a:spcPct val="130000"/>
              </a:lnSpc>
              <a:spcBef>
                <a:spcPts val="600"/>
              </a:spcBef>
            </a:pPr>
            <a:r>
              <a:rPr sz="1100" b="0">
                <a:solidFill>
                  <a:srgbClr val="6B7A8A"/>
                </a:solidFill>
                <a:eastAsia typeface="Noto Sans CJK SC"/>
                <a:cs typeface="Noto Sans CJK SC"/>
                <a:latin typeface="Noto Sans CJK SC"/>
              </a:rPr>
              <a:t>建议：风险矩阵（横轴概率，纵轴影响），四象限分布对应不同风险；右侧风险 × 应对策略表（4 行 × 2 列）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4FC3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64592" y="0"/>
            <a:ext cx="36576" cy="6858000"/>
          </a:xfrm>
          <a:prstGeom prst="rect">
            <a:avLst/>
          </a:prstGeom>
          <a:solidFill>
            <a:srgbClr val="0B25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28600"/>
            <a:ext cx="731520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1">
                <a:solidFill>
                  <a:srgbClr val="4FC3F7"/>
                </a:solidFill>
                <a:eastAsia typeface="Noto Sans CJK SC"/>
                <a:cs typeface="Noto Sans CJK SC"/>
                <a:latin typeface="Noto Sans CJK SC"/>
              </a:rPr>
              <a:t>八 · 总结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228600"/>
            <a:ext cx="137160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>
              <a:lnSpc>
                <a:spcPct val="130000"/>
              </a:lnSpc>
            </a:pPr>
            <a:r>
              <a:rPr sz="1000" b="0">
                <a:solidFill>
                  <a:srgbClr val="6B7A8A"/>
                </a:solidFill>
                <a:eastAsia typeface="Noto Sans CJK SC"/>
                <a:cs typeface="Noto Sans CJK SC"/>
                <a:latin typeface="Noto Sans CJK SC"/>
              </a:rPr>
              <a:t>31 / 32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0080"/>
            <a:ext cx="11247120" cy="64008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3000" b="1">
                <a:solidFill>
                  <a:srgbClr val="0E1117"/>
                </a:solidFill>
                <a:eastAsia typeface="Noto Sans CJK SC"/>
                <a:cs typeface="Noto Sans CJK SC"/>
                <a:latin typeface="Noto Sans CJK SC"/>
              </a:rPr>
              <a:t>核心价值回顾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325880"/>
            <a:ext cx="1124712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400" b="0">
                <a:solidFill>
                  <a:srgbClr val="6B7A8A"/>
                </a:solidFill>
                <a:eastAsia typeface="Noto Sans CJK SC"/>
                <a:cs typeface="Noto Sans CJK SC"/>
                <a:latin typeface="Noto Sans CJK SC"/>
              </a:rPr>
              <a:t>Core Value ·  五大跃迁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" y="1691640"/>
            <a:ext cx="11247120" cy="15000"/>
          </a:xfrm>
          <a:prstGeom prst="rect">
            <a:avLst/>
          </a:prstGeom>
          <a:solidFill>
            <a:srgbClr val="4FC3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57200" y="2103120"/>
            <a:ext cx="2103120" cy="3200400"/>
          </a:xfrm>
          <a:prstGeom prst="rect">
            <a:avLst/>
          </a:prstGeom>
          <a:solidFill>
            <a:srgbClr val="FFFFFF"/>
          </a:solidFill>
          <a:ln>
            <a:solidFill>
              <a:srgbClr val="C9D6D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57200" y="2103120"/>
            <a:ext cx="2103120" cy="137160"/>
          </a:xfrm>
          <a:prstGeom prst="rect">
            <a:avLst/>
          </a:prstGeom>
          <a:solidFill>
            <a:srgbClr val="4FC3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7200" y="2423160"/>
            <a:ext cx="2103120" cy="118872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4000" b="1">
                <a:solidFill>
                  <a:srgbClr val="0B2545"/>
                </a:solidFill>
                <a:eastAsia typeface="Noto Sans CJK SC"/>
                <a:cs typeface="Noto Sans CJK SC"/>
                <a:latin typeface="Noto Sans CJK SC"/>
              </a:rPr>
              <a:t>-60%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" y="3794760"/>
            <a:ext cx="210312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ctr">
              <a:lnSpc>
                <a:spcPct val="130000"/>
              </a:lnSpc>
            </a:pPr>
            <a:r>
              <a:rPr sz="1100" b="0">
                <a:solidFill>
                  <a:srgbClr val="6B7A8A"/>
                </a:solidFill>
                <a:eastAsia typeface="Noto Sans CJK SC"/>
                <a:cs typeface="Noto Sans CJK SC"/>
                <a:latin typeface="Noto Sans CJK SC"/>
              </a:rPr>
              <a:t>招工难缓解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4251960"/>
            <a:ext cx="2103120" cy="8229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ctr">
              <a:lnSpc>
                <a:spcPct val="130000"/>
              </a:lnSpc>
            </a:pPr>
            <a:r>
              <a:rPr sz="1300" b="0">
                <a:solidFill>
                  <a:srgbClr val="0E1117"/>
                </a:solidFill>
                <a:eastAsia typeface="Noto Sans CJK SC"/>
                <a:cs typeface="Noto Sans CJK SC"/>
                <a:latin typeface="Noto Sans CJK SC"/>
              </a:rPr>
              <a:t>人力成本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743200" y="2103120"/>
            <a:ext cx="2103120" cy="3200400"/>
          </a:xfrm>
          <a:prstGeom prst="rect">
            <a:avLst/>
          </a:prstGeom>
          <a:solidFill>
            <a:srgbClr val="FFFFFF"/>
          </a:solidFill>
          <a:ln>
            <a:solidFill>
              <a:srgbClr val="C9D6D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2743200" y="2103120"/>
            <a:ext cx="2103120" cy="137160"/>
          </a:xfrm>
          <a:prstGeom prst="rect">
            <a:avLst/>
          </a:prstGeom>
          <a:solidFill>
            <a:srgbClr val="FF8A6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743200" y="2423160"/>
            <a:ext cx="2103120" cy="118872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4000" b="1">
                <a:solidFill>
                  <a:srgbClr val="0B2545"/>
                </a:solidFill>
                <a:eastAsia typeface="Noto Sans CJK SC"/>
                <a:cs typeface="Noto Sans CJK SC"/>
                <a:latin typeface="Noto Sans CJK SC"/>
              </a:rPr>
              <a:t>85%+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743200" y="3794760"/>
            <a:ext cx="210312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ctr">
              <a:lnSpc>
                <a:spcPct val="130000"/>
              </a:lnSpc>
            </a:pPr>
            <a:r>
              <a:rPr sz="1100" b="0">
                <a:solidFill>
                  <a:srgbClr val="6B7A8A"/>
                </a:solidFill>
                <a:eastAsia typeface="Noto Sans CJK SC"/>
                <a:cs typeface="Noto Sans CJK SC"/>
                <a:latin typeface="Noto Sans CJK SC"/>
              </a:rPr>
              <a:t>单位产出 +25%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743200" y="4251960"/>
            <a:ext cx="2103120" cy="8229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ctr">
              <a:lnSpc>
                <a:spcPct val="130000"/>
              </a:lnSpc>
            </a:pPr>
            <a:r>
              <a:rPr sz="1300" b="0">
                <a:solidFill>
                  <a:srgbClr val="0E1117"/>
                </a:solidFill>
                <a:eastAsia typeface="Noto Sans CJK SC"/>
                <a:cs typeface="Noto Sans CJK SC"/>
                <a:latin typeface="Noto Sans CJK SC"/>
              </a:rPr>
              <a:t>OEE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029200" y="2103120"/>
            <a:ext cx="2103120" cy="3200400"/>
          </a:xfrm>
          <a:prstGeom prst="rect">
            <a:avLst/>
          </a:prstGeom>
          <a:solidFill>
            <a:srgbClr val="FFFFFF"/>
          </a:solidFill>
          <a:ln>
            <a:solidFill>
              <a:srgbClr val="C9D6D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5029200" y="2103120"/>
            <a:ext cx="2103120" cy="137160"/>
          </a:xfrm>
          <a:prstGeom prst="rect">
            <a:avLst/>
          </a:prstGeom>
          <a:solidFill>
            <a:srgbClr val="4FC3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029200" y="2423160"/>
            <a:ext cx="2103120" cy="118872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3200" b="1">
                <a:solidFill>
                  <a:srgbClr val="0B2545"/>
                </a:solidFill>
                <a:eastAsia typeface="Noto Sans CJK SC"/>
                <a:cs typeface="Noto Sans CJK SC"/>
                <a:latin typeface="Noto Sans CJK SC"/>
              </a:rPr>
              <a:t>99.5%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0" y="3794760"/>
            <a:ext cx="210312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ctr">
              <a:lnSpc>
                <a:spcPct val="130000"/>
              </a:lnSpc>
            </a:pPr>
            <a:r>
              <a:rPr sz="1100" b="0">
                <a:solidFill>
                  <a:srgbClr val="6B7A8A"/>
                </a:solidFill>
                <a:eastAsia typeface="Noto Sans CJK SC"/>
                <a:cs typeface="Noto Sans CJK SC"/>
                <a:latin typeface="Noto Sans CJK SC"/>
              </a:rPr>
              <a:t>客诉 -80%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029200" y="4251960"/>
            <a:ext cx="2103120" cy="8229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ctr">
              <a:lnSpc>
                <a:spcPct val="130000"/>
              </a:lnSpc>
            </a:pPr>
            <a:r>
              <a:rPr sz="1300" b="0">
                <a:solidFill>
                  <a:srgbClr val="0E1117"/>
                </a:solidFill>
                <a:eastAsia typeface="Noto Sans CJK SC"/>
                <a:cs typeface="Noto Sans CJK SC"/>
                <a:latin typeface="Noto Sans CJK SC"/>
              </a:rPr>
              <a:t>品质</a:t>
            </a:r>
          </a:p>
        </p:txBody>
      </p:sp>
      <p:sp>
        <p:nvSpPr>
          <p:cNvPr id="24" name="Rectangle 23"/>
          <p:cNvSpPr/>
          <p:nvPr/>
        </p:nvSpPr>
        <p:spPr>
          <a:xfrm>
            <a:off x="7315200" y="2103120"/>
            <a:ext cx="2103120" cy="3200400"/>
          </a:xfrm>
          <a:prstGeom prst="rect">
            <a:avLst/>
          </a:prstGeom>
          <a:solidFill>
            <a:srgbClr val="FFFFFF"/>
          </a:solidFill>
          <a:ln>
            <a:solidFill>
              <a:srgbClr val="C9D6D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7315200" y="2103120"/>
            <a:ext cx="2103120" cy="137160"/>
          </a:xfrm>
          <a:prstGeom prst="rect">
            <a:avLst/>
          </a:prstGeom>
          <a:solidFill>
            <a:srgbClr val="FF8A6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315200" y="2423160"/>
            <a:ext cx="2103120" cy="118872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4000" b="1">
                <a:solidFill>
                  <a:srgbClr val="0B2545"/>
                </a:solidFill>
                <a:eastAsia typeface="Noto Sans CJK SC"/>
                <a:cs typeface="Noto Sans CJK SC"/>
                <a:latin typeface="Noto Sans CJK SC"/>
              </a:rPr>
              <a:t>-20%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315200" y="3794760"/>
            <a:ext cx="210312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ctr">
              <a:lnSpc>
                <a:spcPct val="130000"/>
              </a:lnSpc>
            </a:pPr>
            <a:r>
              <a:rPr sz="1100" b="0">
                <a:solidFill>
                  <a:srgbClr val="6B7A8A"/>
                </a:solidFill>
                <a:eastAsia typeface="Noto Sans CJK SC"/>
                <a:cs typeface="Noto Sans CJK SC"/>
                <a:latin typeface="Noto Sans CJK SC"/>
              </a:rPr>
              <a:t>符合双碳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315200" y="4251960"/>
            <a:ext cx="2103120" cy="8229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ctr">
              <a:lnSpc>
                <a:spcPct val="130000"/>
              </a:lnSpc>
            </a:pPr>
            <a:r>
              <a:rPr sz="1300" b="0">
                <a:solidFill>
                  <a:srgbClr val="0E1117"/>
                </a:solidFill>
                <a:eastAsia typeface="Noto Sans CJK SC"/>
                <a:cs typeface="Noto Sans CJK SC"/>
                <a:latin typeface="Noto Sans CJK SC"/>
              </a:rPr>
              <a:t>能耗</a:t>
            </a:r>
          </a:p>
        </p:txBody>
      </p:sp>
      <p:sp>
        <p:nvSpPr>
          <p:cNvPr id="29" name="Rectangle 28"/>
          <p:cNvSpPr/>
          <p:nvPr/>
        </p:nvSpPr>
        <p:spPr>
          <a:xfrm>
            <a:off x="9601200" y="2103120"/>
            <a:ext cx="2103120" cy="3200400"/>
          </a:xfrm>
          <a:prstGeom prst="rect">
            <a:avLst/>
          </a:prstGeom>
          <a:solidFill>
            <a:srgbClr val="FFFFFF"/>
          </a:solidFill>
          <a:ln>
            <a:solidFill>
              <a:srgbClr val="C9D6D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9601200" y="2103120"/>
            <a:ext cx="2103120" cy="137160"/>
          </a:xfrm>
          <a:prstGeom prst="rect">
            <a:avLst/>
          </a:prstGeom>
          <a:solidFill>
            <a:srgbClr val="4FC3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9601200" y="2423160"/>
            <a:ext cx="2103120" cy="118872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4000" b="1">
                <a:solidFill>
                  <a:srgbClr val="0B2545"/>
                </a:solidFill>
                <a:eastAsia typeface="Noto Sans CJK SC"/>
                <a:cs typeface="Noto Sans CJK SC"/>
                <a:latin typeface="Noto Sans CJK SC"/>
              </a:rPr>
              <a:t>全栈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601200" y="3794760"/>
            <a:ext cx="210312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ctr">
              <a:lnSpc>
                <a:spcPct val="130000"/>
              </a:lnSpc>
            </a:pPr>
            <a:r>
              <a:rPr sz="1100" b="0">
                <a:solidFill>
                  <a:srgbClr val="6B7A8A"/>
                </a:solidFill>
                <a:eastAsia typeface="Noto Sans CJK SC"/>
                <a:cs typeface="Noto Sans CJK SC"/>
                <a:latin typeface="Noto Sans CJK SC"/>
              </a:rPr>
              <a:t>未来扩展无忧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601200" y="4251960"/>
            <a:ext cx="2103120" cy="8229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ctr">
              <a:lnSpc>
                <a:spcPct val="130000"/>
              </a:lnSpc>
            </a:pPr>
            <a:r>
              <a:rPr sz="1300" b="0">
                <a:solidFill>
                  <a:srgbClr val="0E1117"/>
                </a:solidFill>
                <a:eastAsia typeface="Noto Sans CJK SC"/>
                <a:cs typeface="Noto Sans CJK SC"/>
                <a:latin typeface="Noto Sans CJK SC"/>
              </a:rPr>
              <a:t>数字化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4FC3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64592" y="0"/>
            <a:ext cx="36576" cy="6858000"/>
          </a:xfrm>
          <a:prstGeom prst="rect">
            <a:avLst/>
          </a:prstGeom>
          <a:solidFill>
            <a:srgbClr val="0B25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28600"/>
            <a:ext cx="731520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1">
                <a:solidFill>
                  <a:srgbClr val="4FC3F7"/>
                </a:solidFill>
                <a:eastAsia typeface="Noto Sans CJK SC"/>
                <a:cs typeface="Noto Sans CJK SC"/>
                <a:latin typeface="Noto Sans CJK SC"/>
              </a:rPr>
              <a:t>八 · 展望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228600"/>
            <a:ext cx="137160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>
              <a:lnSpc>
                <a:spcPct val="130000"/>
              </a:lnSpc>
            </a:pPr>
            <a:r>
              <a:rPr sz="1000" b="0">
                <a:solidFill>
                  <a:srgbClr val="6B7A8A"/>
                </a:solidFill>
                <a:eastAsia typeface="Noto Sans CJK SC"/>
                <a:cs typeface="Noto Sans CJK SC"/>
                <a:latin typeface="Noto Sans CJK SC"/>
              </a:rPr>
              <a:t>32 / 32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0080"/>
            <a:ext cx="11247120" cy="64008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3000" b="1">
                <a:solidFill>
                  <a:srgbClr val="0E1117"/>
                </a:solidFill>
                <a:eastAsia typeface="Noto Sans CJK SC"/>
                <a:cs typeface="Noto Sans CJK SC"/>
                <a:latin typeface="Noto Sans CJK SC"/>
              </a:rPr>
              <a:t>未来扩展方向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325880"/>
            <a:ext cx="1124712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400" b="0">
                <a:solidFill>
                  <a:srgbClr val="6B7A8A"/>
                </a:solidFill>
                <a:eastAsia typeface="Noto Sans CJK SC"/>
                <a:cs typeface="Noto Sans CJK SC"/>
                <a:latin typeface="Noto Sans CJK SC"/>
              </a:rPr>
              <a:t>Roadmap ·  短 → 中 → 长 → 远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" y="1691640"/>
            <a:ext cx="11247120" cy="15000"/>
          </a:xfrm>
          <a:prstGeom prst="rect">
            <a:avLst/>
          </a:prstGeom>
          <a:solidFill>
            <a:srgbClr val="4FC3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57200" y="2103120"/>
            <a:ext cx="2708910" cy="1463040"/>
          </a:xfrm>
          <a:prstGeom prst="rect">
            <a:avLst/>
          </a:prstGeom>
          <a:solidFill>
            <a:srgbClr val="FFFFFF"/>
          </a:solidFill>
          <a:ln>
            <a:solidFill>
              <a:srgbClr val="4FC3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57200" y="2103120"/>
            <a:ext cx="2708910" cy="365760"/>
          </a:xfrm>
          <a:prstGeom prst="rect">
            <a:avLst/>
          </a:prstGeom>
          <a:solidFill>
            <a:srgbClr val="4FC3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7200" y="2103120"/>
            <a:ext cx="2708910" cy="36576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ctr">
              <a:lnSpc>
                <a:spcPct val="130000"/>
              </a:lnSpc>
            </a:pPr>
            <a:r>
              <a:rPr sz="1200" b="1">
                <a:solidFill>
                  <a:srgbClr val="FFFFFF"/>
                </a:solidFill>
                <a:eastAsia typeface="Noto Sans CJK SC"/>
                <a:cs typeface="Noto Sans CJK SC"/>
                <a:latin typeface="Noto Sans CJK SC"/>
              </a:rPr>
              <a:t>短期 · &lt; 1 年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" y="2606040"/>
            <a:ext cx="2708910" cy="45720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ctr">
              <a:lnSpc>
                <a:spcPct val="130000"/>
              </a:lnSpc>
            </a:pPr>
            <a:r>
              <a:rPr sz="1800" b="1">
                <a:solidFill>
                  <a:srgbClr val="0B2545"/>
                </a:solidFill>
                <a:eastAsia typeface="Noto Sans CJK SC"/>
                <a:cs typeface="Noto Sans CJK SC"/>
                <a:latin typeface="Noto Sans CJK SC"/>
              </a:rPr>
              <a:t>黑灯车间稳定运行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3017520"/>
            <a:ext cx="2708910" cy="45720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ctr">
              <a:lnSpc>
                <a:spcPct val="130000"/>
              </a:lnSpc>
            </a:pPr>
            <a:r>
              <a:rPr sz="1100" b="0">
                <a:solidFill>
                  <a:srgbClr val="6B7A8A"/>
                </a:solidFill>
                <a:eastAsia typeface="Noto Sans CJK SC"/>
                <a:cs typeface="Noto Sans CJK SC"/>
                <a:latin typeface="Noto Sans CJK SC"/>
              </a:rPr>
              <a:t>数据沉淀 + 模型自迭代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303270" y="2103120"/>
            <a:ext cx="2708910" cy="1463040"/>
          </a:xfrm>
          <a:prstGeom prst="rect">
            <a:avLst/>
          </a:prstGeom>
          <a:solidFill>
            <a:srgbClr val="FFFFFF"/>
          </a:solidFill>
          <a:ln>
            <a:solidFill>
              <a:srgbClr val="FF8A6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3303270" y="2103120"/>
            <a:ext cx="2708910" cy="365760"/>
          </a:xfrm>
          <a:prstGeom prst="rect">
            <a:avLst/>
          </a:prstGeom>
          <a:solidFill>
            <a:srgbClr val="FF8A6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303270" y="2103120"/>
            <a:ext cx="2708910" cy="36576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ctr">
              <a:lnSpc>
                <a:spcPct val="130000"/>
              </a:lnSpc>
            </a:pPr>
            <a:r>
              <a:rPr sz="1200" b="1">
                <a:solidFill>
                  <a:srgbClr val="FFFFFF"/>
                </a:solidFill>
                <a:eastAsia typeface="Noto Sans CJK SC"/>
                <a:cs typeface="Noto Sans CJK SC"/>
                <a:latin typeface="Noto Sans CJK SC"/>
              </a:rPr>
              <a:t>中期 · 1-3 年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303270" y="2606040"/>
            <a:ext cx="2708910" cy="45720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ctr">
              <a:lnSpc>
                <a:spcPct val="130000"/>
              </a:lnSpc>
            </a:pPr>
            <a:r>
              <a:rPr sz="1800" b="1">
                <a:solidFill>
                  <a:srgbClr val="0B2545"/>
                </a:solidFill>
                <a:eastAsia typeface="Noto Sans CJK SC"/>
                <a:cs typeface="Noto Sans CJK SC"/>
                <a:latin typeface="Noto Sans CJK SC"/>
              </a:rPr>
              <a:t>跨车间复制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303270" y="3017520"/>
            <a:ext cx="2708910" cy="45720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ctr">
              <a:lnSpc>
                <a:spcPct val="130000"/>
              </a:lnSpc>
            </a:pPr>
            <a:r>
              <a:rPr sz="1100" b="0">
                <a:solidFill>
                  <a:srgbClr val="6B7A8A"/>
                </a:solidFill>
                <a:eastAsia typeface="Noto Sans CJK SC"/>
                <a:cs typeface="Noto Sans CJK SC"/>
                <a:latin typeface="Noto Sans CJK SC"/>
              </a:rPr>
              <a:t>集团级数字孪生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149340" y="2103120"/>
            <a:ext cx="2708910" cy="1463040"/>
          </a:xfrm>
          <a:prstGeom prst="rect">
            <a:avLst/>
          </a:prstGeom>
          <a:solidFill>
            <a:srgbClr val="FFFFFF"/>
          </a:solidFill>
          <a:ln>
            <a:solidFill>
              <a:srgbClr val="4FC3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6149340" y="2103120"/>
            <a:ext cx="2708910" cy="365760"/>
          </a:xfrm>
          <a:prstGeom prst="rect">
            <a:avLst/>
          </a:prstGeom>
          <a:solidFill>
            <a:srgbClr val="4FC3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149340" y="2103120"/>
            <a:ext cx="2708910" cy="36576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ctr">
              <a:lnSpc>
                <a:spcPct val="130000"/>
              </a:lnSpc>
            </a:pPr>
            <a:r>
              <a:rPr sz="1200" b="1">
                <a:solidFill>
                  <a:srgbClr val="FFFFFF"/>
                </a:solidFill>
                <a:eastAsia typeface="Noto Sans CJK SC"/>
                <a:cs typeface="Noto Sans CJK SC"/>
                <a:latin typeface="Noto Sans CJK SC"/>
              </a:rPr>
              <a:t>长期 · 3-5 年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149340" y="2606040"/>
            <a:ext cx="2708910" cy="45720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ctr">
              <a:lnSpc>
                <a:spcPct val="130000"/>
              </a:lnSpc>
            </a:pPr>
            <a:r>
              <a:rPr sz="1800" b="1">
                <a:solidFill>
                  <a:srgbClr val="0B2545"/>
                </a:solidFill>
                <a:eastAsia typeface="Noto Sans CJK SC"/>
                <a:cs typeface="Noto Sans CJK SC"/>
                <a:latin typeface="Noto Sans CJK SC"/>
              </a:rPr>
              <a:t>上下游打通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149340" y="3017520"/>
            <a:ext cx="2708910" cy="45720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ctr">
              <a:lnSpc>
                <a:spcPct val="130000"/>
              </a:lnSpc>
            </a:pPr>
            <a:r>
              <a:rPr sz="1100" b="0">
                <a:solidFill>
                  <a:srgbClr val="6B7A8A"/>
                </a:solidFill>
                <a:eastAsia typeface="Noto Sans CJK SC"/>
                <a:cs typeface="Noto Sans CJK SC"/>
                <a:latin typeface="Noto Sans CJK SC"/>
              </a:rPr>
              <a:t>端到端智能（原料 → 装配）</a:t>
            </a:r>
          </a:p>
        </p:txBody>
      </p:sp>
      <p:sp>
        <p:nvSpPr>
          <p:cNvPr id="24" name="Rectangle 23"/>
          <p:cNvSpPr/>
          <p:nvPr/>
        </p:nvSpPr>
        <p:spPr>
          <a:xfrm>
            <a:off x="8995410" y="2103120"/>
            <a:ext cx="2708910" cy="1463040"/>
          </a:xfrm>
          <a:prstGeom prst="rect">
            <a:avLst/>
          </a:prstGeom>
          <a:solidFill>
            <a:srgbClr val="FFFFFF"/>
          </a:solidFill>
          <a:ln>
            <a:solidFill>
              <a:srgbClr val="FF8A6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8995410" y="2103120"/>
            <a:ext cx="2708910" cy="365760"/>
          </a:xfrm>
          <a:prstGeom prst="rect">
            <a:avLst/>
          </a:prstGeom>
          <a:solidFill>
            <a:srgbClr val="FF8A6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995410" y="2103120"/>
            <a:ext cx="2708910" cy="36576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ctr">
              <a:lnSpc>
                <a:spcPct val="130000"/>
              </a:lnSpc>
            </a:pPr>
            <a:r>
              <a:rPr sz="1200" b="1">
                <a:solidFill>
                  <a:srgbClr val="FFFFFF"/>
                </a:solidFill>
                <a:eastAsia typeface="Noto Sans CJK SC"/>
                <a:cs typeface="Noto Sans CJK SC"/>
                <a:latin typeface="Noto Sans CJK SC"/>
              </a:rPr>
              <a:t>远景 · 5 年+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995410" y="2606040"/>
            <a:ext cx="2708910" cy="45720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ctr">
              <a:lnSpc>
                <a:spcPct val="130000"/>
              </a:lnSpc>
            </a:pPr>
            <a:r>
              <a:rPr sz="1800" b="1">
                <a:solidFill>
                  <a:srgbClr val="0B2545"/>
                </a:solidFill>
                <a:eastAsia typeface="Noto Sans CJK SC"/>
                <a:cs typeface="Noto Sans CJK SC"/>
                <a:latin typeface="Noto Sans CJK SC"/>
              </a:rPr>
              <a:t>行业级 AI 平台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995410" y="3017520"/>
            <a:ext cx="2708910" cy="45720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ctr">
              <a:lnSpc>
                <a:spcPct val="130000"/>
              </a:lnSpc>
            </a:pPr>
            <a:r>
              <a:rPr sz="1100" b="0">
                <a:solidFill>
                  <a:srgbClr val="6B7A8A"/>
                </a:solidFill>
                <a:eastAsia typeface="Noto Sans CJK SC"/>
                <a:cs typeface="Noto Sans CJK SC"/>
                <a:latin typeface="Noto Sans CJK SC"/>
              </a:rPr>
              <a:t>赋能产业链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57200" y="4114800"/>
            <a:ext cx="11247120" cy="1463040"/>
          </a:xfrm>
          <a:prstGeom prst="rect">
            <a:avLst/>
          </a:prstGeom>
          <a:solidFill>
            <a:srgbClr val="0B25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457200" y="4206240"/>
            <a:ext cx="11247120" cy="128016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ctr">
              <a:lnSpc>
                <a:spcPct val="140000"/>
              </a:lnSpc>
            </a:pPr>
            <a:r>
              <a:rPr sz="2000" b="1">
                <a:solidFill>
                  <a:srgbClr val="FFFFFF"/>
                </a:solidFill>
                <a:eastAsia typeface="Noto Sans CJK SC"/>
                <a:cs typeface="Noto Sans CJK SC"/>
                <a:latin typeface="Noto Sans CJK SC"/>
              </a:rPr>
              <a:t>今天投的是注塑车间，明天拿到的是整个集团的智能制造底座。</a:t>
            </a:r>
          </a:p>
          <a:p>
            <a:pPr algn="ctr">
              <a:lnSpc>
                <a:spcPct val="140000"/>
              </a:lnSpc>
            </a:pPr>
            <a:r>
              <a:rPr sz="2000" b="1">
                <a:solidFill>
                  <a:srgbClr val="FFFFFF"/>
                </a:solidFill>
                <a:eastAsia typeface="Noto Sans CJK SC"/>
                <a:cs typeface="Noto Sans CJK SC"/>
                <a:latin typeface="Noto Sans CJK SC"/>
              </a:rPr>
              <a:t>From one injection line to an enterprise-wide smart manufacturing platform.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57200" y="5943600"/>
            <a:ext cx="1124712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ctr">
              <a:lnSpc>
                <a:spcPct val="130000"/>
              </a:lnSpc>
            </a:pPr>
            <a:r>
              <a:rPr sz="2200" b="1">
                <a:solidFill>
                  <a:srgbClr val="0B2545"/>
                </a:solidFill>
                <a:eastAsia typeface="Noto Sans CJK SC"/>
                <a:cs typeface="Noto Sans CJK SC"/>
                <a:latin typeface="Noto Sans CJK SC"/>
              </a:rPr>
              <a:t>Q &amp; A  ·  谢谢聆听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57200" y="6355080"/>
            <a:ext cx="1124712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ctr">
              <a:lnSpc>
                <a:spcPct val="130000"/>
              </a:lnSpc>
            </a:pPr>
            <a:r>
              <a:rPr sz="1200" b="0">
                <a:solidFill>
                  <a:srgbClr val="6B7A8A"/>
                </a:solidFill>
                <a:eastAsia typeface="Noto Sans CJK SC"/>
                <a:cs typeface="Noto Sans CJK SC"/>
                <a:latin typeface="Noto Sans CJK SC"/>
              </a:rPr>
              <a:t>智能制造项目负责人  /  数字化转型顾问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