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proposal aligns both parties on a complementary go-to-market: China Mobile unlocks government bureaus, central SOEs, and education and healthcare accounts, while Tencent contributes the OPC base, SMB footprint, mass-market consumers, and the WorkBuddy and MobileClaw agent stack. Enterprise bundles deliver pooled token sharing across 19 models at 100 million tokens per employee per month, and the personal 139 plan integrates AI services starting at ¥169. Recommended next step: sign a joint MOU and launch a 30-day pilot with three anchor accounts.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09728" cy="6858000"/>
          </a:xfrm>
          <a:prstGeom prst="rect">
            <a:avLst/>
          </a:prstGeom>
          <a:solidFill>
            <a:srgbClr val="FF8C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2081967" y="0"/>
            <a:ext cx="109728" cy="6858000"/>
          </a:xfrm>
          <a:prstGeom prst="rect">
            <a:avLst/>
          </a:prstGeom>
          <a:solidFill>
            <a:srgbClr val="4DC4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11323015" y="73152"/>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1423599" y="73152"/>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1524183" y="73152"/>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624767" y="73152"/>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725351" y="73152"/>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11825935" y="73152"/>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926519" y="73152"/>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11323015" y="173736"/>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11423599" y="173736"/>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11524183" y="173736"/>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11624767" y="173736"/>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11725351" y="173736"/>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11825935" y="173736"/>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1926519" y="173736"/>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11323015" y="274320"/>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11423599" y="274320"/>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11524183" y="274320"/>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11624767" y="274320"/>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11725351" y="274320"/>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11825935" y="274320"/>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Oval 24"/>
          <p:cNvSpPr/>
          <p:nvPr/>
        </p:nvSpPr>
        <p:spPr>
          <a:xfrm>
            <a:off x="11926519" y="274320"/>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182880" y="6492240"/>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283464" y="6492240"/>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Oval 27"/>
          <p:cNvSpPr/>
          <p:nvPr/>
        </p:nvSpPr>
        <p:spPr>
          <a:xfrm>
            <a:off x="384048" y="6492240"/>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484632" y="6492240"/>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585216" y="6492240"/>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685800" y="6492240"/>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Oval 31"/>
          <p:cNvSpPr/>
          <p:nvPr/>
        </p:nvSpPr>
        <p:spPr>
          <a:xfrm>
            <a:off x="786384" y="6492240"/>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Oval 32"/>
          <p:cNvSpPr/>
          <p:nvPr/>
        </p:nvSpPr>
        <p:spPr>
          <a:xfrm>
            <a:off x="182880" y="6592824"/>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283464" y="6592824"/>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384048" y="6592824"/>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484632" y="6592824"/>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585216" y="6592824"/>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685800" y="6592824"/>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Oval 38"/>
          <p:cNvSpPr/>
          <p:nvPr/>
        </p:nvSpPr>
        <p:spPr>
          <a:xfrm>
            <a:off x="786384" y="6592824"/>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Oval 39"/>
          <p:cNvSpPr/>
          <p:nvPr/>
        </p:nvSpPr>
        <p:spPr>
          <a:xfrm>
            <a:off x="182880" y="6693408"/>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Oval 40"/>
          <p:cNvSpPr/>
          <p:nvPr/>
        </p:nvSpPr>
        <p:spPr>
          <a:xfrm>
            <a:off x="283464" y="6693408"/>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384048" y="6693408"/>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Oval 42"/>
          <p:cNvSpPr/>
          <p:nvPr/>
        </p:nvSpPr>
        <p:spPr>
          <a:xfrm>
            <a:off x="484632" y="6693408"/>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Oval 43"/>
          <p:cNvSpPr/>
          <p:nvPr/>
        </p:nvSpPr>
        <p:spPr>
          <a:xfrm>
            <a:off x="585216" y="6693408"/>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Oval 44"/>
          <p:cNvSpPr/>
          <p:nvPr/>
        </p:nvSpPr>
        <p:spPr>
          <a:xfrm>
            <a:off x="685800" y="6693408"/>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Oval 45"/>
          <p:cNvSpPr/>
          <p:nvPr/>
        </p:nvSpPr>
        <p:spPr>
          <a:xfrm>
            <a:off x="786384" y="6693408"/>
            <a:ext cx="28000" cy="28000"/>
          </a:xfrm>
          <a:prstGeom prst="ellipse">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Oval 46"/>
          <p:cNvSpPr/>
          <p:nvPr/>
        </p:nvSpPr>
        <p:spPr>
          <a:xfrm>
            <a:off x="502920" y="274320"/>
            <a:ext cx="91440" cy="91440"/>
          </a:xfrm>
          <a:prstGeom prst="ellipse">
            <a:avLst/>
          </a:prstGeom>
          <a:solidFill>
            <a:srgbClr val="FF8C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658368" y="237744"/>
            <a:ext cx="5486400" cy="201168"/>
          </a:xfrm>
          <a:prstGeom prst="rect">
            <a:avLst/>
          </a:prstGeom>
          <a:noFill/>
        </p:spPr>
        <p:txBody>
          <a:bodyPr wrap="square" lIns="0" rIns="0" tIns="0" bIns="0" anchor="t">
            <a:spAutoFit/>
          </a:bodyPr>
          <a:lstStyle/>
          <a:p>
            <a:pPr algn="l"/>
            <a:r>
              <a:rPr sz="1100" b="1">
                <a:solidFill>
                  <a:srgbClr val="FF8C42"/>
                </a:solidFill>
                <a:latin typeface="Calibri"/>
              </a:rPr>
              <a:t>STRATEGIC GTM PROPOSAL</a:t>
            </a:r>
          </a:p>
        </p:txBody>
      </p:sp>
      <p:pic>
        <p:nvPicPr>
          <p:cNvPr id="49" name="Picture 48" descr="chinamobile-logo.png"/>
          <p:cNvPicPr>
            <a:picLocks noChangeAspect="1"/>
          </p:cNvPicPr>
          <p:nvPr/>
        </p:nvPicPr>
        <p:blipFill>
          <a:blip r:embed="rId2"/>
          <a:stretch>
            <a:fillRect/>
          </a:stretch>
        </p:blipFill>
        <p:spPr>
          <a:xfrm>
            <a:off x="502920" y="502920"/>
            <a:ext cx="1371600" cy="475488"/>
          </a:xfrm>
          <a:prstGeom prst="rect">
            <a:avLst/>
          </a:prstGeom>
        </p:spPr>
      </p:pic>
      <p:sp>
        <p:nvSpPr>
          <p:cNvPr id="50" name="TextBox 49"/>
          <p:cNvSpPr txBox="1"/>
          <p:nvPr/>
        </p:nvSpPr>
        <p:spPr>
          <a:xfrm>
            <a:off x="2057400" y="502920"/>
            <a:ext cx="365760" cy="502920"/>
          </a:xfrm>
          <a:prstGeom prst="rect">
            <a:avLst/>
          </a:prstGeom>
          <a:noFill/>
        </p:spPr>
        <p:txBody>
          <a:bodyPr wrap="square" lIns="0" rIns="0" tIns="0" bIns="0" anchor="ctr">
            <a:spAutoFit/>
          </a:bodyPr>
          <a:lstStyle/>
          <a:p>
            <a:pPr algn="l"/>
            <a:r>
              <a:rPr sz="3000" b="1">
                <a:solidFill>
                  <a:srgbClr val="64748B"/>
                </a:solidFill>
                <a:latin typeface="Calibri"/>
              </a:rPr>
              <a:t>×</a:t>
            </a:r>
          </a:p>
        </p:txBody>
      </p:sp>
      <p:pic>
        <p:nvPicPr>
          <p:cNvPr id="51" name="Picture 50" descr="tencent-logo.png"/>
          <p:cNvPicPr>
            <a:picLocks noChangeAspect="1"/>
          </p:cNvPicPr>
          <p:nvPr/>
        </p:nvPicPr>
        <p:blipFill>
          <a:blip r:embed="rId3"/>
          <a:stretch>
            <a:fillRect/>
          </a:stretch>
        </p:blipFill>
        <p:spPr>
          <a:xfrm>
            <a:off x="2468880" y="530352"/>
            <a:ext cx="1554480" cy="420624"/>
          </a:xfrm>
          <a:prstGeom prst="rect">
            <a:avLst/>
          </a:prstGeom>
        </p:spPr>
      </p:pic>
      <p:sp>
        <p:nvSpPr>
          <p:cNvPr id="52" name="TextBox 51"/>
          <p:cNvSpPr txBox="1"/>
          <p:nvPr/>
        </p:nvSpPr>
        <p:spPr>
          <a:xfrm>
            <a:off x="502920" y="1005840"/>
            <a:ext cx="1554480" cy="201168"/>
          </a:xfrm>
          <a:prstGeom prst="rect">
            <a:avLst/>
          </a:prstGeom>
          <a:noFill/>
        </p:spPr>
        <p:txBody>
          <a:bodyPr wrap="square" lIns="0" rIns="0" tIns="0" bIns="0" anchor="t">
            <a:spAutoFit/>
          </a:bodyPr>
          <a:lstStyle/>
          <a:p>
            <a:pPr algn="l"/>
            <a:r>
              <a:rPr sz="900" b="0">
                <a:solidFill>
                  <a:srgbClr val="94A3B8"/>
                </a:solidFill>
                <a:latin typeface="Calibri"/>
              </a:rPr>
              <a:t>telecom channels</a:t>
            </a:r>
          </a:p>
        </p:txBody>
      </p:sp>
      <p:sp>
        <p:nvSpPr>
          <p:cNvPr id="53" name="TextBox 52"/>
          <p:cNvSpPr txBox="1"/>
          <p:nvPr/>
        </p:nvSpPr>
        <p:spPr>
          <a:xfrm>
            <a:off x="2468880" y="1005840"/>
            <a:ext cx="1737360" cy="201168"/>
          </a:xfrm>
          <a:prstGeom prst="rect">
            <a:avLst/>
          </a:prstGeom>
          <a:noFill/>
        </p:spPr>
        <p:txBody>
          <a:bodyPr wrap="square" lIns="0" rIns="0" tIns="0" bIns="0" anchor="t">
            <a:spAutoFit/>
          </a:bodyPr>
          <a:lstStyle/>
          <a:p>
            <a:pPr algn="l"/>
            <a:r>
              <a:rPr sz="900" b="0">
                <a:solidFill>
                  <a:srgbClr val="94A3B8"/>
                </a:solidFill>
                <a:latin typeface="Calibri"/>
              </a:rPr>
              <a:t>AI products &amp; brand</a:t>
            </a:r>
          </a:p>
        </p:txBody>
      </p:sp>
      <p:sp>
        <p:nvSpPr>
          <p:cNvPr id="54" name="TextBox 53"/>
          <p:cNvSpPr txBox="1"/>
          <p:nvPr/>
        </p:nvSpPr>
        <p:spPr>
          <a:xfrm>
            <a:off x="4251960" y="530352"/>
            <a:ext cx="7132320" cy="384048"/>
          </a:xfrm>
          <a:prstGeom prst="rect">
            <a:avLst/>
          </a:prstGeom>
          <a:noFill/>
        </p:spPr>
        <p:txBody>
          <a:bodyPr wrap="square" lIns="0" rIns="0" tIns="0" bIns="0" anchor="t">
            <a:spAutoFit/>
          </a:bodyPr>
          <a:lstStyle/>
          <a:p>
            <a:pPr algn="l"/>
            <a:r>
              <a:rPr sz="2200" b="1">
                <a:solidFill>
                  <a:srgbClr val="F8FAFC"/>
                </a:solidFill>
                <a:latin typeface="Calibri"/>
              </a:rPr>
              <a:t>Joint AI Go-To-Market</a:t>
            </a:r>
          </a:p>
        </p:txBody>
      </p:sp>
      <p:sp>
        <p:nvSpPr>
          <p:cNvPr id="55" name="TextBox 54"/>
          <p:cNvSpPr txBox="1"/>
          <p:nvPr/>
        </p:nvSpPr>
        <p:spPr>
          <a:xfrm>
            <a:off x="4251960" y="841248"/>
            <a:ext cx="7132320" cy="228600"/>
          </a:xfrm>
          <a:prstGeom prst="rect">
            <a:avLst/>
          </a:prstGeom>
          <a:noFill/>
        </p:spPr>
        <p:txBody>
          <a:bodyPr wrap="square" lIns="0" rIns="0" tIns="0" bIns="0" anchor="t">
            <a:spAutoFit/>
          </a:bodyPr>
          <a:lstStyle/>
          <a:p>
            <a:pPr algn="l"/>
            <a:r>
              <a:rPr sz="1400" b="0">
                <a:solidFill>
                  <a:srgbClr val="CBD5E1"/>
                </a:solidFill>
                <a:latin typeface="Calibri"/>
              </a:rPr>
              <a:t>for Government &amp; Enterprise</a:t>
            </a:r>
          </a:p>
        </p:txBody>
      </p:sp>
      <p:sp>
        <p:nvSpPr>
          <p:cNvPr id="56" name="Oval 55"/>
          <p:cNvSpPr/>
          <p:nvPr/>
        </p:nvSpPr>
        <p:spPr>
          <a:xfrm>
            <a:off x="502920" y="1362456"/>
            <a:ext cx="64008" cy="64008"/>
          </a:xfrm>
          <a:prstGeom prst="ellipse">
            <a:avLst/>
          </a:prstGeom>
          <a:solidFill>
            <a:srgbClr val="FF8C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621792" y="1298448"/>
            <a:ext cx="2743200" cy="219456"/>
          </a:xfrm>
          <a:prstGeom prst="rect">
            <a:avLst/>
          </a:prstGeom>
          <a:noFill/>
        </p:spPr>
        <p:txBody>
          <a:bodyPr wrap="square" lIns="0" rIns="0" tIns="0" bIns="0" anchor="t">
            <a:spAutoFit/>
          </a:bodyPr>
          <a:lstStyle/>
          <a:p>
            <a:pPr algn="l"/>
            <a:r>
              <a:rPr sz="1100" b="0">
                <a:solidFill>
                  <a:srgbClr val="94A3B8"/>
                </a:solidFill>
                <a:latin typeface="Calibri"/>
              </a:rPr>
              <a:t>Co-Expanding the Market</a:t>
            </a:r>
          </a:p>
        </p:txBody>
      </p:sp>
      <p:sp>
        <p:nvSpPr>
          <p:cNvPr id="58" name="Oval 57"/>
          <p:cNvSpPr/>
          <p:nvPr/>
        </p:nvSpPr>
        <p:spPr>
          <a:xfrm>
            <a:off x="3383280" y="1362456"/>
            <a:ext cx="64008" cy="64008"/>
          </a:xfrm>
          <a:prstGeom prst="ellipse">
            <a:avLst/>
          </a:prstGeom>
          <a:solidFill>
            <a:srgbClr val="4DC4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TextBox 58"/>
          <p:cNvSpPr txBox="1"/>
          <p:nvPr/>
        </p:nvSpPr>
        <p:spPr>
          <a:xfrm>
            <a:off x="3502152" y="1298448"/>
            <a:ext cx="2743200" cy="219456"/>
          </a:xfrm>
          <a:prstGeom prst="rect">
            <a:avLst/>
          </a:prstGeom>
          <a:noFill/>
        </p:spPr>
        <p:txBody>
          <a:bodyPr wrap="square" lIns="0" rIns="0" tIns="0" bIns="0" anchor="t">
            <a:spAutoFit/>
          </a:bodyPr>
          <a:lstStyle/>
          <a:p>
            <a:pPr algn="l"/>
            <a:r>
              <a:rPr sz="1100" b="0">
                <a:solidFill>
                  <a:srgbClr val="94A3B8"/>
                </a:solidFill>
                <a:latin typeface="Calibri"/>
              </a:rPr>
              <a:t>AI Agent Entry</a:t>
            </a:r>
          </a:p>
        </p:txBody>
      </p:sp>
      <p:sp>
        <p:nvSpPr>
          <p:cNvPr id="60" name="Oval 59"/>
          <p:cNvSpPr/>
          <p:nvPr/>
        </p:nvSpPr>
        <p:spPr>
          <a:xfrm>
            <a:off x="6263640" y="1362456"/>
            <a:ext cx="64008" cy="64008"/>
          </a:xfrm>
          <a:prstGeom prst="ellipse">
            <a:avLst/>
          </a:prstGeom>
          <a:solidFill>
            <a:srgbClr val="C4B5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 name="TextBox 60"/>
          <p:cNvSpPr txBox="1"/>
          <p:nvPr/>
        </p:nvSpPr>
        <p:spPr>
          <a:xfrm>
            <a:off x="6382512" y="1298448"/>
            <a:ext cx="2743200" cy="219456"/>
          </a:xfrm>
          <a:prstGeom prst="rect">
            <a:avLst/>
          </a:prstGeom>
          <a:noFill/>
        </p:spPr>
        <p:txBody>
          <a:bodyPr wrap="square" lIns="0" rIns="0" tIns="0" bIns="0" anchor="t">
            <a:spAutoFit/>
          </a:bodyPr>
          <a:lstStyle/>
          <a:p>
            <a:pPr algn="l"/>
            <a:r>
              <a:rPr sz="1100" b="0">
                <a:solidFill>
                  <a:srgbClr val="94A3B8"/>
                </a:solidFill>
                <a:latin typeface="Calibri"/>
              </a:rPr>
              <a:t>Enterprise Token Pool</a:t>
            </a:r>
          </a:p>
        </p:txBody>
      </p:sp>
      <p:sp>
        <p:nvSpPr>
          <p:cNvPr id="62" name="Oval 61"/>
          <p:cNvSpPr/>
          <p:nvPr/>
        </p:nvSpPr>
        <p:spPr>
          <a:xfrm>
            <a:off x="9144000" y="1362456"/>
            <a:ext cx="64008" cy="64008"/>
          </a:xfrm>
          <a:prstGeom prst="ellipse">
            <a:avLst/>
          </a:prstGeom>
          <a:solidFill>
            <a:srgbClr val="66E6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TextBox 62"/>
          <p:cNvSpPr txBox="1"/>
          <p:nvPr/>
        </p:nvSpPr>
        <p:spPr>
          <a:xfrm>
            <a:off x="9262872" y="1298448"/>
            <a:ext cx="2743200" cy="219456"/>
          </a:xfrm>
          <a:prstGeom prst="rect">
            <a:avLst/>
          </a:prstGeom>
          <a:noFill/>
        </p:spPr>
        <p:txBody>
          <a:bodyPr wrap="square" lIns="0" rIns="0" tIns="0" bIns="0" anchor="t">
            <a:spAutoFit/>
          </a:bodyPr>
          <a:lstStyle/>
          <a:p>
            <a:pPr algn="l"/>
            <a:r>
              <a:rPr sz="1100" b="0">
                <a:solidFill>
                  <a:srgbClr val="94A3B8"/>
                </a:solidFill>
                <a:latin typeface="Calibri"/>
              </a:rPr>
              <a:t>Personal AI on 139 Plan</a:t>
            </a:r>
          </a:p>
        </p:txBody>
      </p:sp>
      <p:sp>
        <p:nvSpPr>
          <p:cNvPr id="64" name="Rectangle 63"/>
          <p:cNvSpPr/>
          <p:nvPr/>
        </p:nvSpPr>
        <p:spPr>
          <a:xfrm>
            <a:off x="502920" y="1572768"/>
            <a:ext cx="11183112" cy="12000"/>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Rectangle 64"/>
          <p:cNvSpPr/>
          <p:nvPr/>
        </p:nvSpPr>
        <p:spPr>
          <a:xfrm>
            <a:off x="502920" y="1691640"/>
            <a:ext cx="11183112" cy="2103120"/>
          </a:xfrm>
          <a:prstGeom prst="rect">
            <a:avLst/>
          </a:prstGeom>
          <a:solidFill>
            <a:srgbClr val="161E2E"/>
          </a:solidFill>
          <a:ln w="9525">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Rectangle 65"/>
          <p:cNvSpPr/>
          <p:nvPr/>
        </p:nvSpPr>
        <p:spPr>
          <a:xfrm>
            <a:off x="502920" y="1691640"/>
            <a:ext cx="73152" cy="2103120"/>
          </a:xfrm>
          <a:prstGeom prst="rect">
            <a:avLst/>
          </a:prstGeom>
          <a:solidFill>
            <a:srgbClr val="FF8C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Rectangle 66"/>
          <p:cNvSpPr/>
          <p:nvPr/>
        </p:nvSpPr>
        <p:spPr>
          <a:xfrm>
            <a:off x="502920" y="1691640"/>
            <a:ext cx="11183112" cy="594360"/>
          </a:xfrm>
          <a:prstGeom prst="rect">
            <a:avLst/>
          </a:prstGeom>
          <a:solidFill>
            <a:srgbClr val="1F2A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Oval 67"/>
          <p:cNvSpPr/>
          <p:nvPr/>
        </p:nvSpPr>
        <p:spPr>
          <a:xfrm>
            <a:off x="731520" y="1764792"/>
            <a:ext cx="457200" cy="457200"/>
          </a:xfrm>
          <a:prstGeom prst="ellipse">
            <a:avLst/>
          </a:prstGeom>
          <a:solidFill>
            <a:srgbClr val="FF8C4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a:solidFill>
                  <a:srgbClr val="0B1220"/>
                </a:solidFill>
                <a:latin typeface="Calibri"/>
              </a:rPr>
              <a:t>1</a:t>
            </a:r>
          </a:p>
        </p:txBody>
      </p:sp>
      <p:sp>
        <p:nvSpPr>
          <p:cNvPr id="69" name="TextBox 68"/>
          <p:cNvSpPr txBox="1"/>
          <p:nvPr/>
        </p:nvSpPr>
        <p:spPr>
          <a:xfrm>
            <a:off x="1280160" y="1783080"/>
            <a:ext cx="6400800" cy="274320"/>
          </a:xfrm>
          <a:prstGeom prst="rect">
            <a:avLst/>
          </a:prstGeom>
          <a:noFill/>
        </p:spPr>
        <p:txBody>
          <a:bodyPr wrap="square" lIns="0" rIns="0" tIns="0" bIns="0" anchor="t">
            <a:spAutoFit/>
          </a:bodyPr>
          <a:lstStyle/>
          <a:p>
            <a:pPr algn="l"/>
            <a:r>
              <a:rPr sz="1600" b="1">
                <a:solidFill>
                  <a:srgbClr val="F8FAFC"/>
                </a:solidFill>
                <a:latin typeface="Calibri"/>
              </a:rPr>
              <a:t>Cooperation Model</a:t>
            </a:r>
          </a:p>
        </p:txBody>
      </p:sp>
      <p:sp>
        <p:nvSpPr>
          <p:cNvPr id="70" name="TextBox 69"/>
          <p:cNvSpPr txBox="1"/>
          <p:nvPr/>
        </p:nvSpPr>
        <p:spPr>
          <a:xfrm>
            <a:off x="1280160" y="2039112"/>
            <a:ext cx="6400800" cy="219456"/>
          </a:xfrm>
          <a:prstGeom prst="rect">
            <a:avLst/>
          </a:prstGeom>
          <a:noFill/>
        </p:spPr>
        <p:txBody>
          <a:bodyPr wrap="square" lIns="0" rIns="0" tIns="0" bIns="0" anchor="t">
            <a:spAutoFit/>
          </a:bodyPr>
          <a:lstStyle/>
          <a:p>
            <a:pPr algn="l"/>
            <a:r>
              <a:rPr sz="900" b="1">
                <a:solidFill>
                  <a:srgbClr val="FF8C42"/>
                </a:solidFill>
                <a:latin typeface="Calibri"/>
              </a:rPr>
              <a:t>PLAY TO STRENGTHS, GROW THE MARKET TOGETHER</a:t>
            </a:r>
          </a:p>
        </p:txBody>
      </p:sp>
      <p:sp>
        <p:nvSpPr>
          <p:cNvPr id="71" name="Rounded Rectangle 70"/>
          <p:cNvSpPr/>
          <p:nvPr/>
        </p:nvSpPr>
        <p:spPr>
          <a:xfrm>
            <a:off x="11000232" y="1764792"/>
            <a:ext cx="457200" cy="457200"/>
          </a:xfrm>
          <a:prstGeom prst="roundRect">
            <a:avLst>
              <a:gd name="adj" fmla="val 18000"/>
            </a:avLst>
          </a:prstGeom>
          <a:solidFill>
            <a:srgbClr val="29365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
                <a:solidFill>
                  <a:srgbClr val="293652"/>
                </a:solidFill>
              </a:rPr>
              <a:t> </a:t>
            </a:r>
          </a:p>
        </p:txBody>
      </p:sp>
      <p:sp>
        <p:nvSpPr>
          <p:cNvPr id="72" name="Oval 71"/>
          <p:cNvSpPr/>
          <p:nvPr/>
        </p:nvSpPr>
        <p:spPr>
          <a:xfrm>
            <a:off x="11045952" y="1856232"/>
            <a:ext cx="251460" cy="251460"/>
          </a:xfrm>
          <a:prstGeom prst="ellipse">
            <a:avLst/>
          </a:prstGeom>
          <a:noFill/>
          <a:ln w="31750">
            <a:solidFill>
              <a:srgbClr val="FF8C4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3" name="Oval 72"/>
          <p:cNvSpPr/>
          <p:nvPr/>
        </p:nvSpPr>
        <p:spPr>
          <a:xfrm>
            <a:off x="11160252" y="1856232"/>
            <a:ext cx="251460" cy="251460"/>
          </a:xfrm>
          <a:prstGeom prst="ellipse">
            <a:avLst/>
          </a:prstGeom>
          <a:solidFill>
            <a:srgbClr val="FF8C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TextBox 73"/>
          <p:cNvSpPr txBox="1"/>
          <p:nvPr/>
        </p:nvSpPr>
        <p:spPr>
          <a:xfrm>
            <a:off x="822960" y="2468880"/>
            <a:ext cx="3392424" cy="1188720"/>
          </a:xfrm>
          <a:prstGeom prst="rect">
            <a:avLst/>
          </a:prstGeom>
          <a:noFill/>
        </p:spPr>
        <p:txBody>
          <a:bodyPr wrap="square" lIns="0" rIns="0" tIns="0" bIns="0">
            <a:spAutoFit/>
          </a:bodyPr>
          <a:lstStyle/>
          <a:p>
            <a:pPr algn="l">
              <a:spcAft>
                <a:spcPts val="400"/>
              </a:spcAft>
            </a:pPr>
            <a:r>
              <a:rPr sz="1200">
                <a:latin typeface="Noto Color Emoji"/>
              </a:rPr>
              <a:t>🏛  </a:t>
            </a:r>
            <a:r>
              <a:rPr sz="1150" b="1">
                <a:solidFill>
                  <a:srgbClr val="FF8C42"/>
                </a:solidFill>
                <a:latin typeface="Calibri"/>
              </a:rPr>
              <a:t>Operator's Strength — Channels</a:t>
            </a:r>
          </a:p>
          <a:p>
            <a:pPr algn="l" lvl="1">
              <a:spcBef>
                <a:spcPts val="100"/>
              </a:spcBef>
              <a:spcAft>
                <a:spcPts val="100"/>
              </a:spcAft>
            </a:pPr>
            <a:r>
              <a:rPr sz="1100">
                <a:solidFill>
                  <a:srgbClr val="FF8C42"/>
                </a:solidFill>
                <a:latin typeface="Calibri"/>
              </a:rPr>
              <a:t>•  </a:t>
            </a:r>
            <a:r>
              <a:rPr sz="1000">
                <a:solidFill>
                  <a:srgbClr val="CBD5E1"/>
                </a:solidFill>
                <a:latin typeface="Calibri"/>
              </a:rPr>
              <a:t>Government bureaus, commissions, offices</a:t>
            </a:r>
          </a:p>
          <a:p>
            <a:pPr algn="l" lvl="1">
              <a:spcBef>
                <a:spcPts val="100"/>
              </a:spcBef>
              <a:spcAft>
                <a:spcPts val="100"/>
              </a:spcAft>
            </a:pPr>
            <a:r>
              <a:rPr sz="1100">
                <a:solidFill>
                  <a:srgbClr val="FF8C42"/>
                </a:solidFill>
                <a:latin typeface="Calibri"/>
              </a:rPr>
              <a:t>•  </a:t>
            </a:r>
            <a:r>
              <a:rPr sz="1000">
                <a:solidFill>
                  <a:srgbClr val="CBD5E1"/>
                </a:solidFill>
                <a:latin typeface="Calibri"/>
              </a:rPr>
              <a:t>Central state-owned enterprises (SOEs)</a:t>
            </a:r>
          </a:p>
          <a:p>
            <a:pPr algn="l" lvl="1">
              <a:spcBef>
                <a:spcPts val="100"/>
              </a:spcBef>
              <a:spcAft>
                <a:spcPts val="100"/>
              </a:spcAft>
            </a:pPr>
            <a:r>
              <a:rPr sz="1100">
                <a:solidFill>
                  <a:srgbClr val="FF8C42"/>
                </a:solidFill>
                <a:latin typeface="Calibri"/>
              </a:rPr>
              <a:t>•  </a:t>
            </a:r>
            <a:r>
              <a:rPr sz="1000">
                <a:solidFill>
                  <a:srgbClr val="CBD5E1"/>
                </a:solidFill>
                <a:latin typeface="Calibri"/>
              </a:rPr>
              <a:t>Education &amp; healthcare verticals</a:t>
            </a:r>
          </a:p>
        </p:txBody>
      </p:sp>
      <p:sp>
        <p:nvSpPr>
          <p:cNvPr id="75" name="TextBox 74"/>
          <p:cNvSpPr txBox="1"/>
          <p:nvPr/>
        </p:nvSpPr>
        <p:spPr>
          <a:xfrm>
            <a:off x="4398264" y="2468880"/>
            <a:ext cx="3392424" cy="1188720"/>
          </a:xfrm>
          <a:prstGeom prst="rect">
            <a:avLst/>
          </a:prstGeom>
          <a:noFill/>
        </p:spPr>
        <p:txBody>
          <a:bodyPr wrap="square" lIns="0" rIns="0" tIns="0" bIns="0">
            <a:spAutoFit/>
          </a:bodyPr>
          <a:lstStyle/>
          <a:p>
            <a:pPr algn="l">
              <a:spcAft>
                <a:spcPts val="400"/>
              </a:spcAft>
            </a:pPr>
            <a:r>
              <a:rPr sz="1200">
                <a:latin typeface="Noto Color Emoji"/>
              </a:rPr>
              <a:t>🧠  </a:t>
            </a:r>
            <a:r>
              <a:rPr sz="1150" b="1">
                <a:solidFill>
                  <a:srgbClr val="4DC4FF"/>
                </a:solidFill>
                <a:latin typeface="Calibri"/>
              </a:rPr>
              <a:t>Partner's Strength — AI &amp; Brand</a:t>
            </a:r>
          </a:p>
          <a:p>
            <a:pPr algn="l" lvl="1">
              <a:spcBef>
                <a:spcPts val="100"/>
              </a:spcBef>
              <a:spcAft>
                <a:spcPts val="100"/>
              </a:spcAft>
            </a:pPr>
            <a:r>
              <a:rPr sz="1100">
                <a:solidFill>
                  <a:srgbClr val="4DC4FF"/>
                </a:solidFill>
                <a:latin typeface="Calibri"/>
              </a:rPr>
              <a:t>•  </a:t>
            </a:r>
            <a:r>
              <a:rPr sz="1000">
                <a:solidFill>
                  <a:srgbClr val="CBD5E1"/>
                </a:solidFill>
                <a:latin typeface="Calibri"/>
              </a:rPr>
              <a:t>OPC (Office Productivity Cloud) user base</a:t>
            </a:r>
          </a:p>
          <a:p>
            <a:pPr algn="l" lvl="1">
              <a:spcBef>
                <a:spcPts val="100"/>
              </a:spcBef>
              <a:spcAft>
                <a:spcPts val="100"/>
              </a:spcAft>
            </a:pPr>
            <a:r>
              <a:rPr sz="1100">
                <a:solidFill>
                  <a:srgbClr val="4DC4FF"/>
                </a:solidFill>
                <a:latin typeface="Calibri"/>
              </a:rPr>
              <a:t>•  </a:t>
            </a:r>
            <a:r>
              <a:rPr sz="1000">
                <a:solidFill>
                  <a:srgbClr val="CBD5E1"/>
                </a:solidFill>
                <a:latin typeface="Calibri"/>
              </a:rPr>
              <a:t>SMB (Small &amp; Medium Business) customers</a:t>
            </a:r>
          </a:p>
          <a:p>
            <a:pPr algn="l" lvl="1">
              <a:spcBef>
                <a:spcPts val="100"/>
              </a:spcBef>
              <a:spcAft>
                <a:spcPts val="100"/>
              </a:spcAft>
            </a:pPr>
            <a:r>
              <a:rPr sz="1100">
                <a:solidFill>
                  <a:srgbClr val="4DC4FF"/>
                </a:solidFill>
                <a:latin typeface="Calibri"/>
              </a:rPr>
              <a:t>•  </a:t>
            </a:r>
            <a:r>
              <a:rPr sz="1000">
                <a:solidFill>
                  <a:srgbClr val="CBD5E1"/>
                </a:solidFill>
                <a:latin typeface="Calibri"/>
              </a:rPr>
              <a:t>Mass-market consumers</a:t>
            </a:r>
          </a:p>
        </p:txBody>
      </p:sp>
      <p:sp>
        <p:nvSpPr>
          <p:cNvPr id="76" name="TextBox 75"/>
          <p:cNvSpPr txBox="1"/>
          <p:nvPr/>
        </p:nvSpPr>
        <p:spPr>
          <a:xfrm>
            <a:off x="7973568" y="2468880"/>
            <a:ext cx="3392424" cy="1188720"/>
          </a:xfrm>
          <a:prstGeom prst="rect">
            <a:avLst/>
          </a:prstGeom>
          <a:noFill/>
        </p:spPr>
        <p:txBody>
          <a:bodyPr wrap="square" lIns="0" rIns="0" tIns="0" bIns="0">
            <a:spAutoFit/>
          </a:bodyPr>
          <a:lstStyle/>
          <a:p>
            <a:pPr algn="l">
              <a:spcAft>
                <a:spcPts val="400"/>
              </a:spcAft>
            </a:pPr>
            <a:r>
              <a:rPr sz="1200">
                <a:latin typeface="Noto Color Emoji"/>
              </a:rPr>
              <a:t>🚀  </a:t>
            </a:r>
            <a:r>
              <a:rPr sz="1150" b="1">
                <a:solidFill>
                  <a:srgbClr val="C4B5FD"/>
                </a:solidFill>
                <a:latin typeface="Calibri"/>
              </a:rPr>
              <a:t>Joint Entry Points</a:t>
            </a:r>
          </a:p>
          <a:p>
            <a:pPr algn="l" lvl="1">
              <a:spcBef>
                <a:spcPts val="100"/>
              </a:spcBef>
              <a:spcAft>
                <a:spcPts val="100"/>
              </a:spcAft>
            </a:pPr>
            <a:r>
              <a:rPr sz="1100">
                <a:solidFill>
                  <a:srgbClr val="C4B5FD"/>
                </a:solidFill>
                <a:latin typeface="Calibri"/>
              </a:rPr>
              <a:t>•  </a:t>
            </a:r>
            <a:r>
              <a:rPr sz="1000">
                <a:solidFill>
                  <a:srgbClr val="CBD5E1"/>
                </a:solidFill>
                <a:latin typeface="Calibri"/>
              </a:rPr>
              <a:t>WorkBuddy + MobileClaw co-branded agents</a:t>
            </a:r>
          </a:p>
          <a:p>
            <a:pPr algn="l" lvl="1">
              <a:spcBef>
                <a:spcPts val="100"/>
              </a:spcBef>
              <a:spcAft>
                <a:spcPts val="100"/>
              </a:spcAft>
            </a:pPr>
            <a:r>
              <a:rPr sz="1100">
                <a:solidFill>
                  <a:srgbClr val="C4B5FD"/>
                </a:solidFill>
                <a:latin typeface="Calibri"/>
              </a:rPr>
              <a:t>•  </a:t>
            </a:r>
            <a:r>
              <a:rPr sz="1000">
                <a:solidFill>
                  <a:srgbClr val="CBD5E1"/>
                </a:solidFill>
                <a:latin typeface="Calibri"/>
              </a:rPr>
              <a:t>Proprietary agent portal</a:t>
            </a:r>
          </a:p>
        </p:txBody>
      </p:sp>
      <p:sp>
        <p:nvSpPr>
          <p:cNvPr id="77" name="Rectangle 76"/>
          <p:cNvSpPr/>
          <p:nvPr/>
        </p:nvSpPr>
        <p:spPr>
          <a:xfrm>
            <a:off x="685800" y="3383280"/>
            <a:ext cx="10817352" cy="365760"/>
          </a:xfrm>
          <a:prstGeom prst="rect">
            <a:avLst/>
          </a:prstGeom>
          <a:solidFill>
            <a:srgbClr val="1F2A3D"/>
          </a:solidFill>
          <a:ln w="6350">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8" name="TextBox 77"/>
          <p:cNvSpPr txBox="1"/>
          <p:nvPr/>
        </p:nvSpPr>
        <p:spPr>
          <a:xfrm>
            <a:off x="822960" y="3383280"/>
            <a:ext cx="10543032" cy="365760"/>
          </a:xfrm>
          <a:prstGeom prst="rect">
            <a:avLst/>
          </a:prstGeom>
          <a:noFill/>
        </p:spPr>
        <p:txBody>
          <a:bodyPr wrap="square" lIns="0" rIns="0" tIns="0" bIns="0" anchor="ctr">
            <a:spAutoFit/>
          </a:bodyPr>
          <a:lstStyle/>
          <a:p>
            <a:pPr algn="l"/>
            <a:r>
              <a:rPr sz="1100" b="0">
                <a:solidFill>
                  <a:srgbClr val="FF8C42"/>
                </a:solidFill>
                <a:latin typeface="Noto Color Emoji"/>
              </a:rPr>
              <a:t>🤝  </a:t>
            </a:r>
            <a:r>
              <a:rPr sz="1000" b="1">
                <a:solidFill>
                  <a:srgbClr val="F8FAFC"/>
                </a:solidFill>
                <a:latin typeface="Calibri"/>
              </a:rPr>
              <a:t>Co-Building the AI Channel Stack   ·   </a:t>
            </a:r>
            <a:r>
              <a:rPr sz="950" b="0">
                <a:solidFill>
                  <a:srgbClr val="94A3B8"/>
                </a:solidFill>
                <a:latin typeface="Calibri"/>
              </a:rPr>
              <a:t>Government  ·  </a:t>
            </a:r>
            <a:r>
              <a:rPr sz="950" b="0">
                <a:solidFill>
                  <a:srgbClr val="94A3B8"/>
                </a:solidFill>
                <a:latin typeface="Calibri"/>
              </a:rPr>
              <a:t>SOEs  ·  </a:t>
            </a:r>
            <a:r>
              <a:rPr sz="950" b="0">
                <a:solidFill>
                  <a:srgbClr val="94A3B8"/>
                </a:solidFill>
                <a:latin typeface="Calibri"/>
              </a:rPr>
              <a:t>Education  ·  </a:t>
            </a:r>
            <a:r>
              <a:rPr sz="950" b="0">
                <a:solidFill>
                  <a:srgbClr val="94A3B8"/>
                </a:solidFill>
                <a:latin typeface="Calibri"/>
              </a:rPr>
              <a:t>Healthcare</a:t>
            </a:r>
          </a:p>
        </p:txBody>
      </p:sp>
      <p:sp>
        <p:nvSpPr>
          <p:cNvPr id="79" name="Rectangle 78"/>
          <p:cNvSpPr/>
          <p:nvPr/>
        </p:nvSpPr>
        <p:spPr>
          <a:xfrm>
            <a:off x="502920" y="3931920"/>
            <a:ext cx="5501487" cy="2606040"/>
          </a:xfrm>
          <a:prstGeom prst="rect">
            <a:avLst/>
          </a:prstGeom>
          <a:solidFill>
            <a:srgbClr val="161E2E"/>
          </a:solidFill>
          <a:ln w="9525">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0" name="Rectangle 79"/>
          <p:cNvSpPr/>
          <p:nvPr/>
        </p:nvSpPr>
        <p:spPr>
          <a:xfrm>
            <a:off x="502920" y="3931920"/>
            <a:ext cx="5501487" cy="594360"/>
          </a:xfrm>
          <a:prstGeom prst="rect">
            <a:avLst/>
          </a:prstGeom>
          <a:solidFill>
            <a:srgbClr val="1F2A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 name="Rectangle 80"/>
          <p:cNvSpPr/>
          <p:nvPr/>
        </p:nvSpPr>
        <p:spPr>
          <a:xfrm>
            <a:off x="502920" y="3931920"/>
            <a:ext cx="73152" cy="594360"/>
          </a:xfrm>
          <a:prstGeom prst="rect">
            <a:avLst/>
          </a:prstGeom>
          <a:solidFill>
            <a:srgbClr val="C4B5F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2" name="Oval 81"/>
          <p:cNvSpPr/>
          <p:nvPr/>
        </p:nvSpPr>
        <p:spPr>
          <a:xfrm>
            <a:off x="704088" y="4005072"/>
            <a:ext cx="457200" cy="457200"/>
          </a:xfrm>
          <a:prstGeom prst="ellipse">
            <a:avLst/>
          </a:prstGeom>
          <a:solidFill>
            <a:srgbClr val="C4B5FD"/>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a:solidFill>
                  <a:srgbClr val="0B1220"/>
                </a:solidFill>
                <a:latin typeface="Calibri"/>
              </a:rPr>
              <a:t>2</a:t>
            </a:r>
          </a:p>
        </p:txBody>
      </p:sp>
      <p:sp>
        <p:nvSpPr>
          <p:cNvPr id="83" name="TextBox 82"/>
          <p:cNvSpPr txBox="1"/>
          <p:nvPr/>
        </p:nvSpPr>
        <p:spPr>
          <a:xfrm>
            <a:off x="1252728" y="4023360"/>
            <a:ext cx="3215487" cy="274320"/>
          </a:xfrm>
          <a:prstGeom prst="rect">
            <a:avLst/>
          </a:prstGeom>
          <a:noFill/>
        </p:spPr>
        <p:txBody>
          <a:bodyPr wrap="square" lIns="0" rIns="0" tIns="0" bIns="0" anchor="t">
            <a:spAutoFit/>
          </a:bodyPr>
          <a:lstStyle/>
          <a:p>
            <a:pPr algn="l"/>
            <a:r>
              <a:rPr sz="1500" b="1">
                <a:solidFill>
                  <a:srgbClr val="F8FAFC"/>
                </a:solidFill>
                <a:latin typeface="Calibri"/>
              </a:rPr>
              <a:t>Enterprise Bundle</a:t>
            </a:r>
          </a:p>
        </p:txBody>
      </p:sp>
      <p:sp>
        <p:nvSpPr>
          <p:cNvPr id="84" name="TextBox 83"/>
          <p:cNvSpPr txBox="1"/>
          <p:nvPr/>
        </p:nvSpPr>
        <p:spPr>
          <a:xfrm>
            <a:off x="1252728" y="4279392"/>
            <a:ext cx="3215487" cy="219456"/>
          </a:xfrm>
          <a:prstGeom prst="rect">
            <a:avLst/>
          </a:prstGeom>
          <a:noFill/>
        </p:spPr>
        <p:txBody>
          <a:bodyPr wrap="square" lIns="0" rIns="0" tIns="0" bIns="0" anchor="t">
            <a:spAutoFit/>
          </a:bodyPr>
          <a:lstStyle/>
          <a:p>
            <a:pPr algn="l"/>
            <a:r>
              <a:rPr sz="900" b="1">
                <a:solidFill>
                  <a:srgbClr val="C4B5FD"/>
                </a:solidFill>
                <a:latin typeface="Calibri"/>
              </a:rPr>
              <a:t>CORPORATE PAY + POOLED TOKEN SHARING</a:t>
            </a:r>
          </a:p>
        </p:txBody>
      </p:sp>
      <p:sp>
        <p:nvSpPr>
          <p:cNvPr id="85" name="Rounded Rectangle 84"/>
          <p:cNvSpPr/>
          <p:nvPr/>
        </p:nvSpPr>
        <p:spPr>
          <a:xfrm>
            <a:off x="5346039" y="4005072"/>
            <a:ext cx="457200" cy="457200"/>
          </a:xfrm>
          <a:prstGeom prst="roundRect">
            <a:avLst>
              <a:gd name="adj" fmla="val 18000"/>
            </a:avLst>
          </a:prstGeom>
          <a:solidFill>
            <a:srgbClr val="29365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a:solidFill>
                  <a:srgbClr val="F8FAFC"/>
                </a:solidFill>
                <a:latin typeface="Noto Color Emoji"/>
              </a:rPr>
              <a:t>🏢</a:t>
            </a:r>
          </a:p>
        </p:txBody>
      </p:sp>
      <p:sp>
        <p:nvSpPr>
          <p:cNvPr id="86" name="TextBox 85"/>
          <p:cNvSpPr txBox="1"/>
          <p:nvPr/>
        </p:nvSpPr>
        <p:spPr>
          <a:xfrm>
            <a:off x="731520" y="4636008"/>
            <a:ext cx="5044287" cy="1828800"/>
          </a:xfrm>
          <a:prstGeom prst="rect">
            <a:avLst/>
          </a:prstGeom>
          <a:noFill/>
        </p:spPr>
        <p:txBody>
          <a:bodyPr wrap="square" lIns="0" rIns="0" tIns="0" bIns="0">
            <a:spAutoFit/>
          </a:bodyPr>
          <a:lstStyle/>
          <a:p/>
        </p:txBody>
      </p:sp>
      <p:sp>
        <p:nvSpPr>
          <p:cNvPr id="87" name="TextBox 86"/>
          <p:cNvSpPr txBox="1"/>
          <p:nvPr/>
        </p:nvSpPr>
        <p:spPr>
          <a:xfrm>
            <a:off x="731520" y="4636008"/>
            <a:ext cx="2453563" cy="1828800"/>
          </a:xfrm>
          <a:prstGeom prst="rect">
            <a:avLst/>
          </a:prstGeom>
          <a:noFill/>
        </p:spPr>
        <p:txBody>
          <a:bodyPr wrap="square" lIns="0" rIns="0" tIns="0" bIns="0">
            <a:spAutoFit/>
          </a:bodyPr>
          <a:lstStyle/>
          <a:p>
            <a:pPr algn="l">
              <a:spcBef>
                <a:spcPts val="100"/>
              </a:spcBef>
              <a:spcAft>
                <a:spcPts val="100"/>
              </a:spcAft>
            </a:pPr>
            <a:r>
              <a:rPr sz="950">
                <a:latin typeface="Noto Color Emoji"/>
              </a:rPr>
              <a:t>🔑  </a:t>
            </a:r>
            <a:r>
              <a:rPr sz="950" b="1">
                <a:solidFill>
                  <a:srgbClr val="C4B5FD"/>
                </a:solidFill>
                <a:latin typeface="Calibri"/>
              </a:rPr>
              <a:t>Account Configuration</a:t>
            </a:r>
          </a:p>
          <a:p>
            <a:pPr algn="l">
              <a:spcBef>
                <a:spcPts val="100"/>
              </a:spcBef>
              <a:spcAft>
                <a:spcPts val="100"/>
              </a:spcAft>
            </a:pPr>
            <a:r>
              <a:rPr sz="800">
                <a:latin typeface="Noto Color Emoji"/>
              </a:rPr>
              <a:t>📱  </a:t>
            </a:r>
            <a:r>
              <a:rPr sz="850">
                <a:solidFill>
                  <a:srgbClr val="CBD5E1"/>
                </a:solidFill>
                <a:latin typeface="Calibri"/>
              </a:rPr>
              <a:t>1 mobile = 1 API Key</a:t>
            </a:r>
          </a:p>
          <a:p>
            <a:pPr algn="l">
              <a:spcBef>
                <a:spcPts val="100"/>
              </a:spcBef>
              <a:spcAft>
                <a:spcPts val="100"/>
              </a:spcAft>
            </a:pPr>
            <a:r>
              <a:rPr sz="800">
                <a:latin typeface="Noto Color Emoji"/>
              </a:rPr>
              <a:t>👤  </a:t>
            </a:r>
            <a:r>
              <a:rPr sz="850">
                <a:solidFill>
                  <a:srgbClr val="CBD5E1"/>
                </a:solidFill>
                <a:latin typeface="Calibri"/>
              </a:rPr>
              <a:t>1 account / employee</a:t>
            </a:r>
          </a:p>
          <a:p>
            <a:pPr algn="l">
              <a:spcBef>
                <a:spcPts val="100"/>
              </a:spcBef>
              <a:spcAft>
                <a:spcPts val="100"/>
              </a:spcAft>
            </a:pPr>
            <a:r>
              <a:rPr sz="800">
                <a:latin typeface="Noto Color Emoji"/>
              </a:rPr>
              <a:t>⭐  </a:t>
            </a:r>
            <a:r>
              <a:rPr sz="850">
                <a:solidFill>
                  <a:srgbClr val="CBD5E1"/>
                </a:solidFill>
                <a:latin typeface="Calibri"/>
              </a:rPr>
              <a:t>Top 20% → high-priority</a:t>
            </a:r>
          </a:p>
          <a:p>
            <a:pPr algn="l">
              <a:spcBef>
                <a:spcPts val="100"/>
              </a:spcBef>
              <a:spcAft>
                <a:spcPts val="100"/>
              </a:spcAft>
            </a:pPr>
            <a:r>
              <a:rPr sz="950">
                <a:latin typeface="Noto Color Emoji"/>
              </a:rPr>
              <a:t>⚙  </a:t>
            </a:r>
            <a:r>
              <a:rPr sz="950" b="1">
                <a:solidFill>
                  <a:srgbClr val="C4B5FD"/>
                </a:solidFill>
                <a:latin typeface="Calibri"/>
              </a:rPr>
              <a:t>Model Mix</a:t>
            </a:r>
          </a:p>
          <a:p>
            <a:pPr algn="l">
              <a:spcBef>
                <a:spcPts val="100"/>
              </a:spcBef>
              <a:spcAft>
                <a:spcPts val="100"/>
              </a:spcAft>
            </a:pPr>
            <a:r>
              <a:rPr sz="800">
                <a:latin typeface="Noto Color Emoji"/>
              </a:rPr>
              <a:t>🧩  </a:t>
            </a:r>
            <a:r>
              <a:rPr sz="850">
                <a:solidFill>
                  <a:srgbClr val="CBD5E1"/>
                </a:solidFill>
                <a:latin typeface="Calibri"/>
              </a:rPr>
              <a:t>19 models (self + 3rd-party)</a:t>
            </a:r>
          </a:p>
          <a:p>
            <a:pPr algn="l">
              <a:spcBef>
                <a:spcPts val="100"/>
              </a:spcBef>
              <a:spcAft>
                <a:spcPts val="100"/>
              </a:spcAft>
            </a:pPr>
            <a:r>
              <a:rPr sz="950">
                <a:latin typeface="Noto Color Emoji"/>
              </a:rPr>
              <a:t>⚡  </a:t>
            </a:r>
            <a:r>
              <a:rPr sz="950" b="1">
                <a:solidFill>
                  <a:srgbClr val="C4B5FD"/>
                </a:solidFill>
                <a:latin typeface="Calibri"/>
              </a:rPr>
              <a:t>Capacity Benchmark</a:t>
            </a:r>
          </a:p>
          <a:p>
            <a:pPr algn="l">
              <a:spcBef>
                <a:spcPts val="100"/>
              </a:spcBef>
              <a:spcAft>
                <a:spcPts val="100"/>
              </a:spcAft>
            </a:pPr>
            <a:r>
              <a:rPr sz="800">
                <a:latin typeface="Noto Color Emoji"/>
              </a:rPr>
              <a:t>🔢  </a:t>
            </a:r>
            <a:r>
              <a:rPr sz="850">
                <a:solidFill>
                  <a:srgbClr val="CBD5E1"/>
                </a:solidFill>
                <a:latin typeface="Calibri"/>
              </a:rPr>
              <a:t>100M tokens / emp / month</a:t>
            </a:r>
          </a:p>
        </p:txBody>
      </p:sp>
      <p:sp>
        <p:nvSpPr>
          <p:cNvPr id="88" name="TextBox 87"/>
          <p:cNvSpPr txBox="1"/>
          <p:nvPr/>
        </p:nvSpPr>
        <p:spPr>
          <a:xfrm>
            <a:off x="3322243" y="4636008"/>
            <a:ext cx="2453563" cy="1828800"/>
          </a:xfrm>
          <a:prstGeom prst="rect">
            <a:avLst/>
          </a:prstGeom>
          <a:noFill/>
        </p:spPr>
        <p:txBody>
          <a:bodyPr wrap="square" lIns="0" rIns="0" tIns="0" bIns="0">
            <a:spAutoFit/>
          </a:bodyPr>
          <a:lstStyle/>
          <a:p>
            <a:pPr algn="l">
              <a:spcBef>
                <a:spcPts val="100"/>
              </a:spcBef>
              <a:spcAft>
                <a:spcPts val="100"/>
              </a:spcAft>
            </a:pPr>
            <a:r>
              <a:rPr sz="800">
                <a:latin typeface="Noto Color Emoji"/>
              </a:rPr>
              <a:t>📊  </a:t>
            </a:r>
            <a:r>
              <a:rPr sz="850">
                <a:solidFill>
                  <a:srgbClr val="CBD5E1"/>
                </a:solidFill>
                <a:latin typeface="Calibri"/>
              </a:rPr>
              <a:t>(top agent-tool avg.)</a:t>
            </a:r>
          </a:p>
          <a:p>
            <a:pPr algn="l">
              <a:spcBef>
                <a:spcPts val="100"/>
              </a:spcBef>
              <a:spcAft>
                <a:spcPts val="100"/>
              </a:spcAft>
            </a:pPr>
            <a:r>
              <a:rPr sz="950">
                <a:latin typeface="Noto Color Emoji"/>
              </a:rPr>
              <a:t>➕  </a:t>
            </a:r>
            <a:r>
              <a:rPr sz="950" b="1">
                <a:solidFill>
                  <a:srgbClr val="C4B5FD"/>
                </a:solidFill>
                <a:latin typeface="Calibri"/>
              </a:rPr>
              <a:t>Scalability</a:t>
            </a:r>
          </a:p>
          <a:p>
            <a:pPr algn="l">
              <a:spcBef>
                <a:spcPts val="100"/>
              </a:spcBef>
              <a:spcAft>
                <a:spcPts val="100"/>
              </a:spcAft>
            </a:pPr>
            <a:r>
              <a:rPr sz="800">
                <a:latin typeface="Noto Color Emoji"/>
              </a:rPr>
              <a:t>💰  </a:t>
            </a:r>
            <a:r>
              <a:rPr sz="850">
                <a:solidFill>
                  <a:srgbClr val="CBD5E1"/>
                </a:solidFill>
                <a:latin typeface="Calibri"/>
              </a:rPr>
              <a:t>Top-up packs; instant add-on</a:t>
            </a:r>
          </a:p>
          <a:p>
            <a:pPr algn="l">
              <a:spcBef>
                <a:spcPts val="100"/>
              </a:spcBef>
              <a:spcAft>
                <a:spcPts val="100"/>
              </a:spcAft>
            </a:pPr>
            <a:r>
              <a:rPr sz="950">
                <a:latin typeface="Noto Color Emoji"/>
              </a:rPr>
              <a:t>🛡  </a:t>
            </a:r>
            <a:r>
              <a:rPr sz="950" b="1">
                <a:solidFill>
                  <a:srgbClr val="C4B5FD"/>
                </a:solidFill>
                <a:latin typeface="Calibri"/>
              </a:rPr>
              <a:t>Quota Control</a:t>
            </a:r>
          </a:p>
          <a:p>
            <a:pPr algn="l">
              <a:spcBef>
                <a:spcPts val="100"/>
              </a:spcBef>
              <a:spcAft>
                <a:spcPts val="100"/>
              </a:spcAft>
            </a:pPr>
            <a:r>
              <a:rPr sz="800">
                <a:latin typeface="Noto Color Emoji"/>
              </a:rPr>
              <a:t>🚧  </a:t>
            </a:r>
            <a:r>
              <a:rPr sz="850">
                <a:solidFill>
                  <a:srgbClr val="CBD5E1"/>
                </a:solidFill>
                <a:latin typeface="Calibri"/>
              </a:rPr>
              <a:t>Hard ceiling; alert → stop</a:t>
            </a:r>
          </a:p>
          <a:p>
            <a:pPr algn="l">
              <a:spcBef>
                <a:spcPts val="100"/>
              </a:spcBef>
              <a:spcAft>
                <a:spcPts val="100"/>
              </a:spcAft>
            </a:pPr>
            <a:r>
              <a:rPr sz="800">
                <a:latin typeface="Noto Color Emoji"/>
              </a:rPr>
              <a:t>📏  </a:t>
            </a:r>
            <a:r>
              <a:rPr sz="850">
                <a:solidFill>
                  <a:srgbClr val="CBD5E1"/>
                </a:solidFill>
                <a:latin typeface="Calibri"/>
              </a:rPr>
              <a:t>Per-member rate &amp; volume caps</a:t>
            </a:r>
          </a:p>
          <a:p>
            <a:pPr algn="l">
              <a:spcBef>
                <a:spcPts val="100"/>
              </a:spcBef>
              <a:spcAft>
                <a:spcPts val="100"/>
              </a:spcAft>
            </a:pPr>
            <a:r>
              <a:rPr sz="800">
                <a:latin typeface="Noto Color Emoji"/>
              </a:rPr>
              <a:t>✅  </a:t>
            </a:r>
            <a:r>
              <a:rPr sz="850">
                <a:solidFill>
                  <a:srgbClr val="CBD5E1"/>
                </a:solidFill>
                <a:latin typeface="Calibri"/>
              </a:rPr>
              <a:t>Admin approval for increases</a:t>
            </a:r>
          </a:p>
        </p:txBody>
      </p:sp>
      <p:sp>
        <p:nvSpPr>
          <p:cNvPr id="89" name="Rectangle 88"/>
          <p:cNvSpPr/>
          <p:nvPr/>
        </p:nvSpPr>
        <p:spPr>
          <a:xfrm>
            <a:off x="685800" y="6126480"/>
            <a:ext cx="5135727" cy="365760"/>
          </a:xfrm>
          <a:prstGeom prst="rect">
            <a:avLst/>
          </a:prstGeom>
          <a:solidFill>
            <a:srgbClr val="1F2A3D"/>
          </a:solidFill>
          <a:ln w="6350">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0" name="TextBox 89"/>
          <p:cNvSpPr txBox="1"/>
          <p:nvPr/>
        </p:nvSpPr>
        <p:spPr>
          <a:xfrm>
            <a:off x="822960" y="6126480"/>
            <a:ext cx="4861407" cy="365760"/>
          </a:xfrm>
          <a:prstGeom prst="rect">
            <a:avLst/>
          </a:prstGeom>
          <a:noFill/>
        </p:spPr>
        <p:txBody>
          <a:bodyPr wrap="square" lIns="0" rIns="0" tIns="0" bIns="0" anchor="ctr">
            <a:spAutoFit/>
          </a:bodyPr>
          <a:lstStyle/>
          <a:p>
            <a:pPr algn="l"/>
            <a:r>
              <a:rPr sz="1100" b="0">
                <a:solidFill>
                  <a:srgbClr val="C4B5FD"/>
                </a:solidFill>
                <a:latin typeface="Noto Color Emoji"/>
              </a:rPr>
              <a:t>🏢  </a:t>
            </a:r>
            <a:r>
              <a:rPr sz="1000" b="1">
                <a:solidFill>
                  <a:srgbClr val="F8FAFC"/>
                </a:solidFill>
                <a:latin typeface="Calibri"/>
              </a:rPr>
              <a:t>19 LLMs  ·  </a:t>
            </a:r>
            <a:r>
              <a:rPr sz="950" b="0">
                <a:solidFill>
                  <a:srgbClr val="CBD5E1"/>
                </a:solidFill>
                <a:latin typeface="Calibri"/>
              </a:rPr>
              <a:t>100M tokens/emp/mo  ·  </a:t>
            </a:r>
            <a:r>
              <a:rPr sz="950" b="0">
                <a:solidFill>
                  <a:srgbClr val="CBD5E1"/>
                </a:solidFill>
                <a:latin typeface="Calibri"/>
              </a:rPr>
              <a:t>Hard ceiling caps</a:t>
            </a:r>
          </a:p>
        </p:txBody>
      </p:sp>
      <p:sp>
        <p:nvSpPr>
          <p:cNvPr id="91" name="Rectangle 90"/>
          <p:cNvSpPr/>
          <p:nvPr/>
        </p:nvSpPr>
        <p:spPr>
          <a:xfrm>
            <a:off x="6187287" y="3931920"/>
            <a:ext cx="5501487" cy="2606040"/>
          </a:xfrm>
          <a:prstGeom prst="rect">
            <a:avLst/>
          </a:prstGeom>
          <a:solidFill>
            <a:srgbClr val="161E2E"/>
          </a:solidFill>
          <a:ln w="9525">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 name="Rectangle 91"/>
          <p:cNvSpPr/>
          <p:nvPr/>
        </p:nvSpPr>
        <p:spPr>
          <a:xfrm>
            <a:off x="6187287" y="3931920"/>
            <a:ext cx="5501487" cy="594360"/>
          </a:xfrm>
          <a:prstGeom prst="rect">
            <a:avLst/>
          </a:prstGeom>
          <a:solidFill>
            <a:srgbClr val="1F2A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3" name="Rectangle 92"/>
          <p:cNvSpPr/>
          <p:nvPr/>
        </p:nvSpPr>
        <p:spPr>
          <a:xfrm>
            <a:off x="6187287" y="3931920"/>
            <a:ext cx="73152" cy="594360"/>
          </a:xfrm>
          <a:prstGeom prst="rect">
            <a:avLst/>
          </a:prstGeom>
          <a:solidFill>
            <a:srgbClr val="66E6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4" name="Oval 93"/>
          <p:cNvSpPr/>
          <p:nvPr/>
        </p:nvSpPr>
        <p:spPr>
          <a:xfrm>
            <a:off x="6388455" y="4005072"/>
            <a:ext cx="457200" cy="457200"/>
          </a:xfrm>
          <a:prstGeom prst="ellipse">
            <a:avLst/>
          </a:prstGeom>
          <a:solidFill>
            <a:srgbClr val="66E6C7"/>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a:solidFill>
                  <a:srgbClr val="0B1220"/>
                </a:solidFill>
                <a:latin typeface="Calibri"/>
              </a:rPr>
              <a:t>3</a:t>
            </a:r>
          </a:p>
        </p:txBody>
      </p:sp>
      <p:sp>
        <p:nvSpPr>
          <p:cNvPr id="95" name="TextBox 94"/>
          <p:cNvSpPr txBox="1"/>
          <p:nvPr/>
        </p:nvSpPr>
        <p:spPr>
          <a:xfrm>
            <a:off x="6937095" y="4023360"/>
            <a:ext cx="3215487" cy="274320"/>
          </a:xfrm>
          <a:prstGeom prst="rect">
            <a:avLst/>
          </a:prstGeom>
          <a:noFill/>
        </p:spPr>
        <p:txBody>
          <a:bodyPr wrap="square" lIns="0" rIns="0" tIns="0" bIns="0" anchor="t">
            <a:spAutoFit/>
          </a:bodyPr>
          <a:lstStyle/>
          <a:p>
            <a:pPr algn="l"/>
            <a:r>
              <a:rPr sz="1500" b="1">
                <a:solidFill>
                  <a:srgbClr val="F8FAFC"/>
                </a:solidFill>
                <a:latin typeface="Calibri"/>
              </a:rPr>
              <a:t>Personal Bundle</a:t>
            </a:r>
          </a:p>
        </p:txBody>
      </p:sp>
      <p:sp>
        <p:nvSpPr>
          <p:cNvPr id="96" name="TextBox 95"/>
          <p:cNvSpPr txBox="1"/>
          <p:nvPr/>
        </p:nvSpPr>
        <p:spPr>
          <a:xfrm>
            <a:off x="6937095" y="4279392"/>
            <a:ext cx="3215487" cy="219456"/>
          </a:xfrm>
          <a:prstGeom prst="rect">
            <a:avLst/>
          </a:prstGeom>
          <a:noFill/>
        </p:spPr>
        <p:txBody>
          <a:bodyPr wrap="square" lIns="0" rIns="0" tIns="0" bIns="0" anchor="t">
            <a:spAutoFit/>
          </a:bodyPr>
          <a:lstStyle/>
          <a:p>
            <a:pPr algn="l"/>
            <a:r>
              <a:rPr sz="900" b="1">
                <a:solidFill>
                  <a:srgbClr val="66E6C7"/>
                </a:solidFill>
                <a:latin typeface="Calibri"/>
              </a:rPr>
              <a:t>AI SERVICES ON THE 139 PLAN</a:t>
            </a:r>
          </a:p>
        </p:txBody>
      </p:sp>
      <p:sp>
        <p:nvSpPr>
          <p:cNvPr id="97" name="Rounded Rectangle 96"/>
          <p:cNvSpPr/>
          <p:nvPr/>
        </p:nvSpPr>
        <p:spPr>
          <a:xfrm>
            <a:off x="11030407" y="4005072"/>
            <a:ext cx="457200" cy="457200"/>
          </a:xfrm>
          <a:prstGeom prst="roundRect">
            <a:avLst>
              <a:gd name="adj" fmla="val 18000"/>
            </a:avLst>
          </a:prstGeom>
          <a:solidFill>
            <a:srgbClr val="293652"/>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a:solidFill>
                  <a:srgbClr val="F8FAFC"/>
                </a:solidFill>
                <a:latin typeface="Noto Color Emoji"/>
              </a:rPr>
              <a:t>📱</a:t>
            </a:r>
          </a:p>
        </p:txBody>
      </p:sp>
      <p:sp>
        <p:nvSpPr>
          <p:cNvPr id="98" name="TextBox 97"/>
          <p:cNvSpPr txBox="1"/>
          <p:nvPr/>
        </p:nvSpPr>
        <p:spPr>
          <a:xfrm>
            <a:off x="6415887" y="4636008"/>
            <a:ext cx="5044287" cy="1828800"/>
          </a:xfrm>
          <a:prstGeom prst="rect">
            <a:avLst/>
          </a:prstGeom>
          <a:noFill/>
        </p:spPr>
        <p:txBody>
          <a:bodyPr wrap="square" lIns="0" rIns="0" tIns="0" bIns="0">
            <a:spAutoFit/>
          </a:bodyPr>
          <a:lstStyle/>
          <a:p/>
        </p:txBody>
      </p:sp>
      <p:sp>
        <p:nvSpPr>
          <p:cNvPr id="99" name="TextBox 98"/>
          <p:cNvSpPr txBox="1"/>
          <p:nvPr/>
        </p:nvSpPr>
        <p:spPr>
          <a:xfrm>
            <a:off x="6415887" y="4636008"/>
            <a:ext cx="2453563" cy="1828800"/>
          </a:xfrm>
          <a:prstGeom prst="rect">
            <a:avLst/>
          </a:prstGeom>
          <a:noFill/>
        </p:spPr>
        <p:txBody>
          <a:bodyPr wrap="square" lIns="0" rIns="0" tIns="0" bIns="0">
            <a:spAutoFit/>
          </a:bodyPr>
          <a:lstStyle/>
          <a:p>
            <a:pPr algn="l">
              <a:spcBef>
                <a:spcPts val="100"/>
              </a:spcBef>
              <a:spcAft>
                <a:spcPts val="100"/>
              </a:spcAft>
            </a:pPr>
            <a:r>
              <a:rPr sz="950">
                <a:latin typeface="Noto Color Emoji"/>
              </a:rPr>
              <a:t>📡  </a:t>
            </a:r>
            <a:r>
              <a:rPr sz="950" b="1">
                <a:solidFill>
                  <a:srgbClr val="66E6C7"/>
                </a:solidFill>
                <a:latin typeface="Calibri"/>
              </a:rPr>
              <a:t>Base 139 Plan</a:t>
            </a:r>
          </a:p>
          <a:p>
            <a:pPr algn="l">
              <a:spcBef>
                <a:spcPts val="100"/>
              </a:spcBef>
              <a:spcAft>
                <a:spcPts val="100"/>
              </a:spcAft>
            </a:pPr>
            <a:r>
              <a:rPr sz="800">
                <a:latin typeface="Noto Color Emoji"/>
              </a:rPr>
              <a:t>📶  </a:t>
            </a:r>
            <a:r>
              <a:rPr sz="850">
                <a:solidFill>
                  <a:srgbClr val="CBD5E1"/>
                </a:solidFill>
                <a:latin typeface="Calibri"/>
              </a:rPr>
              <a:t>60GB + 200 min + 1000 Mbps</a:t>
            </a:r>
          </a:p>
          <a:p>
            <a:pPr algn="l">
              <a:spcBef>
                <a:spcPts val="100"/>
              </a:spcBef>
              <a:spcAft>
                <a:spcPts val="100"/>
              </a:spcAft>
            </a:pPr>
            <a:r>
              <a:rPr sz="800">
                <a:latin typeface="Noto Color Emoji"/>
              </a:rPr>
              <a:t>🎁  </a:t>
            </a:r>
            <a:r>
              <a:rPr sz="850">
                <a:solidFill>
                  <a:srgbClr val="CBD5E1"/>
                </a:solidFill>
                <a:latin typeface="Calibri"/>
              </a:rPr>
              <a:t>+ WorkBuddy, Agents, Tokens</a:t>
            </a:r>
          </a:p>
          <a:p>
            <a:pPr algn="l">
              <a:spcBef>
                <a:spcPts val="100"/>
              </a:spcBef>
              <a:spcAft>
                <a:spcPts val="100"/>
              </a:spcAft>
            </a:pPr>
            <a:r>
              <a:rPr sz="1000" b="1">
                <a:solidFill>
                  <a:srgbClr val="66E6C7"/>
                </a:solidFill>
                <a:latin typeface="Calibri"/>
              </a:rPr>
              <a:t>■  </a:t>
            </a:r>
            <a:r>
              <a:rPr sz="1000" b="1">
                <a:solidFill>
                  <a:srgbClr val="F8FAFC"/>
                </a:solidFill>
                <a:latin typeface="Calibri"/>
              </a:rPr>
              <a:t>Starter</a:t>
            </a:r>
          </a:p>
          <a:p>
            <a:pPr algn="l">
              <a:spcBef>
                <a:spcPts val="100"/>
              </a:spcBef>
              <a:spcAft>
                <a:spcPts val="100"/>
              </a:spcAft>
            </a:pPr>
            <a:r>
              <a:rPr sz="800">
                <a:latin typeface="Noto Color Emoji"/>
              </a:rPr>
              <a:t>💴  </a:t>
            </a:r>
            <a:r>
              <a:rPr sz="850">
                <a:solidFill>
                  <a:srgbClr val="CBD5E1"/>
                </a:solidFill>
                <a:latin typeface="Calibri"/>
              </a:rPr>
              <a:t>¥169 / mo   ·   60M tokens</a:t>
            </a:r>
          </a:p>
        </p:txBody>
      </p:sp>
      <p:sp>
        <p:nvSpPr>
          <p:cNvPr id="100" name="TextBox 99"/>
          <p:cNvSpPr txBox="1"/>
          <p:nvPr/>
        </p:nvSpPr>
        <p:spPr>
          <a:xfrm>
            <a:off x="9006611" y="4636008"/>
            <a:ext cx="2453563" cy="1828800"/>
          </a:xfrm>
          <a:prstGeom prst="rect">
            <a:avLst/>
          </a:prstGeom>
          <a:noFill/>
        </p:spPr>
        <p:txBody>
          <a:bodyPr wrap="square" lIns="0" rIns="0" tIns="0" bIns="0">
            <a:spAutoFit/>
          </a:bodyPr>
          <a:lstStyle/>
          <a:p>
            <a:pPr algn="l">
              <a:spcBef>
                <a:spcPts val="100"/>
              </a:spcBef>
              <a:spcAft>
                <a:spcPts val="100"/>
              </a:spcAft>
            </a:pPr>
            <a:r>
              <a:rPr sz="1000" b="1">
                <a:solidFill>
                  <a:srgbClr val="66E6C7"/>
                </a:solidFill>
                <a:latin typeface="Calibri"/>
              </a:rPr>
              <a:t>■  </a:t>
            </a:r>
            <a:r>
              <a:rPr sz="1000" b="1">
                <a:solidFill>
                  <a:srgbClr val="F8FAFC"/>
                </a:solidFill>
                <a:latin typeface="Calibri"/>
              </a:rPr>
              <a:t>Advanced</a:t>
            </a:r>
          </a:p>
          <a:p>
            <a:pPr algn="l">
              <a:spcBef>
                <a:spcPts val="100"/>
              </a:spcBef>
              <a:spcAft>
                <a:spcPts val="100"/>
              </a:spcAft>
            </a:pPr>
            <a:r>
              <a:rPr sz="800">
                <a:latin typeface="Noto Color Emoji"/>
              </a:rPr>
              <a:t>💴  </a:t>
            </a:r>
            <a:r>
              <a:rPr sz="850">
                <a:solidFill>
                  <a:srgbClr val="CBD5E1"/>
                </a:solidFill>
                <a:latin typeface="Calibri"/>
              </a:rPr>
              <a:t>¥199 / mo   ·   130M tokens</a:t>
            </a:r>
          </a:p>
          <a:p>
            <a:pPr algn="l">
              <a:spcBef>
                <a:spcPts val="100"/>
              </a:spcBef>
              <a:spcAft>
                <a:spcPts val="100"/>
              </a:spcAft>
            </a:pPr>
            <a:r>
              <a:rPr sz="1000" b="1">
                <a:solidFill>
                  <a:srgbClr val="66E6C7"/>
                </a:solidFill>
                <a:latin typeface="Calibri"/>
              </a:rPr>
              <a:t>■  </a:t>
            </a:r>
            <a:r>
              <a:rPr sz="1000" b="1">
                <a:solidFill>
                  <a:srgbClr val="F8FAFC"/>
                </a:solidFill>
                <a:latin typeface="Calibri"/>
              </a:rPr>
              <a:t>Pro</a:t>
            </a:r>
          </a:p>
          <a:p>
            <a:pPr algn="l">
              <a:spcBef>
                <a:spcPts val="100"/>
              </a:spcBef>
              <a:spcAft>
                <a:spcPts val="100"/>
              </a:spcAft>
            </a:pPr>
            <a:r>
              <a:rPr sz="800">
                <a:latin typeface="Noto Color Emoji"/>
              </a:rPr>
              <a:t>💴  </a:t>
            </a:r>
            <a:r>
              <a:rPr sz="850">
                <a:solidFill>
                  <a:srgbClr val="CBD5E1"/>
                </a:solidFill>
                <a:latin typeface="Calibri"/>
              </a:rPr>
              <a:t>¥239 / mo   ·   230M tokens</a:t>
            </a:r>
          </a:p>
        </p:txBody>
      </p:sp>
      <p:sp>
        <p:nvSpPr>
          <p:cNvPr id="101" name="Rectangle 100"/>
          <p:cNvSpPr/>
          <p:nvPr/>
        </p:nvSpPr>
        <p:spPr>
          <a:xfrm>
            <a:off x="6370167" y="6126480"/>
            <a:ext cx="5135727" cy="365760"/>
          </a:xfrm>
          <a:prstGeom prst="rect">
            <a:avLst/>
          </a:prstGeom>
          <a:solidFill>
            <a:srgbClr val="1F2A3D"/>
          </a:solidFill>
          <a:ln w="6350">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 name="TextBox 101"/>
          <p:cNvSpPr txBox="1"/>
          <p:nvPr/>
        </p:nvSpPr>
        <p:spPr>
          <a:xfrm>
            <a:off x="6507327" y="6126480"/>
            <a:ext cx="4861407" cy="365760"/>
          </a:xfrm>
          <a:prstGeom prst="rect">
            <a:avLst/>
          </a:prstGeom>
          <a:noFill/>
        </p:spPr>
        <p:txBody>
          <a:bodyPr wrap="square" lIns="0" rIns="0" tIns="0" bIns="0" anchor="ctr">
            <a:spAutoFit/>
          </a:bodyPr>
          <a:lstStyle/>
          <a:p>
            <a:pPr algn="l"/>
            <a:r>
              <a:rPr sz="1100" b="0">
                <a:solidFill>
                  <a:srgbClr val="66E6C7"/>
                </a:solidFill>
                <a:latin typeface="Noto Color Emoji"/>
              </a:rPr>
              <a:t>📱  </a:t>
            </a:r>
            <a:r>
              <a:rPr sz="1000" b="1">
                <a:solidFill>
                  <a:srgbClr val="F8FAFC"/>
                </a:solidFill>
                <a:latin typeface="Calibri"/>
              </a:rPr>
              <a:t>From ¥169/mo  ·  </a:t>
            </a:r>
            <a:r>
              <a:rPr sz="950" b="0">
                <a:solidFill>
                  <a:srgbClr val="CBD5E1"/>
                </a:solidFill>
                <a:latin typeface="Calibri"/>
              </a:rPr>
              <a:t>WorkBuddy + Agents  ·  </a:t>
            </a:r>
            <a:r>
              <a:rPr sz="950" b="0">
                <a:solidFill>
                  <a:srgbClr val="CBD5E1"/>
                </a:solidFill>
                <a:latin typeface="Calibri"/>
              </a:rPr>
              <a:t>Up to 230M tokens</a:t>
            </a:r>
          </a:p>
        </p:txBody>
      </p:sp>
      <p:sp>
        <p:nvSpPr>
          <p:cNvPr id="103" name="Rectangle 102"/>
          <p:cNvSpPr/>
          <p:nvPr/>
        </p:nvSpPr>
        <p:spPr>
          <a:xfrm>
            <a:off x="502920" y="6519672"/>
            <a:ext cx="11183112" cy="8000"/>
          </a:xfrm>
          <a:prstGeom prst="rect">
            <a:avLst/>
          </a:prstGeom>
          <a:solidFill>
            <a:srgbClr val="2A34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4" name="Oval 103"/>
          <p:cNvSpPr/>
          <p:nvPr/>
        </p:nvSpPr>
        <p:spPr>
          <a:xfrm>
            <a:off x="502920" y="6583680"/>
            <a:ext cx="91440" cy="91440"/>
          </a:xfrm>
          <a:prstGeom prst="ellipse">
            <a:avLst/>
          </a:prstGeom>
          <a:solidFill>
            <a:srgbClr val="FF8C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5" name="TextBox 104"/>
          <p:cNvSpPr txBox="1"/>
          <p:nvPr/>
        </p:nvSpPr>
        <p:spPr>
          <a:xfrm>
            <a:off x="658368" y="6565392"/>
            <a:ext cx="6400800" cy="219456"/>
          </a:xfrm>
          <a:prstGeom prst="rect">
            <a:avLst/>
          </a:prstGeom>
          <a:noFill/>
        </p:spPr>
        <p:txBody>
          <a:bodyPr wrap="square" lIns="0" rIns="0" tIns="0" bIns="0" anchor="t">
            <a:spAutoFit/>
          </a:bodyPr>
          <a:lstStyle/>
          <a:p>
            <a:pPr algn="l"/>
            <a:r>
              <a:rPr sz="900" b="0">
                <a:solidFill>
                  <a:srgbClr val="94A3B8"/>
                </a:solidFill>
                <a:latin typeface="Calibri"/>
              </a:rPr>
              <a:t>Government &amp; Enterprise AI  ·  China Mobile × Tencent Joint GTM</a:t>
            </a:r>
          </a:p>
        </p:txBody>
      </p:sp>
      <p:sp>
        <p:nvSpPr>
          <p:cNvPr id="106" name="Rounded Rectangle 105"/>
          <p:cNvSpPr/>
          <p:nvPr/>
        </p:nvSpPr>
        <p:spPr>
          <a:xfrm>
            <a:off x="9951415" y="6547104"/>
            <a:ext cx="1737360" cy="237744"/>
          </a:xfrm>
          <a:prstGeom prst="roundRect">
            <a:avLst>
              <a:gd name="adj" fmla="val 18000"/>
            </a:avLst>
          </a:prstGeom>
          <a:solidFill>
            <a:srgbClr val="1F2A3D"/>
          </a:solidFill>
          <a:ln w="6350">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800" b="1">
                <a:solidFill>
                  <a:srgbClr val="94A3B8"/>
                </a:solidFill>
                <a:latin typeface="Calibri"/>
              </a:rPr>
              <a:t>STRATEGIC PARTNERSHIP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