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240280"/>
            <a:ext cx="12191695" cy="4617720"/>
          </a:xfrm>
          <a:prstGeom prst="rect">
            <a:avLst/>
          </a:prstGeom>
          <a:gradFill rotWithShape="1">
            <a:gsLst>
              <a:gs pos="0">
                <a:srgbClr val="2E1A47">
                  <a:alpha val="42000"/>
                </a:srgbClr>
              </a:gs>
              <a:gs pos="62000">
                <a:srgbClr val="2E1A47">
                  <a:alpha val="67500"/>
                </a:srgbClr>
              </a:gs>
              <a:gs pos="100000">
                <a:srgbClr val="2E1A47">
                  <a:alpha val="93000"/>
                </a:srgbClr>
              </a:gs>
            </a:gsLst>
            <a:lin ang="54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2615184"/>
            <a:ext cx="82296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OPENROUTER 排行榜 · TRENDING 视图 · 近 30 天窗口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926080"/>
            <a:ext cx="7315200" cy="1146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8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两本账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4443984"/>
            <a:ext cx="786384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0">
                <a:solidFill>
                  <a:srgbClr val="E6E4E9"/>
                </a:solidFill>
                <a:latin typeface="微软雅黑"/>
                <a:ea typeface="微软雅黑"/>
                <a:cs typeface="微软雅黑"/>
              </a:rPr>
              <a:t>同一份任务榜，被记了两遍：一遍按花掉的钱，一遍按跑过的 token。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882896"/>
            <a:ext cx="841248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0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29 个任务里，两边的第一名没有一次是同一个模型。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870448"/>
            <a:ext cx="1005840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819A"/>
                </a:solidFill>
                <a:latin typeface="微软雅黑"/>
                <a:ea typeface="微软雅黑"/>
                <a:cs typeface="微软雅黑"/>
              </a:rPr>
              <a:t>数据来源：openrouter.ai/rankings?view=trending#task-spend — Top models by task，share of spend / share of tokens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75688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67A94"/>
                </a:solidFill>
                <a:latin typeface="微软雅黑"/>
                <a:ea typeface="微软雅黑"/>
                <a:cs typeface="微软雅黑"/>
              </a:rPr>
              <a:t>OpenRouter · Top models by task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867A94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9808" y="6355080"/>
            <a:ext cx="0" cy="9525"/>
          </a:xfrm>
          <a:prstGeom prst="rect">
            <a:avLst/>
          </a:prstGeom>
          <a:solidFill>
            <a:srgbClr val="7A46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4204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核心主张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两本账，没有一本能代表另一本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3855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OpenRouter 的 Top models by task 同时给出 share of spend 与 share of tokens。把 29 个任务的两边第一名并排看，没有一个任务是同一个模型。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973326"/>
            <a:ext cx="36576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29/29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637534"/>
            <a:ext cx="3520440" cy="4147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个任务里，花钱榜第一与
跑量榜第一从不是同一个模型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8888" y="2028190"/>
            <a:ext cx="6620256" cy="693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同一批流量，被记了两遍。
一遍按花掉的钱，一遍按跑过的 token。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18888" y="3125470"/>
            <a:ext cx="6620256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1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两榜各自的前三名名单，平均只重叠 0.21 个模型（满分 3）。换句话说，它们几乎在各自描述完全不同的模型集合。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4572000"/>
            <a:ext cx="10692079" cy="9525"/>
          </a:xfrm>
          <a:prstGeom prst="rect">
            <a:avLst/>
          </a:prstGeom>
          <a:solidFill>
            <a:srgbClr val="C1BC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4718304"/>
            <a:ext cx="2508427" cy="476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3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20/29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222367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个任务由 Claude Opus 5.5 领跑花钱榜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7691" y="4718304"/>
            <a:ext cx="2508427" cy="476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3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17/29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7691" y="5222367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个任务由 DeepSeek V4.1 Flash 领跑跑量榜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05575" y="4718304"/>
            <a:ext cx="2508427" cy="476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3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71.8%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5575" y="5222367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花钱池归闭源模型（开源仅 28.2%）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33459" y="4718304"/>
            <a:ext cx="2508427" cy="476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3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86.8%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3459" y="5222367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token 池归开源模型（已剔除 stealth）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5742432"/>
            <a:ext cx="10692079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口径：任务级份额为该任务内占比；平台级模型份额为本次推导，公式见 P13。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核心主张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822467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546672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任务族结构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同一族任务，两本账的份量完全不同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四大任务族在全平台的份额：左为花费份额，右为 token 份额。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561527" y="1549907"/>
            <a:ext cx="137160" cy="13716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2695" y="1517904"/>
            <a:ext cx="4937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8" name="Rectangle 7"/>
          <p:cNvSpPr/>
          <p:nvPr/>
        </p:nvSpPr>
        <p:spPr>
          <a:xfrm>
            <a:off x="9494215" y="1549907"/>
            <a:ext cx="137160" cy="13716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5383" y="1517904"/>
            <a:ext cx="59522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07909" y="2980908"/>
            <a:ext cx="859536" cy="2231171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0749" y="2706588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2E1A47"/>
                </a:solidFill>
                <a:latin typeface="微软雅黑"/>
                <a:ea typeface="微软雅黑"/>
                <a:cs typeface="微软雅黑"/>
              </a:rPr>
              <a:t>26.9%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5189" y="2334630"/>
            <a:ext cx="859536" cy="2877449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68029" y="2060310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34.7%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340096"/>
            <a:ext cx="26730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596128"/>
            <a:ext cx="26730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50" b="0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token ÷ 花费 = 1.29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80929" y="2640912"/>
            <a:ext cx="859536" cy="2571167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43769" y="2366592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2E1A47"/>
                </a:solidFill>
                <a:latin typeface="微软雅黑"/>
                <a:ea typeface="微软雅黑"/>
                <a:cs typeface="微软雅黑"/>
              </a:rPr>
              <a:t>31.0%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78209" y="2355682"/>
            <a:ext cx="859536" cy="2856397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41049" y="2081362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34.4%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2827" y="5340096"/>
            <a:ext cx="26730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2827" y="5596128"/>
            <a:ext cx="26730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50" b="0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token ÷ 花费 = 1.11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53949" y="2570462"/>
            <a:ext cx="859536" cy="2641617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16789" y="2296142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2E1A47"/>
                </a:solidFill>
                <a:latin typeface="微软雅黑"/>
                <a:ea typeface="微软雅黑"/>
                <a:cs typeface="微软雅黑"/>
              </a:rPr>
              <a:t>31.8%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51229" y="3187920"/>
            <a:ext cx="859536" cy="2024159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14069" y="2913600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24.4%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5847" y="5340096"/>
            <a:ext cx="26730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5596128"/>
            <a:ext cx="26730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50" b="0">
                <a:solidFill>
                  <a:srgbClr val="8B5CF6"/>
                </a:solidFill>
                <a:latin typeface="微软雅黑"/>
                <a:ea typeface="微软雅黑"/>
                <a:cs typeface="微软雅黑"/>
              </a:rPr>
              <a:t>token ÷ 花费 = 0.77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26969" y="4358808"/>
            <a:ext cx="859536" cy="853271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89809" y="4084488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2E1A47"/>
                </a:solidFill>
                <a:latin typeface="微软雅黑"/>
                <a:ea typeface="微软雅黑"/>
                <a:cs typeface="微软雅黑"/>
              </a:rPr>
              <a:t>10.3%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224249" y="4672859"/>
            <a:ext cx="859536" cy="5392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087089" y="4398539"/>
            <a:ext cx="1133856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6.5%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68867" y="5340096"/>
            <a:ext cx="26730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数据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68867" y="5596128"/>
            <a:ext cx="26730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50" b="0">
                <a:solidFill>
                  <a:srgbClr val="8B5CF6"/>
                </a:solidFill>
                <a:latin typeface="微软雅黑"/>
                <a:ea typeface="微软雅黑"/>
                <a:cs typeface="微软雅黑"/>
              </a:rPr>
              <a:t>token ÷ 花费 = 0.63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5212080"/>
            <a:ext cx="10692079" cy="9525"/>
          </a:xfrm>
          <a:prstGeom prst="rect">
            <a:avLst/>
          </a:prstGeom>
          <a:solidFill>
            <a:srgbClr val="C1BC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9808" y="5907024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6112" y="592074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「花费份额」「token 份额」均指该任务族占全平台同口径总量的比重；两者之和各自为 100%。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任务族结构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6355080"/>
            <a:ext cx="1644935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369140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任务全景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钱的分布和 token 的分布，形状并不一样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同一批 29 个任务：左块按花费份额排面积，右块按 token 份额排面积；颜色为任务族。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287207" y="1549907"/>
            <a:ext cx="137160" cy="1371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88375" y="1517904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1295" y="1549907"/>
            <a:ext cx="137160" cy="13716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92463" y="1517904"/>
            <a:ext cx="3794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09683" y="1549907"/>
            <a:ext cx="137160" cy="137160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0851" y="1517904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513771" y="1549907"/>
            <a:ext cx="137160" cy="13716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4939" y="1517904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数据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1929765"/>
            <a:ext cx="5186019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花费份额  share of spend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2258949"/>
            <a:ext cx="1632807" cy="2204812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3" y="2322956"/>
            <a:ext cx="145907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工作流执行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3" y="2496693"/>
            <a:ext cx="145907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A792CB"/>
                </a:solidFill>
                <a:latin typeface="微软雅黑"/>
                <a:ea typeface="微软雅黑"/>
                <a:cs typeface="微软雅黑"/>
              </a:rPr>
              <a:t>20.41%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4491193"/>
            <a:ext cx="1632807" cy="1242094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3" y="4555201"/>
            <a:ext cx="145907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分类与标注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3" y="4728937"/>
            <a:ext cx="145907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11.61%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410047" y="2258949"/>
            <a:ext cx="1227390" cy="1325669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92343" y="2322956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代码生成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92343" y="2496693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9.35%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10047" y="3612050"/>
            <a:ext cx="1227390" cy="107293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492343" y="3676058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多步规划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92343" y="3849794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A792CB"/>
                </a:solidFill>
                <a:latin typeface="微软雅黑"/>
                <a:ea typeface="微软雅黑"/>
                <a:cs typeface="微软雅黑"/>
              </a:rPr>
              <a:t>7.60%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10047" y="4712412"/>
            <a:ext cx="1227390" cy="1020875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92343" y="4776420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数据抽取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92343" y="4950156"/>
            <a:ext cx="1053654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9284BD"/>
                </a:solidFill>
                <a:latin typeface="微软雅黑"/>
                <a:ea typeface="微软雅黑"/>
                <a:cs typeface="微软雅黑"/>
              </a:rPr>
              <a:t>7.24%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64870" y="2258949"/>
            <a:ext cx="775086" cy="10012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747166" y="2322956"/>
            <a:ext cx="60135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文件读写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47166" y="2496693"/>
            <a:ext cx="60135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4.55%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67388" y="2258949"/>
            <a:ext cx="747735" cy="10012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49684" y="2322956"/>
            <a:ext cx="573999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调试排错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9684" y="2496693"/>
            <a:ext cx="573999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4.39%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42555" y="2258949"/>
            <a:ext cx="665839" cy="1001220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324851" y="2322956"/>
            <a:ext cx="49210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内容创作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4851" y="2496693"/>
            <a:ext cx="49210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3.93%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64870" y="3287601"/>
            <a:ext cx="805917" cy="793715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498219" y="3287601"/>
            <a:ext cx="737792" cy="793715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80515" y="3351609"/>
            <a:ext cx="56405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问答与知识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80515" y="3525345"/>
            <a:ext cx="56405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3.46%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263443" y="3287601"/>
            <a:ext cx="644951" cy="793715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345739" y="3351609"/>
            <a:ext cx="47121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数据转换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45739" y="3525345"/>
            <a:ext cx="47121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9284BD"/>
                </a:solidFill>
                <a:latin typeface="微软雅黑"/>
                <a:ea typeface="微软雅黑"/>
                <a:cs typeface="微软雅黑"/>
              </a:rPr>
              <a:t>3.04%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664870" y="4108749"/>
            <a:ext cx="782457" cy="605635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664870" y="4741817"/>
            <a:ext cx="782457" cy="488071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747166" y="4805825"/>
            <a:ext cx="60872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Shell 执行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47166" y="4979561"/>
            <a:ext cx="60872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2.30%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664870" y="5257320"/>
            <a:ext cx="782457" cy="475967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47166" y="5321328"/>
            <a:ext cx="60872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对话回复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47166" y="5495064"/>
            <a:ext cx="60872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2.25%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74759" y="4108749"/>
            <a:ext cx="491605" cy="510487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993796" y="4108749"/>
            <a:ext cx="471039" cy="510487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492268" y="4108749"/>
            <a:ext cx="416127" cy="510487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474759" y="4646668"/>
            <a:ext cx="382363" cy="546297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4474759" y="5220398"/>
            <a:ext cx="382363" cy="512889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884554" y="4646668"/>
            <a:ext cx="520440" cy="347016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432427" y="4646668"/>
            <a:ext cx="475967" cy="347016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884554" y="5021117"/>
            <a:ext cx="394241" cy="348577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884554" y="5397126"/>
            <a:ext cx="394241" cy="336161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5306228" y="5021117"/>
            <a:ext cx="295768" cy="272627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629428" y="5021117"/>
            <a:ext cx="278967" cy="272627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306228" y="5321177"/>
            <a:ext cx="333947" cy="210799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306228" y="5559408"/>
            <a:ext cx="333947" cy="173879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667607" y="5321177"/>
            <a:ext cx="240788" cy="235244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5667607" y="5583853"/>
            <a:ext cx="240788" cy="149434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255867" y="1929765"/>
            <a:ext cx="5186019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token 份额  share of tokens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55867" y="2258949"/>
            <a:ext cx="1550794" cy="2629611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38163" y="2322956"/>
            <a:ext cx="137705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工作流执行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38163" y="2496693"/>
            <a:ext cx="137705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A792CB"/>
                </a:solidFill>
                <a:latin typeface="微软雅黑"/>
                <a:ea typeface="微软雅黑"/>
                <a:cs typeface="微软雅黑"/>
              </a:rPr>
              <a:t>23.09%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255867" y="4915992"/>
            <a:ext cx="1550794" cy="817295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338163" y="4980000"/>
            <a:ext cx="137705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分类与标注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38163" y="5153736"/>
            <a:ext cx="137705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7.34%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834094" y="2258949"/>
            <a:ext cx="1238122" cy="163897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916390" y="2322956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代码生成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916390" y="2496693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11.61%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834094" y="3925359"/>
            <a:ext cx="1238122" cy="111636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916390" y="3989367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多步规划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916390" y="4163103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A792CB"/>
                </a:solidFill>
                <a:latin typeface="微软雅黑"/>
                <a:ea typeface="微软雅黑"/>
                <a:cs typeface="微软雅黑"/>
              </a:rPr>
              <a:t>7.97%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834094" y="5069159"/>
            <a:ext cx="1238122" cy="6641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916390" y="5133167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数据抽取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916390" y="5306903"/>
            <a:ext cx="1064386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9284BD"/>
                </a:solidFill>
                <a:latin typeface="微软雅黑"/>
                <a:ea typeface="微软雅黑"/>
                <a:cs typeface="微软雅黑"/>
              </a:rPr>
              <a:t>4.82%</a:t>
            </a:r>
          </a:p>
        </p:txBody>
      </p:sp>
      <p:sp>
        <p:nvSpPr>
          <p:cNvPr id="84" name="Rectangle 83"/>
          <p:cNvSpPr/>
          <p:nvPr/>
        </p:nvSpPr>
        <p:spPr>
          <a:xfrm>
            <a:off x="9099648" y="2258949"/>
            <a:ext cx="1009237" cy="898337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9181944" y="2322956"/>
            <a:ext cx="83550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文件读写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181944" y="2496693"/>
            <a:ext cx="83550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5.28%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136318" y="2258949"/>
            <a:ext cx="1278136" cy="898337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10218614" y="2322956"/>
            <a:ext cx="110440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调试排错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218614" y="2496693"/>
            <a:ext cx="110440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6.66%</a:t>
            </a:r>
          </a:p>
        </p:txBody>
      </p:sp>
      <p:sp>
        <p:nvSpPr>
          <p:cNvPr id="90" name="Rectangle 89"/>
          <p:cNvSpPr/>
          <p:nvPr/>
        </p:nvSpPr>
        <p:spPr>
          <a:xfrm>
            <a:off x="9099648" y="3184718"/>
            <a:ext cx="736169" cy="604062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9181944" y="3248726"/>
            <a:ext cx="56243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内容创作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181944" y="3422462"/>
            <a:ext cx="56243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2.66%</a:t>
            </a:r>
          </a:p>
        </p:txBody>
      </p:sp>
      <p:sp>
        <p:nvSpPr>
          <p:cNvPr id="93" name="Rectangle 92"/>
          <p:cNvSpPr/>
          <p:nvPr/>
        </p:nvSpPr>
        <p:spPr>
          <a:xfrm>
            <a:off x="9863250" y="3184718"/>
            <a:ext cx="774518" cy="604062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665200" y="3184718"/>
            <a:ext cx="749254" cy="604062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0747496" y="3248726"/>
            <a:ext cx="57551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问答与知识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747496" y="3422462"/>
            <a:ext cx="575518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2.70%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099648" y="3816213"/>
            <a:ext cx="655495" cy="419163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9181944" y="3880221"/>
            <a:ext cx="481759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数据转换</a:t>
            </a:r>
          </a:p>
        </p:txBody>
      </p:sp>
      <p:sp>
        <p:nvSpPr>
          <p:cNvPr id="99" name="Rectangle 98"/>
          <p:cNvSpPr/>
          <p:nvPr/>
        </p:nvSpPr>
        <p:spPr>
          <a:xfrm>
            <a:off x="9099648" y="4262809"/>
            <a:ext cx="655495" cy="759156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099648" y="5049397"/>
            <a:ext cx="655495" cy="68389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782576" y="3816213"/>
            <a:ext cx="751497" cy="538994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9864872" y="3880221"/>
            <a:ext cx="57776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对话回复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864872" y="4053957"/>
            <a:ext cx="577761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C7F9E"/>
                </a:solidFill>
                <a:latin typeface="微软雅黑"/>
                <a:ea typeface="微软雅黑"/>
                <a:cs typeface="微软雅黑"/>
              </a:rPr>
              <a:t>2.43%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10561506" y="3816213"/>
            <a:ext cx="852949" cy="53899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10643802" y="3880221"/>
            <a:ext cx="67921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前端与界面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643802" y="4053957"/>
            <a:ext cx="67921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B99DFA"/>
                </a:solidFill>
                <a:latin typeface="微软雅黑"/>
                <a:ea typeface="微软雅黑"/>
                <a:cs typeface="微软雅黑"/>
              </a:rPr>
              <a:t>2.75%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9782576" y="4382639"/>
            <a:ext cx="413325" cy="404843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782576" y="4814915"/>
            <a:ext cx="413325" cy="524401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782576" y="5366748"/>
            <a:ext cx="413325" cy="366539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223333" y="4382639"/>
            <a:ext cx="830379" cy="380517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10305629" y="4446647"/>
            <a:ext cx="65664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11081144" y="4382639"/>
            <a:ext cx="333310" cy="380517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223333" y="4790589"/>
            <a:ext cx="500813" cy="481523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223333" y="5299544"/>
            <a:ext cx="500813" cy="433743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751578" y="4790589"/>
            <a:ext cx="54894" cy="335221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833905" y="4790589"/>
            <a:ext cx="580549" cy="335221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751578" y="5153242"/>
            <a:ext cx="311246" cy="387021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751578" y="5567696"/>
            <a:ext cx="311246" cy="165591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1090256" y="5153242"/>
            <a:ext cx="324198" cy="22781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1090256" y="5408485"/>
            <a:ext cx="324198" cy="91745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1090256" y="5527662"/>
            <a:ext cx="324198" cy="205625"/>
          </a:xfrm>
          <a:prstGeom prst="rect">
            <a:avLst/>
          </a:prstGeom>
          <a:solidFill>
            <a:srgbClr val="402A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896112" y="5884164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面积 = 该任务占全平台同口径总量的比重，两块各自归一化为 100%；为版面可读，仅标注面积足够的格子，全部 29 个任务的明细见 P06–P07 对照表。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任务全景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749808" y="6355080"/>
            <a:ext cx="2467402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3191607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读法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这张榜到底在比什么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Top models by task 给出的是「每个任务里，各模型占了多少」，并且同一份数据可以按花费或按 token 两种口径去看。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83461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分母是任务，不是平台：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一个模型旁边写的百分比，是它在这个任务内部的份额（原文口径：share of task spend / tokens），不是它在 OpenRouter 全站平台份额。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254377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任务由分类器判定：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任务类型不是用户手选的，而是由一个分类器在代表性 prompt 样本上判定的。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49271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两个口径可以切换：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同一份任务榜，share of spend 看的是花了多少钱，share of tokens 看的是跑了多少 token。两者排序可以完全不同。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020187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每个任务只列前十名：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29 个任务各给出前 10 个模型，占该任务的比例见后面的对照表。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315081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delta 是环比百分点：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每个模型后面的变化量，是与上一个统计窗口相比的百分点变化（deltas compare to the prior window）。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785997"/>
            <a:ext cx="7054900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窗口是 30 天：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接口返回的统计窗口为近 30 天，trending 视图。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24164" y="1746885"/>
            <a:ext cx="3417722" cy="1435608"/>
          </a:xfrm>
          <a:prstGeom prst="roundRect">
            <a:avLst>
              <a:gd name="adj" fmla="val 3500"/>
            </a:avLst>
          </a:prstGeom>
          <a:solidFill>
            <a:srgbClr val="F6F1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70468" y="2021205"/>
            <a:ext cx="25400" cy="886968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8484" y="2021205"/>
            <a:ext cx="2667914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3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Each task's leading models, ranked by share of spend on OpenRouter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4164" y="3246501"/>
            <a:ext cx="3417722" cy="1371600"/>
          </a:xfrm>
          <a:prstGeom prst="roundRect">
            <a:avLst>
              <a:gd name="adj" fmla="val 3500"/>
            </a:avLst>
          </a:prstGeom>
          <a:solidFill>
            <a:srgbClr val="F6F1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70468" y="3520820"/>
            <a:ext cx="25400" cy="82296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98484" y="3520820"/>
            <a:ext cx="266791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Tasks are inferred by a classifier on a representative sample of prompts.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24164" y="4800981"/>
            <a:ext cx="341772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— 以上两句为原站英文说明，未作改写。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5285232"/>
            <a:ext cx="2508427" cy="4366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5749290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个任务分类，由分类器判定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77691" y="5285232"/>
            <a:ext cx="2508427" cy="4366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77691" y="5749290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个任务族：代码 / 智能体 / 通用 / 数据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05575" y="5285232"/>
            <a:ext cx="2508427" cy="4366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05575" y="5749290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每个任务上榜的模型数上限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33459" y="5285232"/>
            <a:ext cx="2508427" cy="4366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30 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33459" y="5749290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统计窗口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读法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6355080"/>
            <a:ext cx="3289870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014075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任务对照表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29 个任务，两个账本的第一名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572768"/>
            <a:ext cx="10689336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673352"/>
            <a:ext cx="22494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7248" y="1673352"/>
            <a:ext cx="60350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8768" y="1673352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占全盘 花 / Token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0096" y="1673352"/>
            <a:ext cx="292150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花钱榜第一（任务内份额）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9620" y="1673352"/>
            <a:ext cx="292150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跑量榜第一（任务内份额）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907667"/>
            <a:ext cx="10908792" cy="212598"/>
          </a:xfrm>
          <a:prstGeom prst="rect">
            <a:avLst/>
          </a:prstGeom>
          <a:solidFill>
            <a:srgbClr val="EDE4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1921382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代码生成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248" y="1921382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58768" y="1921382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9.3% / 11.6%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0096" y="1921382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  16.9%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9620" y="1921382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  22.1%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13855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14312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文件读写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27248" y="214312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8768" y="214312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4.5% / 5.3%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0096" y="214312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17.9%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9620" y="214312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17.9%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236029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236486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调试排错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7248" y="236486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58768" y="236486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4.4% / 6.7%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0096" y="236486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11.4%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9620" y="236486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19.2%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2582037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2586609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代码审查与安全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27248" y="2586609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58768" y="2586609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2.8% / 3.0%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40096" y="258660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Astra  10.2%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9620" y="258660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18.0%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2803779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2808351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Shell 执行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27248" y="2808351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58768" y="2808351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2.3% / 2.7%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0096" y="280835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11.7%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89620" y="280835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24.9%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3025521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3030093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前端与界面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27248" y="3030093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58768" y="3030093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1.5% / 2.7%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40096" y="303009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15.4%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89620" y="303009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  17.6%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324726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325183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代码库扫描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27248" y="325183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58768" y="325183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1.0% / 1.5%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40096" y="325183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17.4%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89620" y="325183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19.2%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346900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49808" y="347357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DevOps 配置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27248" y="347357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58768" y="347357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0.5% / 0.8%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40096" y="347357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  31.4%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89620" y="347357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33.2%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49808" y="3690747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49808" y="3695319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SQL 与数据库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27248" y="3695319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代码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58768" y="3695319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0.4% / 0.5%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40096" y="369531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Fable 5.1  18.1%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89620" y="369531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  14.8%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3912489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3917061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工作流执行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127248" y="3917061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58768" y="3917061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20.4% / 23.1%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40096" y="391706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19.0%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389620" y="391706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17.0%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49808" y="4134231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9808" y="4138803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多步规划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27248" y="4138803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858768" y="4138803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7.6% / 8.0%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340096" y="413880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16.9%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389620" y="413880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19.1%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435597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49808" y="436054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工具调用分发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127248" y="436054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58768" y="436054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1.3% / 1.3%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340096" y="436054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15.5%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389620" y="436054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18.4%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457771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458228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联网搜索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127248" y="458228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858768" y="458228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1.1% / 0.8%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40096" y="458228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  9.9%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389620" y="458228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15.2%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49808" y="4799456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49808" y="4804028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记忆抽取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27248" y="4804028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智能体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858768" y="4804028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0.5% / 1.2%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340096" y="4804028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14.2%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89620" y="4804028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  19.0%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49808" y="5021198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749808" y="5167502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896112" y="5181218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「占全盘」= 该任务占全平台同口径总量的比重；「花钱榜第一」后的百分比 = 该模型在该任务内部的份额（原文口径）。第 01 行高亮为本组花费份额最大的任务。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任务对照表 ①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749808" y="6355080"/>
            <a:ext cx="4112338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4836542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任务对照表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29 个任务，两个账本的第一名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572768"/>
            <a:ext cx="10689336" cy="9525"/>
          </a:xfrm>
          <a:prstGeom prst="rect">
            <a:avLst/>
          </a:prstGeom>
          <a:solidFill>
            <a:srgbClr val="9790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673352"/>
            <a:ext cx="22494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7248" y="1673352"/>
            <a:ext cx="60350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8768" y="1673352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占全盘 花 / Token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0096" y="1673352"/>
            <a:ext cx="292150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花钱榜第一（任务内份额）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9620" y="1673352"/>
            <a:ext cx="292150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跑量榜第一（任务内份额）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907667"/>
            <a:ext cx="10908792" cy="212598"/>
          </a:xfrm>
          <a:prstGeom prst="rect">
            <a:avLst/>
          </a:prstGeom>
          <a:solidFill>
            <a:srgbClr val="EDE4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1921382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分类与标注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7248" y="1921382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58768" y="1921382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11.6% / 7.3%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0096" y="1921382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  9.6%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9620" y="1921382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Jev 1.13  10.5%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13855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14312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内容创作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27248" y="214312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8768" y="214312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3.9% / 2.7%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0096" y="214312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10.0%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9620" y="214312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  18.8%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236029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236486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角色扮演与小说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7248" y="236486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58768" y="236486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3.8% / 2.8%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0096" y="236486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Sonnet 4.5  8.8%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9620" y="236486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 Flash 0423  12.0%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2582037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2586609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问答与知识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27248" y="2586609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58768" y="2586609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3.5% / 2.7%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40096" y="258660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11.5%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9620" y="258660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  21.4%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2803779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2808351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对话回复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27248" y="2808351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58768" y="2808351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2.2% / 2.4%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0096" y="280835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21.2%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89620" y="280835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13.9%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3025521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3030093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研究与报告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27248" y="3030093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58768" y="3030093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1.5% / 1.0%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40096" y="303009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18.3%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89620" y="303009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15.7%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324726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325183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客户支持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27248" y="325183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58768" y="325183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1.3% / 1.0%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40096" y="325183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Gemini 3 Flash Preview  6.5%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89620" y="325183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  10.6%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49808" y="346900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49808" y="347357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27248" y="347357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58768" y="347357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1.2% / 1.9%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40096" y="347357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11.2%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89620" y="347357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  51.0%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49808" y="3690747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49808" y="3695319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安全审计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27248" y="3695319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58768" y="3695319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0.9% / 1.3%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40096" y="369531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 27.8%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89620" y="3695319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32.4%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3912489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3917061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数学推理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127248" y="3917061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58768" y="3917061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0.8% / 0.2%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40096" y="391706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  22.3%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389620" y="3917061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16.3%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49808" y="4134231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9808" y="4138803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金融与交易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27248" y="4138803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858768" y="4138803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0.5% / 0.4%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340096" y="413880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11.5%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389620" y="4138803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19.7%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4355973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49808" y="4360545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翻译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127248" y="4360545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58768" y="4360545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0.4% / 0.2%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340096" y="436054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Luna  7.4%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389620" y="4360545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  15.9%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4577715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4582287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DevOps 运维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127248" y="4582287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通用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858768" y="4582287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0.3% / 0.5%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40096" y="458228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18.2%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389620" y="4582287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  16.5%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49808" y="4799456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49808" y="4804028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数据抽取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27248" y="4804028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数据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858768" y="4804028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7.2% / 4.8%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340096" y="4804028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9.5%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89620" y="4804028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  10.7%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49808" y="5021198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49808" y="5025770"/>
            <a:ext cx="224942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数据转换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127248" y="5025770"/>
            <a:ext cx="60350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数据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858768" y="5025770"/>
            <a:ext cx="1353312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3.0% / 1.7%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340096" y="5025770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  10.4%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389620" y="5025770"/>
            <a:ext cx="292150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  20.6%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749808" y="5242940"/>
            <a:ext cx="10689336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749808" y="5389244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896112" y="540296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两栏第一名在全部 29 个任务中无一相同。剩余 13 个任务见上页；「占全盘」两列之和各自为 100%。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任务对照表 ②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749808" y="6355080"/>
            <a:ext cx="4934805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5659010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阵营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花钱的榜和跑量的榜，分属两个阵营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把两本账里的模型按开放权重 / 闭源 / stealth 归类，结构几乎对调。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38324"/>
            <a:ext cx="10692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花钱池（Top-10 名单覆盖全平台花费的 58.3%）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2112644"/>
            <a:ext cx="7653847" cy="73152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377820"/>
            <a:ext cx="741610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闭源 71.8%</a:t>
            </a:r>
          </a:p>
        </p:txBody>
      </p:sp>
      <p:sp>
        <p:nvSpPr>
          <p:cNvPr id="9" name="Rectangle 8"/>
          <p:cNvSpPr/>
          <p:nvPr/>
        </p:nvSpPr>
        <p:spPr>
          <a:xfrm>
            <a:off x="8421943" y="2112644"/>
            <a:ext cx="3001655" cy="7315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59103" y="2377820"/>
            <a:ext cx="276391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开源 28.2%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136773"/>
            <a:ext cx="10692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token 池（Top-10 名单覆盖全平台 token 的 67.0%）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3411092"/>
            <a:ext cx="7642873" cy="7315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6968" y="3676268"/>
            <a:ext cx="740512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开源 71.7%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0969" y="3411092"/>
            <a:ext cx="1847677" cy="731520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48129" y="3676268"/>
            <a:ext cx="160993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stealth 17.5%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76935" y="3411092"/>
            <a:ext cx="1146663" cy="73152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14095" y="3676268"/>
            <a:ext cx="9089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闭源 10.9%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4485512"/>
            <a:ext cx="137160" cy="1371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6" y="4453508"/>
            <a:ext cx="9509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开源（开放权重）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39696" y="4485512"/>
            <a:ext cx="137160" cy="13716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340863" y="4453508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闭源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43784" y="4485512"/>
            <a:ext cx="137160" cy="137160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44951" y="4453508"/>
            <a:ext cx="108546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stealth（权重未知）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4819268"/>
            <a:ext cx="4607954" cy="1042098"/>
          </a:xfrm>
          <a:prstGeom prst="roundRect">
            <a:avLst>
              <a:gd name="adj" fmla="val 3500"/>
            </a:avLst>
          </a:prstGeom>
          <a:solidFill>
            <a:srgbClr val="F6F2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577218" y="4819268"/>
            <a:ext cx="5864668" cy="1042098"/>
          </a:xfrm>
          <a:prstGeom prst="roundRect">
            <a:avLst>
              <a:gd name="adj" fmla="val 3500"/>
            </a:avLst>
          </a:prstGeom>
          <a:solidFill>
            <a:srgbClr val="F6F2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7" y="5093588"/>
            <a:ext cx="4059314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花钱的那一半是闭源的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7" y="5404167"/>
            <a:ext cx="4059314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闭源模型拿走 71.8% 的花费份额，开源模型只占 28.2%。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1538" y="5093588"/>
            <a:ext cx="5316028" cy="1825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跑量的那一半是开源的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1538" y="5404167"/>
            <a:ext cx="5316028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开源模型拿走 71.7% 的 token 份额；若剔除权重未知的 stealth 模型，则为 86.8% 对 13.2%。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96112" y="5884164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阵营判定依据模型目录中的开放权重标记；stealth 模型权重未知，原站 Open/Closed 榜已将其排除，本页单列为第三类。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阵营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6355080"/>
            <a:ext cx="5757273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481478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模型级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平台上的两张名单，重叠极少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平台级份额 = Σ（该任务占全盘比重 × 该模型在任务内的份额），两栏使用同一刻度。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28597"/>
            <a:ext cx="514487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花钱榜 · 平台份额 Top 8</a:t>
            </a:r>
          </a:p>
        </p:txBody>
      </p:sp>
      <p:sp>
        <p:nvSpPr>
          <p:cNvPr id="7" name="Rectangle 6"/>
          <p:cNvSpPr/>
          <p:nvPr/>
        </p:nvSpPr>
        <p:spPr>
          <a:xfrm>
            <a:off x="2231136" y="2002917"/>
            <a:ext cx="9525" cy="3419856"/>
          </a:xfrm>
          <a:prstGeom prst="rect">
            <a:avLst/>
          </a:prstGeom>
          <a:solidFill>
            <a:srgbClr val="C1BC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231136" y="2057781"/>
            <a:ext cx="2288966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03949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542" y="2034921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13.8%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31136" y="2496693"/>
            <a:ext cx="1203562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47840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6138" y="2473833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7.2%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31136" y="2935605"/>
            <a:ext cx="963590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91731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86166" y="2912745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5.8%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31136" y="3374517"/>
            <a:ext cx="739558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3356229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2134" y="3351657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1136" y="3813428"/>
            <a:ext cx="704541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79514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27117" y="3790568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4.2%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31136" y="4252341"/>
            <a:ext cx="646867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423405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69443" y="4229481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31136" y="4691253"/>
            <a:ext cx="572615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67296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95191" y="4668393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3.4%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31136" y="5130165"/>
            <a:ext cx="447278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511187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69854" y="5107305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14135" y="1728597"/>
            <a:ext cx="514487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跑量榜 · 平台份额 Top 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595463" y="2002917"/>
            <a:ext cx="9525" cy="3419856"/>
          </a:xfrm>
          <a:prstGeom prst="rect">
            <a:avLst/>
          </a:prstGeom>
          <a:solidFill>
            <a:srgbClr val="C1BC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95463" y="2057781"/>
            <a:ext cx="2753742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14135" y="203949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40646" y="2034921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16.6%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595463" y="2496693"/>
            <a:ext cx="1941439" cy="237744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114135" y="247840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28342" y="2473833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11.7%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595463" y="2935605"/>
            <a:ext cx="1378943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14135" y="291731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65847" y="2912745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8.3%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95463" y="3374517"/>
            <a:ext cx="851622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114135" y="3356229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38526" y="3351657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5.1%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95463" y="3813428"/>
            <a:ext cx="697773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114135" y="379514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Hy4 preview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84676" y="3790568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4.2%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95463" y="4252341"/>
            <a:ext cx="645390" cy="237744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114135" y="423405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32294" y="4229481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95463" y="4691253"/>
            <a:ext cx="633532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14135" y="467296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Nemotron 3 Ultra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20435" y="4668393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95463" y="5130165"/>
            <a:ext cx="467284" cy="23774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114135" y="511187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54187" y="5107305"/>
            <a:ext cx="71323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49808" y="5847588"/>
            <a:ext cx="137160" cy="1371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50976" y="5815584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开源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453895" y="5847588"/>
            <a:ext cx="137160" cy="13716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655063" y="5815584"/>
            <a:ext cx="2651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闭源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157984" y="5847588"/>
            <a:ext cx="137160" cy="137160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359151" y="5815584"/>
            <a:ext cx="39966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stealth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35647" y="5815584"/>
            <a:ext cx="420624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两栏各自仅显示 Top-10 名单内的份额（覆盖花费 58.3% / token 67.0%）。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模型级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49808" y="6355080"/>
            <a:ext cx="6579741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303945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两个池子，几乎不相交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两本账里出现过的模型共 51 个，同时进入两边 Top-10 名单的只有 15 个。下图取两本账合计份额最高的 16 个模型。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724024"/>
            <a:ext cx="137160" cy="137160"/>
          </a:xfrm>
          <a:prstGeom prst="rect">
            <a:avLst/>
          </a:prstGeom>
          <a:solidFill>
            <a:srgbClr val="2E1A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692021"/>
            <a:ext cx="608076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花费池份额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6795" y="1724024"/>
            <a:ext cx="137160" cy="1371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97963" y="1692021"/>
            <a:ext cx="70952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token 池份额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47888" y="1966341"/>
            <a:ext cx="141732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花费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56648" y="1966341"/>
            <a:ext cx="146304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token 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12249" y="2336673"/>
            <a:ext cx="3903871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961043" y="2291867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64914" y="2291867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254377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254377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6648" y="2254377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16.6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72911" y="2548813"/>
            <a:ext cx="4357779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79484" y="2504008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621704" y="2504008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466517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7888" y="2466517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13.8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56648" y="2466517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70048" y="2760954"/>
            <a:ext cx="3698578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618841" y="2716149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317419" y="2716149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2678658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7888" y="2678658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56648" y="2678658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11.7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26205" y="2973095"/>
            <a:ext cx="2070827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3174998" y="2928289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245826" y="2928289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2890799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47888" y="2890799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1.8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56648" y="2890799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8.3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70048" y="3185236"/>
            <a:ext cx="2292872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911713" y="3140430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18841" y="3140430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3102940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47888" y="3102940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7.2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56648" y="3102940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681111" y="3397377"/>
            <a:ext cx="1824643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454549" y="3352571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629905" y="3352571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9808" y="3315081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47888" y="3315081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5.8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56648" y="3315081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70048" y="3609517"/>
            <a:ext cx="1622401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618841" y="3564712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241242" y="3564712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49808" y="3527221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47888" y="3527221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56648" y="3527221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5.1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149828" y="3821658"/>
            <a:ext cx="611092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709714" y="3776853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098622" y="3776853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49808" y="3739362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47888" y="3739362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756648" y="3739362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1.5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687542" y="4033799"/>
            <a:ext cx="1391415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027752" y="3988993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2636336" y="3988993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49808" y="3951503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47888" y="3951503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756648" y="3951503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670048" y="4245940"/>
            <a:ext cx="1329307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2618841" y="4201134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948148" y="4201134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4163644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Hy4 preview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47888" y="4163644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56648" y="4163644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4.2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680703" y="4458081"/>
            <a:ext cx="1218859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629496" y="4413275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3848356" y="4413275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49808" y="4375785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247888" y="4375785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756648" y="4375785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3.9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670048" y="4670221"/>
            <a:ext cx="1232327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851168" y="4625416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2618841" y="4625416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9808" y="4587925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247888" y="4587925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3.9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756648" y="4587925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670048" y="4882362"/>
            <a:ext cx="1206923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618841" y="4837557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3825765" y="4837557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49808" y="4800066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Nemotron 3 Ultra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247888" y="4800066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756648" y="4800066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3.8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670048" y="5094503"/>
            <a:ext cx="890209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2618841" y="5049697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3509051" y="5049697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49808" y="5012207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47888" y="5012207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756648" y="5012207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2.8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676270" y="5306644"/>
            <a:ext cx="872014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2625064" y="5261838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3497078" y="5261838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49808" y="5224348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DeepSeek V4 Flash 0731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247888" y="5224348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756648" y="5224348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2.8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2670048" y="5518785"/>
            <a:ext cx="852096" cy="12801"/>
          </a:xfrm>
          <a:prstGeom prst="rect">
            <a:avLst/>
          </a:prstGeom>
          <a:solidFill>
            <a:srgbClr val="CAC5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3470937" y="5473979"/>
            <a:ext cx="102412" cy="102412"/>
          </a:xfrm>
          <a:prstGeom prst="ellipse">
            <a:avLst/>
          </a:prstGeom>
          <a:solidFill>
            <a:srgbClr val="2E1A47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2618841" y="5473979"/>
            <a:ext cx="102412" cy="102412"/>
          </a:xfrm>
          <a:prstGeom prst="ellipse">
            <a:avLst/>
          </a:prstGeom>
          <a:solidFill>
            <a:srgbClr val="8B5CF6"/>
          </a:solidFill>
          <a:ln w="9525">
            <a:solidFill>
              <a:srgbClr val="FFFF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49808" y="5436489"/>
            <a:ext cx="17556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47888" y="5436489"/>
            <a:ext cx="141732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2.7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756648" y="5436489"/>
            <a:ext cx="14630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0.0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896112" y="5884164"/>
            <a:ext cx="10545775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同一横轴上的两个点分别是该模型在花费池与 token 池的份额（两池分母不同：Top-10 名单覆盖花费 58.3%、token 67.0%）。点越分得开，两本账对这个模型的说法越不一致；此为份额结构对比，非站点原始价格指标。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两池结构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49808" y="6355080"/>
            <a:ext cx="7402208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126413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趋势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新王在两本账上同时上涨，老王同时退潮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delta 为该模型在出现过的任务里的份额变化（百分点），与上一统计窗口相比。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710309"/>
            <a:ext cx="5126583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花钱榜 · 份额变化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7" y="1710309"/>
            <a:ext cx="5126583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跑量榜 · 份额变化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984629"/>
            <a:ext cx="51265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上涨最快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7" y="1984629"/>
            <a:ext cx="51265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上涨最快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258949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9071" y="2240661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+12.7 pp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441829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28 个任务中上榜，28 个为上涨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679573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Sonnet 5.5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9071" y="2661285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+3.9 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2862453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17 个任务中上榜，17 个为上涨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3100197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9071" y="3081908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+3.6 pp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3283077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27 个任务中上榜，27 个为上涨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520820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9071" y="3502532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+2.7 pp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3703700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15 个任务中上榜，13 个为上涨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5847" y="2258949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05111" y="2240661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+11.6 pp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5847" y="2441829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29 个任务中上榜，29 个为上涨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2679573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05111" y="2661285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+11.3 pp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2862453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27 个任务中上榜，27 个为上涨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5847" y="3100197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5111" y="3081908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+7.1 pp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5847" y="3283077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15 个任务中上榜，15 个为上涨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5847" y="3520820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05111" y="3502532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+5.7 pp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5847" y="3703700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26 个任务中上榜，26 个为上涨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9808" y="4032885"/>
            <a:ext cx="51265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退潮最快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5847" y="4032885"/>
            <a:ext cx="51265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退潮最快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808" y="4325493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59071" y="4307205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-4.1 pp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8" y="4508373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24 个任务中上榜，20 个为下滑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8" y="4746117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59071" y="4727829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-3.7 pp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9808" y="4928997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22 个任务中上榜，19 个为下滑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9808" y="5166741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59071" y="5148453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-1.4 pp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9808" y="5349621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21 个任务中上榜，18 个为下滑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95847" y="4325493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 Flash 0731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05111" y="4307205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-7.2 pp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95847" y="4508373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25 个任务中上榜，25 个为下滑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95847" y="4746117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GPT-5.6 Luna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05111" y="4727829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-7.1 pp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095847" y="4928997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14 个任务中上榜，14 个为下滑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95847" y="5166741"/>
            <a:ext cx="3709263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DeepSeek V4 Flash 0423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05111" y="5148453"/>
            <a:ext cx="141732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0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-3.1 pp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95847" y="5349621"/>
            <a:ext cx="512658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在 12 个任务中上榜，12 个为下滑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967831" y="1783461"/>
            <a:ext cx="9525" cy="3749039"/>
          </a:xfrm>
          <a:prstGeom prst="rect">
            <a:avLst/>
          </a:prstGeom>
          <a:solidFill>
            <a:srgbClr val="CECAD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49808" y="5852160"/>
            <a:ext cx="22225" cy="274320"/>
          </a:xfrm>
          <a:prstGeom prst="rect">
            <a:avLst/>
          </a:prstGeom>
          <a:solidFill>
            <a:srgbClr val="ADA6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96112" y="5865876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「平均 pp」为该模型在所上榜任务中份额变化的算术平均（本次推导）；原文只给出每个任务上的单点 delta，未给出汇总口径。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趋势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49808" y="6355080"/>
            <a:ext cx="8224676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948881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三件可以站得住的事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10692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以下判断均由本页所引数据直接支撑；凡属推断的部分已在页内标注。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84832"/>
            <a:ext cx="566928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8176" y="2048256"/>
            <a:ext cx="6145606" cy="276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7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这张榜不能用一句话总结。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8176" y="2450592"/>
            <a:ext cx="6145606" cy="4079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29 个任务，两个口径，58 个第一名，没有一个任务的两边是同一个模型。任何只引用其中一栏的排名，都只讲了一半。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383280"/>
            <a:ext cx="566928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8176" y="3346704"/>
            <a:ext cx="6145606" cy="276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7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花的钱和跑的 token，是两批不同的模型。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8176" y="3749040"/>
            <a:ext cx="6145606" cy="4079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闭源模型拿走 71.8% 的花费却只占 10.9% 的 token；开源模型拿走 71.7% 的 token 却只占 28.2% 的花费。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681728"/>
            <a:ext cx="566928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8176" y="4645152"/>
            <a:ext cx="6145606" cy="276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7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榜单正在换王，而且换得很快。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8176" y="5047488"/>
            <a:ext cx="6145606" cy="6118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Claude Opus 5.5 在它出现的 28 个花钱榜任务里全部上涨（平均 +12.7pp），DeepSeek V4.1 Flash 在它出现的全部 29 个跑量榜任务里全部上涨（平均 +11.6pp）；同期 GPT-6 Astra（平均 −4.1pp）、DeepSeek V4 Flash 0731（平均 −7.2pp）在退。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6355080"/>
            <a:ext cx="9047143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71348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7C3AED"/>
                </a:solidFill>
                <a:latin typeface="微软雅黑"/>
                <a:ea typeface="微软雅黑"/>
                <a:cs typeface="微软雅黑"/>
              </a:rPr>
              <a:t>口径与边界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这份稿子怎么算出来的，以及不能说明什么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536192"/>
            <a:ext cx="5181447" cy="1012189"/>
          </a:xfrm>
          <a:prstGeom prst="roundRect">
            <a:avLst>
              <a:gd name="adj" fmla="val 3500"/>
            </a:avLst>
          </a:prstGeom>
          <a:solidFill>
            <a:srgbClr val="F6F1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96111" y="1810512"/>
            <a:ext cx="25400" cy="463549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7" y="1810512"/>
            <a:ext cx="4431639" cy="4635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2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Percentages show share of sample-corrected spend; deltas compare to the prior window.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05575" y="1536192"/>
            <a:ext cx="5181447" cy="1012189"/>
          </a:xfrm>
          <a:prstGeom prst="roundRect">
            <a:avLst>
              <a:gd name="adj" fmla="val 3500"/>
            </a:avLst>
          </a:prstGeom>
          <a:solidFill>
            <a:srgbClr val="F6F1FE"/>
          </a:solidFill>
          <a:ln w="6350">
            <a:solidFill>
              <a:srgbClr val="DDDAE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51879" y="1810512"/>
            <a:ext cx="25400" cy="463549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79895" y="1810512"/>
            <a:ext cx="4431639" cy="4635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2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Classify by the TASK being requested — not by tools, code, or boilerplate in the system prompt context.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54096"/>
            <a:ext cx="10692079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— 上面两句分别是原站的方法说明与任务分类器提示词，均为原文英文。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364992"/>
            <a:ext cx="10692079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平台级模型份额是本次推导：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原站只给「模型在任务内的份额」与「任务占全盘的比重」，本稿的平台级模型份额 = Σ（任务占全盘比重 × 模型在任务内份额），并各自归一化到 Top-10 名单池内。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936491"/>
            <a:ext cx="10692079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名单只覆盖一部分：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每个任务只列前 10 个模型，这 10 名合计覆盖花费池 58.3%、token 池 67.0%；剩下的份额不在这张榜上，也不在本稿的模型级数字里。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331970"/>
            <a:ext cx="10692079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stealth 模型单列：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模型目录里 3 个 stealth 条目（Space Bunny Alpha / Union Alpha / Ox Alpha）权重未知，原站 Open/Closed 榜已将其排除，本稿不把它们归入开源或闭源；实际进入两本账榜单的只有 Space Bunny Alpha，token 池里的 17.5% 全部来自它。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903470"/>
            <a:ext cx="10692079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1E1127"/>
                </a:solidFill>
                <a:latin typeface="微软雅黑"/>
                <a:ea typeface="微软雅黑"/>
                <a:cs typeface="微软雅黑"/>
              </a:rPr>
              <a:t>原文未给出绝对值：</a:t>
            </a:r>
            <a:r>
              <a:rPr sz="1050" b="0">
                <a:solidFill>
                  <a:srgbClr val="3F3451"/>
                </a:solidFill>
                <a:latin typeface="微软雅黑"/>
                <a:ea typeface="微软雅黑"/>
                <a:cs typeface="微软雅黑"/>
              </a:rPr>
              <a:t>原站只提供百分比，没有给出绝对金额与 token 总量，也没有给出单价；本稿因此不做任何绝对开销或单价的推断。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5760720"/>
            <a:ext cx="10692079" cy="145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数据源：openrouter.ai/rankings?view=trending#task-spend（接口 /api/frontend/v1/rankings/task-spend，统计窗口 30 天）· 模型元数据来自 /api/frontend/v1/catalog/models 与 /api/v1/models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E0D9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口径与边界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6380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9869611" cy="9525"/>
          </a:xfrm>
          <a:prstGeom prst="rect">
            <a:avLst/>
          </a:prstGeom>
          <a:solidFill>
            <a:srgbClr val="9562E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593816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4C2E6B"/>
              </a:gs>
              <a:gs pos="100000">
                <a:srgbClr val="2E1A47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1188720"/>
            <a:ext cx="73152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A78BFA"/>
                </a:solidFill>
                <a:latin typeface="微软雅黑"/>
                <a:ea typeface="微软雅黑"/>
                <a:cs typeface="微软雅黑"/>
              </a:rPr>
              <a:t>一句话带走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572768"/>
            <a:ext cx="9601200" cy="1239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花钱的和跑量的，
从来不是同一批模型。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273552"/>
            <a:ext cx="8595360" cy="472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D5D1DA"/>
                </a:solidFill>
                <a:latin typeface="微软雅黑"/>
                <a:ea typeface="微软雅黑"/>
                <a:cs typeface="微软雅黑"/>
              </a:rPr>
              <a:t>OpenRouter 的 Top models by task 给出了两本账：按花费排，和按 token 排。在本期 29 个任务上，两边的第一名没有一次重合——这说明「哪个模型最好用」这个问题，在钱的尺度和用量的尺度上，答案并不相同。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4535424"/>
            <a:ext cx="10692079" cy="9525"/>
          </a:xfrm>
          <a:prstGeom prst="rect">
            <a:avLst/>
          </a:prstGeom>
          <a:solidFill>
            <a:srgbClr val="6D5F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4681728"/>
            <a:ext cx="2508427" cy="3966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29/29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5105781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B0A8B9"/>
                </a:solidFill>
                <a:latin typeface="微软雅黑"/>
                <a:ea typeface="微软雅黑"/>
                <a:cs typeface="微软雅黑"/>
              </a:rPr>
              <a:t>个任务两榜榜首不同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7691" y="4681728"/>
            <a:ext cx="2508427" cy="3966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71.8% / 10.9%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7691" y="5105781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B0A8B9"/>
                </a:solidFill>
                <a:latin typeface="微软雅黑"/>
                <a:ea typeface="微软雅黑"/>
                <a:cs typeface="微软雅黑"/>
              </a:rPr>
              <a:t>闭源模型在花费池与 token 池的份额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5575" y="4681728"/>
            <a:ext cx="2508427" cy="3966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15 / 51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5575" y="5105781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B0A8B9"/>
                </a:solidFill>
                <a:latin typeface="微软雅黑"/>
                <a:ea typeface="微软雅黑"/>
                <a:cs typeface="微软雅黑"/>
              </a:rPr>
              <a:t>个模型同时出现在两本账的 Top-10 名单里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33459" y="4681728"/>
            <a:ext cx="2508427" cy="3966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+12.7pp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3459" y="5105781"/>
            <a:ext cx="2508427" cy="1520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B0A8B9"/>
                </a:solidFill>
                <a:latin typeface="微软雅黑"/>
                <a:ea typeface="微软雅黑"/>
                <a:cs typeface="微软雅黑"/>
              </a:rPr>
              <a:t>Claude Opus 5.5 在 28 个任务上的平均涨幅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797296"/>
            <a:ext cx="10692079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67A94"/>
                </a:solidFill>
                <a:latin typeface="微软雅黑"/>
                <a:ea typeface="微软雅黑"/>
                <a:cs typeface="微软雅黑"/>
              </a:rPr>
              <a:t>数据来源：openrouter.ai/rankings?view=trending#task-spend — Top models by task，share of spend / share of tokens；统计窗口近 30 天。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75688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867A94"/>
                </a:solidFill>
                <a:latin typeface="微软雅黑"/>
                <a:ea typeface="微软雅黑"/>
                <a:cs typeface="微软雅黑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867A94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7A46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