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48640"/>
            <a:ext cx="1828800" cy="109728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2194560"/>
            <a:ext cx="11064240" cy="36576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9CA3AF"/>
                </a:solidFill>
                <a:latin typeface="Microsoft YaHei"/>
              </a:rPr>
              <a:t>NVIDIA GPU 全球分销体系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10972800" cy="12801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</a:rPr>
              <a:t>英伟达怎么发卡，BIS 怎么管，以及真要拿货会卡在哪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023360"/>
            <a:ext cx="1097280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9CA3AF"/>
                </a:solidFill>
                <a:latin typeface="Microsoft YaHei"/>
              </a:rPr>
              <a:t>六道闸 · 三档国别 · 67% 集中度 · 四条拿货路径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120640"/>
            <a:ext cx="1097280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9CA3AF"/>
                </a:solidFill>
                <a:latin typeface="Microsoft YaHei"/>
              </a:rPr>
              <a:t>微信公众号「GPU交易网」系列文章整合 ·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03504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9CA3AF"/>
                </a:solidFill>
                <a:latin typeface="Microsoft YaHei"/>
              </a:rPr>
              <a:t>本资料基于公开内容整合整理 · 仅供行业研究参考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📖 系列导览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三篇一套：从英伟达自己设的闸，到外部监管的手，到实际拿货的路径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系列导览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01 / 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1097280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6B7280"/>
                </a:solidFill>
                <a:latin typeface="Microsoft YaHei"/>
              </a:rPr>
              <a:t>这三篇是一套——上篇讲机制，中篇讲边界，下篇讲落地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194560"/>
            <a:ext cx="3657600" cy="54864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2194560"/>
            <a:ext cx="365760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</a:rPr>
              <a:t>🔷 上篇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743200"/>
            <a:ext cx="365760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743200"/>
            <a:ext cx="365760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六道闸 / 四级认证 / 八种类型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200400"/>
            <a:ext cx="365760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40"/>
            <a:ext cx="3291840" cy="192024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英伟达自己设了哪些筛选机制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ODM / MGX / NCP / NPN / KYC 五闸一览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NCP 四级 vs NPN 三级 × 八类辨析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易混淆的「几件事是几件事」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34840" y="2194560"/>
            <a:ext cx="3657600" cy="54864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34840" y="2194560"/>
            <a:ext cx="365760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</a:rPr>
              <a:t>🌍 中篇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34840" y="2743200"/>
            <a:ext cx="365760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2743200"/>
            <a:ext cx="365760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BIS 三档定生死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34840" y="3200400"/>
            <a:ext cx="365760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17720" y="3291840"/>
            <a:ext cx="3291840" cy="192024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为什么外人才是真正的发牌者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ECCN / 三级国家框架 / VEU 四种类型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2022–2026 六步时间线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2026-05-31 / 07-14 两个关键动作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21040" y="2194560"/>
            <a:ext cx="3657600" cy="54864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1040" y="2194560"/>
            <a:ext cx="365760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</a:rPr>
              <a:t>🔧 下篇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321040" y="2743200"/>
            <a:ext cx="365760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21040" y="2743200"/>
            <a:ext cx="365760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配额 / KYC / 拿货路径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321040" y="3200400"/>
            <a:ext cx="3657600" cy="2103120"/>
          </a:xfrm>
          <a:prstGeom prst="rect">
            <a:avLst/>
          </a:prstGeom>
          <a:solidFill>
            <a:srgbClr val="FFFFFF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503920" y="3291840"/>
            <a:ext cx="3291840" cy="192024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67% 集中度的真拆法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五条不成文规则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KYC 三道门 + 门外三种人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四条拿货路径 + 三条采购建议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5577840"/>
            <a:ext cx="11064240" cy="8229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31520" y="5577840"/>
            <a:ext cx="10698480" cy="8229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</a:rPr>
              <a:t>「能不能拿到货，从来不是价格问题——是资格问题、属地问题、物理条件问题。」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828800"/>
            <a:ext cx="731520" cy="10972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94560"/>
            <a:ext cx="1097280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9CA3AF"/>
                </a:solidFill>
                <a:latin typeface="Microsoft YaHei"/>
              </a:rPr>
              <a:t>PART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743200"/>
            <a:ext cx="10972800" cy="14630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6400" b="1">
                <a:solidFill>
                  <a:srgbClr val="FFFFFF"/>
                </a:solidFill>
                <a:latin typeface="Microsoft YaHei"/>
              </a:rPr>
              <a:t>上篇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389120"/>
            <a:ext cx="10972800" cy="7315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9CA3AF"/>
                </a:solidFill>
                <a:latin typeface="Microsoft YaHei"/>
              </a:rPr>
              <a:t>六道闸 / 四级认证 / 八种类型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上篇开篇：先纠正三个流传最广的误解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不纠正这三个认知，后面整个体系都看不懂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上篇 · 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02 / 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371600"/>
            <a:ext cx="11064240" cy="448056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误解一「英伟达卖显卡给经销商」→ 错：英伟达只造芯片 + 出设计规范，硬件交给 ODM 造。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误解二「NCP 是个很高的会员等级」→ 错：NCP 和 NPN 是两个独立维度，不要混为一谈。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误解三「有认证就有配额」→ 错：授权 ≠ 认证 ≠ 免审 ≠ 配额，四把不同的锁。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实际上：三层筛选机制各有独立逻辑，授权属于上游 ODM 关系，认证属于设计能力，免审是法规豁免，配额是分配的「量」。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「几件事是几件事」是看这套体系的最大前提——混淆会带来判断错配。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六道闸总览：一颗 GPU 如何流转到用户手里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英伟达本质上是个「只发钥匙、不亲自送货」的发卡者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上篇 · 第一章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03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六道闸：ODM → MGX → 配额 → NCP → NPN → KYC</a:t>
            </a:r>
          </a:p>
        </p:txBody>
      </p:sp>
      <p:pic>
        <p:nvPicPr>
          <p:cNvPr id="10" name="Picture 9" descr="img_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660227"/>
            <a:ext cx="6400800" cy="27262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080760"/>
            <a:ext cx="6400800" cy="320040"/>
          </a:xfrm>
          <a:prstGeom prst="rect">
            <a:avLst/>
          </a:prstGeom>
          <a:noFill/>
        </p:spPr>
        <p:txBody>
          <a:bodyPr wrap="none" tIns="25400" bIns="25400">
            <a:spAutoFit/>
          </a:bodyPr>
          <a:lstStyle/>
          <a:p>
            <a:pPr algn="ctr"/>
            <a:r>
              <a:rPr sz="1000" i="1">
                <a:solidFill>
                  <a:srgbClr val="6B7280"/>
                </a:solidFill>
                <a:latin typeface="Microsoft YaHei"/>
              </a:rPr>
              <a:t>原文 图 1：一颗 GPU 的六道闸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3760" y="1965960"/>
            <a:ext cx="4480560" cy="443484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第三闸「配额」管「量」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第六闸「KYC」管「去向」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其余四闸决定「你有没有资格参与游戏」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任何一闸没通过，卡就流不到你手里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上游「能不能造」与下游「最终去向」都被卡在最关键的两闸上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第一闸 &amp; 第二闸：能造 ≠ 有货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物理门槛两道：授权代工 + 设计认证，缺一不可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上篇 · 第二章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04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11064240" cy="219456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182880" cy="2194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554480"/>
            <a:ext cx="10515600" cy="45720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0A2540"/>
                </a:solidFill>
                <a:latin typeface="Microsoft YaHei"/>
              </a:rPr>
              <a:t>第一闸 · 授权代工 (ODM)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011680"/>
            <a:ext cx="10515600" cy="155448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拿到「芯片 + 设计规范」的少数厂商：鸿海（工业富联）、广达、纬创、英业达、和硕、纬颖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永擎电子、鸿佰科技、QCT（广达子公司）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鸿海一家占英伟达 AI 服务器代工 40%+ 份额（独家主力 ODM）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OEM 第一梯队：联想、戴尔、HPE、超微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931920"/>
            <a:ext cx="11064240" cy="219456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3931920"/>
            <a:ext cx="182880" cy="219456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023360"/>
            <a:ext cx="10515600" cy="45720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E63946"/>
                </a:solidFill>
                <a:latin typeface="Microsoft YaHei"/>
              </a:rPr>
              <a:t>第二闸 · 设计认证 (MGX)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480560"/>
            <a:ext cx="10515600" cy="155448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英伟达的模块化参考设计平台——上游的「乐高图纸」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拿到 MGX 认证 ≠ 有货，只代表「能造」符合规范的整机</a:t>
            </a:r>
          </a:p>
          <a:p>
            <a:pPr algn="l">
              <a:lnSpc>
                <a:spcPct val="14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MGX 是设计先于产能的标准件体系，影响整机级设计范式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NCP 四级体系 + NPN 三级 × 八类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两套轴别混：NCP 是四级，NPN 是三级 × 八种类型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上篇 · 第三 / 四章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05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A2540"/>
                </a:solidFill>
                <a:latin typeface="Microsoft YaHei"/>
              </a:rPr>
              <a:t>💡 Preferred (NPN) ≠ NCP；NCP 是云/IDC 类型，NPN 是覆盖所有伙伴的网络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011680"/>
            <a:ext cx="1106424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NCP · 四级体系（旗舰卡主力出口路径）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423160"/>
            <a:ext cx="2606040" cy="12801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468880"/>
            <a:ext cx="26060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</a:rPr>
              <a:t>Exemplar Cloud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834640"/>
            <a:ext cx="26060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16 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246120"/>
            <a:ext cx="260604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TCO + 工作负载测试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91840" y="2423160"/>
            <a:ext cx="2606040" cy="1280160"/>
          </a:xfrm>
          <a:prstGeom prst="rect">
            <a:avLst/>
          </a:prstGeom>
          <a:solidFill>
            <a:srgbClr val="1F4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91840" y="2468880"/>
            <a:ext cx="26060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</a:rPr>
              <a:t>Reference Platform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91840" y="2834640"/>
            <a:ext cx="26060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7 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91840" y="3246120"/>
            <a:ext cx="260604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NCP 参考架构深度协作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35040" y="2423160"/>
            <a:ext cx="2606040" cy="1280160"/>
          </a:xfrm>
          <a:prstGeom prst="rect">
            <a:avLst/>
          </a:prstGeom>
          <a:solidFill>
            <a:srgbClr val="5B7C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35040" y="2468880"/>
            <a:ext cx="26060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</a:rPr>
              <a:t>NCP（一般）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5040" y="2834640"/>
            <a:ext cx="26060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数十家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35040" y="3246120"/>
            <a:ext cx="260604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具备部署与优化能力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778240" y="2423160"/>
            <a:ext cx="2606040" cy="1280160"/>
          </a:xfrm>
          <a:prstGeom prst="rect">
            <a:avLst/>
          </a:prstGeom>
          <a:solidFill>
            <a:srgbClr val="8FA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78240" y="2468880"/>
            <a:ext cx="26060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</a:rPr>
              <a:t>候选池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78240" y="2834640"/>
            <a:ext cx="26060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数千家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78240" y="3246120"/>
            <a:ext cx="260604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探索 / 培育中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4297680"/>
            <a:ext cx="1106424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63946"/>
                </a:solidFill>
                <a:latin typeface="Microsoft YaHei"/>
              </a:rPr>
              <a:t>NPN · 三级 × 八类（类型 ≠ 等级）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709160"/>
            <a:ext cx="361188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5B7C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48640" y="4709160"/>
            <a:ext cx="3611880" cy="365760"/>
          </a:xfrm>
          <a:prstGeom prst="rect">
            <a:avLst/>
          </a:prstGeom>
          <a:solidFill>
            <a:srgbClr val="5B7C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8640" y="4709160"/>
            <a:ext cx="36118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Registered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166360"/>
            <a:ext cx="36118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入门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5577840"/>
            <a:ext cx="361188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能报价，不保证有货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97680" y="4709160"/>
            <a:ext cx="361188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0A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297680" y="4709160"/>
            <a:ext cx="3611880" cy="3657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297680" y="4709160"/>
            <a:ext cx="36118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Preferred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97680" y="5166360"/>
            <a:ext cx="36118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第一道真门槛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97680" y="5577840"/>
            <a:ext cx="361188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完成 KPI / 营收 / 培训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046720" y="4709160"/>
            <a:ext cx="3611880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046720" y="4709160"/>
            <a:ext cx="3611880" cy="36576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046720" y="4709160"/>
            <a:ext cx="36118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Elite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46720" y="5166360"/>
            <a:ext cx="36118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最深层承诺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46720" y="5577840"/>
            <a:ext cx="361188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主观判断项，配额起点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0">
                <a:solidFill>
                  <a:srgbClr val="9CA3AF"/>
                </a:solidFill>
                <a:latin typeface="Microsoft YaHei"/>
              </a:rPr>
              <a:t>八种类型 ≠ 等级：外宣「XX 是 Elite」必须说明具体类型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第六闸：KYC — 兜底防转运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KYC 每单必过，不是名单、是门槛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上篇 · 第五章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06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KYC 三步穿透：股权穿透 → 物理核实 → 用途确认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2194560"/>
            <a:ext cx="3611880" cy="54864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194560"/>
            <a:ext cx="361188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</a:rPr>
              <a:t>① 股权穿透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743200"/>
            <a:ext cx="361188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0A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834640"/>
            <a:ext cx="36118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0A2540"/>
                </a:solidFill>
                <a:latin typeface="Microsoft YaHei"/>
              </a:rPr>
              <a:t>核实最终母公司，层层穿透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383280"/>
            <a:ext cx="3611880" cy="10058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登记多层级持股结构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97680" y="2194560"/>
            <a:ext cx="3611880" cy="54864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97680" y="2194560"/>
            <a:ext cx="361188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</a:rPr>
              <a:t>② 物理核实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97680" y="2743200"/>
            <a:ext cx="361188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0A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97680" y="2834640"/>
            <a:ext cx="36118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0A2540"/>
                </a:solidFill>
                <a:latin typeface="Microsoft YaHei"/>
              </a:rPr>
              <a:t>实地走访，核对合约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3383280"/>
            <a:ext cx="3611880" cy="10058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确认卡在哪里、谁在用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6720" y="2194560"/>
            <a:ext cx="3611880" cy="54864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20" y="2194560"/>
            <a:ext cx="361188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</a:rPr>
              <a:t>③ 用途确认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46720" y="2743200"/>
            <a:ext cx="3611880" cy="1828800"/>
          </a:xfrm>
          <a:prstGeom prst="rect">
            <a:avLst/>
          </a:prstGeom>
          <a:solidFill>
            <a:srgbClr val="FFFFFF"/>
          </a:solidFill>
          <a:ln w="6350">
            <a:solidFill>
              <a:srgbClr val="0A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46720" y="2834640"/>
            <a:ext cx="36118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0A2540"/>
                </a:solidFill>
                <a:latin typeface="Microsoft YaHei"/>
              </a:rPr>
              <a:t>访谈最终用户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0" y="3383280"/>
            <a:ext cx="3611880" cy="10058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杜绝经第三国转运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5029200"/>
            <a:ext cx="11064240" cy="64008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5029200"/>
            <a:ext cx="1106424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</a:rPr>
              <a:t>⚠ 授权和认证都不能替代 KYC——OEM 卖 B300 同样要过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2026 年执行收紧：实地走访 + 合约核对 + 访谈最终用户成为标配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NCP vs NPN 速查表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两个维度一张表说清：两套轴别混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上篇 · 第六章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07 / 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554480"/>
            <a:ext cx="1106424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E63946"/>
                </a:solidFill>
                <a:latin typeface="Microsoft YaHei"/>
              </a:rPr>
              <a:t>易错点：Preferred (NPN) ≠ NCP；利通电子是 NPN Preferred</a:t>
            </a:r>
          </a:p>
        </p:txBody>
      </p:sp>
      <p:sp>
        <p:nvSpPr>
          <p:cNvPr id="9" name="Rectangle 8"/>
          <p:cNvSpPr/>
          <p:nvPr/>
        </p:nvSpPr>
        <p:spPr>
          <a:xfrm>
            <a:off x="655167" y="2194560"/>
            <a:ext cx="2468880" cy="6096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5167" y="2194560"/>
            <a:ext cx="246888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维度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4047" y="2194560"/>
            <a:ext cx="4206240" cy="6096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24047" y="21945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NPN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30287" y="2194560"/>
            <a:ext cx="4206240" cy="6096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30287" y="21945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NCP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5167" y="2804160"/>
            <a:ext cx="2468880" cy="609600"/>
          </a:xfrm>
          <a:prstGeom prst="rect">
            <a:avLst/>
          </a:prstGeom>
          <a:solidFill>
            <a:srgbClr val="F8FAFC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5167" y="2804160"/>
            <a:ext cx="246888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全称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124047" y="2804160"/>
            <a:ext cx="4206240" cy="609600"/>
          </a:xfrm>
          <a:prstGeom prst="rect">
            <a:avLst/>
          </a:prstGeom>
          <a:solidFill>
            <a:srgbClr val="F8FAFC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124047" y="28041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NVIDIA Partner Network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30287" y="2804160"/>
            <a:ext cx="4206240" cy="609600"/>
          </a:xfrm>
          <a:prstGeom prst="rect">
            <a:avLst/>
          </a:prstGeom>
          <a:solidFill>
            <a:srgbClr val="F8FAFC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30287" y="28041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NVIDIA Cloud Partner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5167" y="3413760"/>
            <a:ext cx="2468880" cy="60960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5167" y="3413760"/>
            <a:ext cx="246888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本质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124047" y="3413760"/>
            <a:ext cx="4206240" cy="60960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124047" y="34137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一个网络（涵盖所有伙伴）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30287" y="3413760"/>
            <a:ext cx="4206240" cy="60960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30287" y="34137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一种类型（只在云 / IDC）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5167" y="4023360"/>
            <a:ext cx="2468880" cy="609600"/>
          </a:xfrm>
          <a:prstGeom prst="rect">
            <a:avLst/>
          </a:prstGeom>
          <a:solidFill>
            <a:srgbClr val="F8FAFC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5167" y="4023360"/>
            <a:ext cx="246888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层级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124047" y="4023360"/>
            <a:ext cx="4206240" cy="609600"/>
          </a:xfrm>
          <a:prstGeom prst="rect">
            <a:avLst/>
          </a:prstGeom>
          <a:solidFill>
            <a:srgbClr val="F8FAFC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124047" y="40233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Registered / Preferred / Elite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30287" y="4023360"/>
            <a:ext cx="4206240" cy="609600"/>
          </a:xfrm>
          <a:prstGeom prst="rect">
            <a:avLst/>
          </a:prstGeom>
          <a:solidFill>
            <a:srgbClr val="F8FAFC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30287" y="40233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Exemplar / Reference Platform / 一般 NCP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55167" y="4632960"/>
            <a:ext cx="2468880" cy="60960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5167" y="4632960"/>
            <a:ext cx="246888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规模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124047" y="4632960"/>
            <a:ext cx="4206240" cy="60960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124047" y="46329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全球数千家（国内超 100 家）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330287" y="4632960"/>
            <a:ext cx="4206240" cy="609600"/>
          </a:xfrm>
          <a:prstGeom prst="rect">
            <a:avLst/>
          </a:prstGeom>
          <a:solidFill>
            <a:srgbClr val="FFFFFF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30287" y="46329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全球数十家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55167" y="5242560"/>
            <a:ext cx="2468880" cy="609600"/>
          </a:xfrm>
          <a:prstGeom prst="rect">
            <a:avLst/>
          </a:prstGeom>
          <a:solidFill>
            <a:srgbClr val="F8FAFC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5167" y="5242560"/>
            <a:ext cx="246888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拿货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24047" y="5242560"/>
            <a:ext cx="4206240" cy="609600"/>
          </a:xfrm>
          <a:prstGeom prst="rect">
            <a:avLst/>
          </a:prstGeom>
          <a:solidFill>
            <a:srgbClr val="F8FAFC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124047" y="52425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看层级与类型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330287" y="5242560"/>
            <a:ext cx="4206240" cy="609600"/>
          </a:xfrm>
          <a:prstGeom prst="rect">
            <a:avLst/>
          </a:prstGeom>
          <a:solidFill>
            <a:srgbClr val="F8FAFC"/>
          </a:solidFill>
          <a:ln w="6350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330287" y="5242560"/>
            <a:ext cx="4206240" cy="6096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🔴 强 · 旗舰卡主力出口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上篇核心判断（四条）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发卡体系最贵的一道门是「邀请制」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上篇 · 收尾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08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上篇一句话：英伟达筛的不是「够不够格」，而是「是不是自己人」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11064240" cy="448056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① 分销体系 = 发卡体系：英伟达靠授权、配额、审查三把锁控制每次流转，不是传统经销商卖货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② 六道闸里只有两道是真闸门：第三闸管「量」、第六闸管「去向」；其余四闸决定「有没有资格参与游戏」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③ NCP 与 NPN 是两套轴：Exemplar（16 家）→ Reference Platform（7 家）→ NCP（数十家）→ NPN（数千家）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④ 最贵的那道门是邀请制：英伟达筛的不是「够不够格」，而是「是不是自己人」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828800"/>
            <a:ext cx="731520" cy="109728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94560"/>
            <a:ext cx="1097280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9CA3AF"/>
                </a:solidFill>
                <a:latin typeface="Microsoft YaHei"/>
              </a:rPr>
              <a:t>PART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743200"/>
            <a:ext cx="10972800" cy="14630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6400" b="1">
                <a:solidFill>
                  <a:srgbClr val="FFFFFF"/>
                </a:solidFill>
                <a:latin typeface="Microsoft YaHei"/>
              </a:rPr>
              <a:t>中篇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389120"/>
            <a:ext cx="10972800" cy="7315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9CA3AF"/>
                </a:solidFill>
                <a:latin typeface="Microsoft YaHei"/>
              </a:rPr>
              <a:t>BIS 三档定生死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中篇开篇：为什么必须懂 BIS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六道闸能不能为你打开，最终不取决于英伟达，取决于 BIS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中篇 · 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09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828800"/>
            <a:ext cx="11064240" cy="18288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11064240" cy="9144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3200" b="1">
                <a:solidFill>
                  <a:srgbClr val="FFFFFF"/>
                </a:solidFill>
                <a:latin typeface="Microsoft YaHei"/>
              </a:rPr>
              <a:t>你所在的位置 &gt; 你的预算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743200"/>
            <a:ext cx="11064240" cy="9144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500" b="0">
                <a:solidFill>
                  <a:srgbClr val="9CA3AF"/>
                </a:solidFill>
                <a:latin typeface="Microsoft YaHei"/>
              </a:rPr>
              <a:t>英伟达自己也是被管的一方——想卖给谁、看华盛顿那本规则手册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4023360"/>
            <a:ext cx="11064240" cy="22860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41148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63946"/>
                </a:solidFill>
                <a:latin typeface="Microsoft YaHei"/>
              </a:rPr>
              <a:t>接下来五节：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480560"/>
            <a:ext cx="10972800" cy="182880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① ECCN：芯片是怎么被编号管起来的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② 三级国家框架：你所在的位置决定你能拿到什么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③ VEU：那本「免死金牌」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④ 时间线：六个节点（2022–2026）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⑤ 白名单砍半：2026-07-14 一道新规卡住半个亚洲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ECCN：芯片是怎么被编号管起来的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BIS 不点名管某型号，而是给每一类物项编一个号（ECCN）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中篇 · 第一章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10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ECCN = Export Control Classification Number，出口管制分类编码，五位数</a:t>
            </a:r>
          </a:p>
        </p:txBody>
      </p:sp>
      <p:pic>
        <p:nvPicPr>
          <p:cNvPr id="10" name="Picture 9" descr="img_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663190"/>
            <a:ext cx="6400800" cy="27203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080760"/>
            <a:ext cx="6400800" cy="320040"/>
          </a:xfrm>
          <a:prstGeom prst="rect">
            <a:avLst/>
          </a:prstGeom>
          <a:noFill/>
        </p:spPr>
        <p:txBody>
          <a:bodyPr wrap="none" tIns="25400" bIns="25400">
            <a:spAutoFit/>
          </a:bodyPr>
          <a:lstStyle/>
          <a:p>
            <a:pPr algn="ctr"/>
            <a:r>
              <a:rPr sz="1000" i="1">
                <a:solidFill>
                  <a:srgbClr val="6B7280"/>
                </a:solidFill>
                <a:latin typeface="Microsoft YaHei"/>
              </a:rPr>
              <a:t>原文 图 1：先进计算芯片三大管制号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3760" y="1965960"/>
            <a:ext cx="4480560" cy="443484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3A090 — 先进芯片主条目（电子类 / 系统与部件 / 第 090 号）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4A090 — 相关组件条目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4E091 — 模型本身（注意：管的不只是硬件，还有「模型本身」）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TPP（Total Processing Performance）总算力 + 性能密度（TPP÷面积）双重锁定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2024 年 12 月 HBM 也进入管制清单（卡内存等于卡算力）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看号就能猜出管什么——这是 ECCN 的设计初衷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三级国家框架：你所在的位置，决定你能拿到什么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同样的芯片，卖给不同国家待遇完全不同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中篇 · 第二章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11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A2540"/>
                </a:solidFill>
                <a:latin typeface="Microsoft YaHei"/>
              </a:rPr>
              <a:t>💡 「推定拒绝」= 默认答案是「不」。举证责任完全翻过来——你得证明自己例外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2011680"/>
            <a:ext cx="3611880" cy="73152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011680"/>
            <a:ext cx="3611880" cy="7315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</a:rPr>
              <a:t>Tier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788920"/>
            <a:ext cx="3611880" cy="3200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9CA3AF"/>
                </a:solidFill>
                <a:latin typeface="Microsoft YaHei"/>
              </a:rPr>
              <a:t>约 18 个国家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108960"/>
            <a:ext cx="3611880" cy="2377440"/>
          </a:xfrm>
          <a:prstGeom prst="rect">
            <a:avLst/>
          </a:prstGeom>
          <a:solidFill>
            <a:srgbClr val="FFFFFF"/>
          </a:solidFill>
          <a:ln w="635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00400"/>
            <a:ext cx="3246120" cy="219456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基本不设限（你签字就行）</a:t>
            </a:r>
          </a:p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代表：日本 / 德国 / 韩国 / 英国</a:t>
            </a:r>
          </a:p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中国台湾 / 荷兰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97680" y="2011680"/>
            <a:ext cx="3611880" cy="7315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97680" y="2011680"/>
            <a:ext cx="3611880" cy="7315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</a:rPr>
              <a:t>Tier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97680" y="2788920"/>
            <a:ext cx="3611880" cy="3200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9CA3AF"/>
                </a:solidFill>
                <a:latin typeface="Microsoft YaHei"/>
              </a:rPr>
              <a:t>约 120 个国家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97680" y="3108960"/>
            <a:ext cx="3611880" cy="2377440"/>
          </a:xfrm>
          <a:prstGeom prst="rect">
            <a:avLst/>
          </a:prstGeom>
          <a:solidFill>
            <a:srgbClr val="FFFFFF"/>
          </a:solidFill>
          <a:ln w="63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80560" y="3200400"/>
            <a:ext cx="3246120" cy="219456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有额度上限（满足条件就行）</a:t>
            </a:r>
          </a:p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可申请 VEU / NVEU 解限</a:t>
            </a:r>
          </a:p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代表：印度 / 新加坡 / 沙特</a:t>
            </a:r>
          </a:p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巴西 / 以色列 / 越南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6720" y="2011680"/>
            <a:ext cx="3611880" cy="73152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20" y="2011680"/>
            <a:ext cx="3611880" cy="7315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</a:rPr>
              <a:t>Tier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2788920"/>
            <a:ext cx="3611880" cy="3200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9CA3AF"/>
                </a:solidFill>
                <a:latin typeface="Microsoft YaHei"/>
              </a:rPr>
              <a:t>约 20 个国家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3108960"/>
            <a:ext cx="3611880" cy="2377440"/>
          </a:xfrm>
          <a:prstGeom prst="rect">
            <a:avLst/>
          </a:prstGeom>
          <a:solidFill>
            <a:srgbClr val="FFFFFF"/>
          </a:solidFill>
          <a:ln w="6350">
            <a:solidFill>
              <a:srgbClr val="DC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0" y="3200400"/>
            <a:ext cx="3246120" cy="219456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推定拒绝 Presumption of Denial</a:t>
            </a:r>
          </a:p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你连窗口都没有</a:t>
            </a:r>
          </a:p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代表：中国 / 俄罗斯 / 伊朗</a:t>
            </a:r>
          </a:p>
          <a:p>
            <a:pPr algn="ctr">
              <a:lnSpc>
                <a:spcPct val="160000"/>
              </a:lnSpc>
              <a:spcAft>
                <a:spcPts val="800"/>
              </a:spcAft>
            </a:pPr>
            <a:r>
              <a:rPr sz="12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200">
                <a:solidFill>
                  <a:srgbClr val="0A2540"/>
                </a:solidFill>
                <a:latin typeface="Microsoft YaHei"/>
              </a:rPr>
              <a:t>朝鲜 / 白俄罗斯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FFFFFF"/>
                </a:solidFill>
                <a:latin typeface="Microsoft YaHei"/>
              </a:rPr>
              <a:t>三档之间不是「难易」区别，是「资格」区别——Tier 3 那扇「可以申请」的窗口，实际上是装饰门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VEU：那本「免死金牌」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Validated End User：被认定后可在 Tier 2 突破额度上限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中篇 · 第三章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12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A2540"/>
                </a:solidFill>
                <a:latin typeface="Microsoft YaHei"/>
              </a:rPr>
              <a:t>💡 VEU 含金量排序：General &lt; Data Center &lt; NVEU &lt; UVEU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2011680"/>
            <a:ext cx="2743200" cy="640080"/>
          </a:xfrm>
          <a:prstGeom prst="rect">
            <a:avLst/>
          </a:prstGeom>
          <a:solidFill>
            <a:srgbClr val="5B7C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011680"/>
            <a:ext cx="27432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</a:rPr>
              <a:t>General VEU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651760"/>
            <a:ext cx="2743200" cy="3017520"/>
          </a:xfrm>
          <a:prstGeom prst="rect">
            <a:avLst/>
          </a:prstGeom>
          <a:solidFill>
            <a:srgbClr val="FFFFFF"/>
          </a:solidFill>
          <a:ln w="6350">
            <a:solidFill>
              <a:srgbClr val="5B7C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2788920"/>
            <a:ext cx="256032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一般民用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474720"/>
            <a:ext cx="2468880" cy="155448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综合信用与合规体系审查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51760" y="2651760"/>
            <a:ext cx="640080" cy="365760"/>
          </a:xfrm>
          <a:prstGeom prst="rect">
            <a:avLst/>
          </a:prstGeom>
          <a:solidFill>
            <a:srgbClr val="5B7C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51760" y="2651760"/>
            <a:ext cx="6400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</a:rPr>
              <a:t>1 级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29000" y="2011680"/>
            <a:ext cx="2743200" cy="640080"/>
          </a:xfrm>
          <a:prstGeom prst="rect">
            <a:avLst/>
          </a:prstGeom>
          <a:solidFill>
            <a:srgbClr val="3D5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29000" y="2011680"/>
            <a:ext cx="27432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</a:rPr>
              <a:t>Data Center VEU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29000" y="2651760"/>
            <a:ext cx="2743200" cy="3017520"/>
          </a:xfrm>
          <a:prstGeom prst="rect">
            <a:avLst/>
          </a:prstGeom>
          <a:solidFill>
            <a:srgbClr val="FFFFFF"/>
          </a:solidFill>
          <a:ln w="6350">
            <a:solidFill>
              <a:srgbClr val="3D5A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20440" y="2788920"/>
            <a:ext cx="256032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数据中心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66160" y="3474720"/>
            <a:ext cx="2468880" cy="155448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场所核查 + 终端用途审查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532120" y="2651760"/>
            <a:ext cx="640080" cy="365760"/>
          </a:xfrm>
          <a:prstGeom prst="rect">
            <a:avLst/>
          </a:prstGeom>
          <a:solidFill>
            <a:srgbClr val="3D5A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532120" y="2651760"/>
            <a:ext cx="6400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</a:rPr>
              <a:t>2 级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2011680"/>
            <a:ext cx="2743200" cy="640080"/>
          </a:xfrm>
          <a:prstGeom prst="rect">
            <a:avLst/>
          </a:prstGeom>
          <a:solidFill>
            <a:srgbClr val="1F4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09360" y="2011680"/>
            <a:ext cx="27432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</a:rPr>
              <a:t>NVEU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09360" y="2651760"/>
            <a:ext cx="2743200" cy="3017520"/>
          </a:xfrm>
          <a:prstGeom prst="rect">
            <a:avLst/>
          </a:prstGeom>
          <a:solidFill>
            <a:srgbClr val="FFFFFF"/>
          </a:solidFill>
          <a:ln w="6350">
            <a:solidFill>
              <a:srgbClr val="1F4E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0" y="2788920"/>
            <a:ext cx="256032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国家经验证最终用户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6520" y="3474720"/>
            <a:ext cx="2468880" cy="155448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由该国政府背书并通报 BIS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412480" y="2651760"/>
            <a:ext cx="640080" cy="365760"/>
          </a:xfrm>
          <a:prstGeom prst="rect">
            <a:avLst/>
          </a:prstGeom>
          <a:solidFill>
            <a:srgbClr val="1F4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412480" y="2651760"/>
            <a:ext cx="6400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</a:rPr>
              <a:t>3 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89720" y="2011680"/>
            <a:ext cx="2743200" cy="64008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89720" y="2011680"/>
            <a:ext cx="27432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</a:rPr>
              <a:t>UVEU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189720" y="2651760"/>
            <a:ext cx="2743200" cy="3017520"/>
          </a:xfrm>
          <a:prstGeom prst="rect">
            <a:avLst/>
          </a:prstGeom>
          <a:solidFill>
            <a:srgbClr val="FFFFFF"/>
          </a:solidFill>
          <a:ln w="63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81160" y="2788920"/>
            <a:ext cx="256032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全球通用 · 门槛最高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26880" y="3474720"/>
            <a:ext cx="2468880" cy="155448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大型跨国云厂商专属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1292840" y="2651760"/>
            <a:ext cx="640080" cy="36576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1292840" y="2651760"/>
            <a:ext cx="64008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</a:rPr>
              <a:t>4 级 ↑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943600"/>
            <a:ext cx="110642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大型跨国云厂商主攻 UVEU 路径——这是当前含金量最高的「免死金牌」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BIS 时间线：六个节点（2022–2026）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每一轮都在补上一轮的漏洞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中篇 · 第四章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13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2026 年 1 月开了 H200 许可通道，但「开口不等于能走通」</a:t>
            </a:r>
          </a:p>
        </p:txBody>
      </p:sp>
      <p:pic>
        <p:nvPicPr>
          <p:cNvPr id="10" name="Picture 9" descr="img_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114973"/>
            <a:ext cx="6400800" cy="38167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080760"/>
            <a:ext cx="6400800" cy="320040"/>
          </a:xfrm>
          <a:prstGeom prst="rect">
            <a:avLst/>
          </a:prstGeom>
          <a:noFill/>
        </p:spPr>
        <p:txBody>
          <a:bodyPr wrap="none" tIns="25400" bIns="25400">
            <a:spAutoFit/>
          </a:bodyPr>
          <a:lstStyle/>
          <a:p>
            <a:pPr algn="ctr"/>
            <a:r>
              <a:rPr sz="1000" i="1">
                <a:solidFill>
                  <a:srgbClr val="6B7280"/>
                </a:solidFill>
                <a:latin typeface="Microsoft YaHei"/>
              </a:rPr>
              <a:t>原文 图 2：BIS 六步时间线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3760" y="1965960"/>
            <a:ext cx="4480560" cy="443484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六步：算力门槛 → HBM 纳入 → AI Diffusion → 大区限令 → VEU 完善 → H200 通道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2026-01 H200 获许可通道，但中方还有一道逐案审批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两道审批叠加，实际交付率极低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规则是持续补漏的过程——每一步都在收紧或澄清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任何「暂不执行」的规则都可能在某天重启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白名单砍半：一道新规卡住半个亚洲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2026 年 7 月 14 日 — neocloud 重灾区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中篇 · 第五章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14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FT 首发、路透跟进：逾半数亚洲客户被移除，重灾区是 neocloud</a:t>
            </a:r>
          </a:p>
        </p:txBody>
      </p:sp>
      <p:pic>
        <p:nvPicPr>
          <p:cNvPr id="10" name="Picture 9" descr="img_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494280"/>
            <a:ext cx="6400800" cy="30581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080760"/>
            <a:ext cx="6400800" cy="320040"/>
          </a:xfrm>
          <a:prstGeom prst="rect">
            <a:avLst/>
          </a:prstGeom>
          <a:noFill/>
        </p:spPr>
        <p:txBody>
          <a:bodyPr wrap="none" tIns="25400" bIns="25400">
            <a:spAutoFit/>
          </a:bodyPr>
          <a:lstStyle/>
          <a:p>
            <a:pPr algn="ctr"/>
            <a:r>
              <a:rPr sz="1000" i="1">
                <a:solidFill>
                  <a:srgbClr val="6B7280"/>
                </a:solidFill>
                <a:latin typeface="Microsoft YaHei"/>
              </a:rPr>
              <a:t>原文 图 3：白名单砍半 + BIS 收紧双轨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3760" y="1965960"/>
            <a:ext cx="4480560" cy="443484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被砍原因：客户集中 + 终端用途链条长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代表：CoreWeave / Nebius / Nscale / Lambda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这是配额闸 + KYC 闸同时收紧的落地结果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看正式废止，别听「暂不执行」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浮动盘 18% 说砍就砍，国内公司大多摸不到这块的边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中篇核心判断（四条）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发牌权在 BIS 手上，不是英伟达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中篇 · 收尾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15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「架构越复杂，越说明有东西不想让人看见」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11064240" cy="448056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① 发牌权在 BIS：英伟达设六道闸，BIS 决定这六道闸能不能对你打开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② 三层叠加才是完整管制：ECCN 管「是什么」+ 国家框架管「能去哪」+ VEU 管「例外给谁」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③ 最危险的不是明令禁止，是「不执行但未撤销」：AI Diffusion 至今挂在法律文本里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6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600">
                <a:solidFill>
                  <a:srgbClr val="0A2540"/>
                </a:solidFill>
                <a:latin typeface="Microsoft YaHei"/>
              </a:rPr>
              <a:t>④ 换注册地这条路 2026-05-31 后正式走不通：母公司属地判定，离岸架构失效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828800"/>
            <a:ext cx="731520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94560"/>
            <a:ext cx="10972800" cy="5486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9CA3AF"/>
                </a:solidFill>
                <a:latin typeface="Microsoft YaHei"/>
              </a:rPr>
              <a:t>PART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743200"/>
            <a:ext cx="10972800" cy="146304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6400" b="1">
                <a:solidFill>
                  <a:srgbClr val="FFFFFF"/>
                </a:solidFill>
                <a:latin typeface="Microsoft YaHei"/>
              </a:rPr>
              <a:t>下篇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389120"/>
            <a:ext cx="10972800" cy="7315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9CA3AF"/>
                </a:solidFill>
                <a:latin typeface="Microsoft YaHei"/>
              </a:rPr>
              <a:t>配额 / KYC / 拿货路径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下篇开篇：钱不是最重要的通行证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英伟达挑客户的方式像发邀请函，不像开门做生意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下篇 · 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16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828800"/>
            <a:ext cx="11064240" cy="18288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11064240" cy="9144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4400" b="1">
                <a:solidFill>
                  <a:srgbClr val="FFFFFF"/>
                </a:solidFill>
                <a:latin typeface="Microsoft YaHei"/>
              </a:rPr>
              <a:t>钱 不 是 通行证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743200"/>
            <a:ext cx="11064240" cy="9144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500" b="0">
                <a:solidFill>
                  <a:srgbClr val="9CA3AF"/>
                </a:solidFill>
                <a:latin typeface="Microsoft YaHei"/>
              </a:rPr>
              <a:t>它先看的不是你的账户，是三件事：你是谁、你在哪、你的机房长什么样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4023360"/>
            <a:ext cx="11064240" cy="22860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41148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6A34A"/>
                </a:solidFill>
                <a:latin typeface="Microsoft YaHei"/>
              </a:rPr>
              <a:t>下面拆四件事：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480560"/>
            <a:ext cx="10972800" cy="182880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① 67% 集中度的真拆法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② 五条没人写下来的规则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③ KYC 的三道门 + 门外三种人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>
                <a:solidFill>
                  <a:srgbClr val="E63946"/>
                </a:solidFill>
                <a:latin typeface="Microsoft YaHei"/>
              </a:rPr>
              <a:t>• </a:t>
            </a:r>
            <a:r>
              <a:rPr sz="1400">
                <a:solidFill>
                  <a:srgbClr val="0A2540"/>
                </a:solidFill>
                <a:latin typeface="Microsoft YaHei"/>
              </a:rPr>
              <a:t>④ 四条拿货路径 + 三条采购建议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67% 集中度：真正要看的不是总数，是它怎么拆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Blackwell 级算力约 67% 掌握在十家手里——但要拆成 49% / 18% 看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下篇 · 第一章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17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一边是 49% 纹丝不动，一边是 18% 说砍就砍</a:t>
            </a:r>
          </a:p>
        </p:txBody>
      </p:sp>
      <p:pic>
        <p:nvPicPr>
          <p:cNvPr id="10" name="Picture 9" descr="img_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069167"/>
            <a:ext cx="6400800" cy="19083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080760"/>
            <a:ext cx="6400800" cy="320040"/>
          </a:xfrm>
          <a:prstGeom prst="rect">
            <a:avLst/>
          </a:prstGeom>
          <a:noFill/>
        </p:spPr>
        <p:txBody>
          <a:bodyPr wrap="none" tIns="25400" bIns="25400">
            <a:spAutoFit/>
          </a:bodyPr>
          <a:lstStyle/>
          <a:p>
            <a:pPr algn="ctr"/>
            <a:r>
              <a:rPr sz="1000" i="1">
                <a:solidFill>
                  <a:srgbClr val="6B7280"/>
                </a:solidFill>
                <a:latin typeface="Microsoft YaHei"/>
              </a:rPr>
              <a:t>原文 图 1：67% 集中度拆解饼图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3760" y="1965960"/>
            <a:ext cx="4480560" cy="443484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第一组 49% = 基本盘：微软 / Meta / 谷歌 / 亚马逊 / 甲骨文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第二组 18% = 浮动盘：CoreWeave / Nebius / Nscale / Lambda 等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剩 33% 被几千家厂商瓜分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2026-07-14 砍的就是第二组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数据来源：American Compute，2026-04-20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五条不成文的规则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以下不在任何官方文件里，但实际决定谁能拿到货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下篇 · 第二章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18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规则一：配额是邀请，不是订单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11064240" cy="448056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5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500">
                <a:solidFill>
                  <a:srgbClr val="0A2540"/>
                </a:solidFill>
                <a:latin typeface="Microsoft YaHei"/>
              </a:rPr>
              <a:t>① 配额是邀请，不是订单——英伟达先决定给谁配额，下单是结果不是起点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5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500">
                <a:solidFill>
                  <a:srgbClr val="0A2540"/>
                </a:solidFill>
                <a:latin typeface="Microsoft YaHei"/>
              </a:rPr>
              <a:t>② 被审的是机房，不是钱——审你电力 / 承重 / 散热 / 运维 / 上架记录。钱是必要不充分条件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5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500">
                <a:solidFill>
                  <a:srgbClr val="0A2540"/>
                </a:solidFill>
                <a:latin typeface="Microsoft YaHei"/>
              </a:rPr>
              <a:t>③ 头部通吃——大规模部署摊薄英伟达服务成本 + 更容易通过监管审查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5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500">
                <a:solidFill>
                  <a:srgbClr val="0A2540"/>
                </a:solidFill>
                <a:latin typeface="Microsoft YaHei"/>
              </a:rPr>
              <a:t>④ 合规是筛子，不是门槛——筛眼会变；2026-05-31 澄清 2023 年规则继续生效</a:t>
            </a:r>
          </a:p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5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500">
                <a:solidFill>
                  <a:srgbClr val="0A2540"/>
                </a:solidFill>
                <a:latin typeface="Microsoft YaHei"/>
              </a:rPr>
              <a:t>⑤ 涨价传导链——HBM + 先进封装 → 配额 → OEM → 渠道 → 终端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KYC：三道门 + 卡在门外的三种人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KYC 不是一次审核，是三道门一道道过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下篇 · 第三章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19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A2540"/>
                </a:solidFill>
                <a:latin typeface="Microsoft YaHei"/>
              </a:rPr>
              <a:t>💡 最容易卡在第三道——物理核验，不是纸面工作</a:t>
            </a:r>
          </a:p>
        </p:txBody>
      </p:sp>
      <p:pic>
        <p:nvPicPr>
          <p:cNvPr id="10" name="Picture 9" descr="img_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168313"/>
            <a:ext cx="6400800" cy="371009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080760"/>
            <a:ext cx="6400800" cy="320040"/>
          </a:xfrm>
          <a:prstGeom prst="rect">
            <a:avLst/>
          </a:prstGeom>
          <a:noFill/>
        </p:spPr>
        <p:txBody>
          <a:bodyPr wrap="none" tIns="25400" bIns="25400">
            <a:spAutoFit/>
          </a:bodyPr>
          <a:lstStyle/>
          <a:p>
            <a:pPr algn="ctr"/>
            <a:r>
              <a:rPr sz="1000" i="1">
                <a:solidFill>
                  <a:srgbClr val="6B7280"/>
                </a:solidFill>
                <a:latin typeface="Microsoft YaHei"/>
              </a:rPr>
              <a:t>原文 图 2：KYC 三道门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3760" y="1965960"/>
            <a:ext cx="4480560" cy="4434840"/>
          </a:xfrm>
          <a:prstGeom prst="rect">
            <a:avLst/>
          </a:prstGeom>
          <a:noFill/>
        </p:spPr>
        <p:txBody>
          <a:bodyPr wrap="square" lIns="50800" rIns="50800" tIns="50800" bIns="50800" anchor="t">
            <a:spAutoFit/>
          </a:bodyPr>
          <a:lstStyle/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第一道 · 主体资质：注册地 / 股权 / 实控人 / 经营范围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第二道 · 终端用途：训练 / 推理 / 模型 / 客户 / 转售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第三道 · 物理核验：场所 / 上架 / 联网 / 运维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门外三种人：① 股权穿透卡 ② 用途说不清 ③ 物理对不上</a:t>
            </a:r>
          </a:p>
          <a:p>
            <a:pPr algn="l">
              <a:lnSpc>
                <a:spcPct val="160000"/>
              </a:lnSpc>
              <a:spcAft>
                <a:spcPts val="800"/>
              </a:spcAft>
            </a:pPr>
            <a:r>
              <a:rPr sz="1300">
                <a:solidFill>
                  <a:srgbClr val="E63946"/>
                </a:solidFill>
                <a:latin typeface="Microsoft YaHei"/>
              </a:rPr>
              <a:t>● </a:t>
            </a:r>
            <a:r>
              <a:rPr sz="1300">
                <a:solidFill>
                  <a:srgbClr val="0A2540"/>
                </a:solidFill>
                <a:latin typeface="Microsoft YaHei"/>
              </a:rPr>
              <a:t>母公司属地判定后，境外壳的价值显著下降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A2540"/>
                </a:solidFill>
                <a:latin typeface="Microsoft YaHei"/>
              </a:rPr>
              <a:t>四条拿货路径 + 各自代价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6B7280"/>
                </a:solidFill>
                <a:latin typeface="Microsoft YaHei"/>
              </a:rPr>
              <a:t>四条路成本结构完全不同——不能只比单价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583680"/>
            <a:ext cx="73152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下篇 · 第四章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583680"/>
            <a:ext cx="1828800" cy="256032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</a:rPr>
              <a:t>P. 20 /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solidFill>
            <a:srgbClr val="F8FAFC"/>
          </a:solidFill>
          <a:ln w="6350">
            <a:solidFill>
              <a:srgbClr val="6B7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88136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A2540"/>
                </a:solidFill>
                <a:latin typeface="Microsoft YaHei"/>
              </a:rPr>
              <a:t>💡 选哪条路取决于：硬件还是算力、预算结构、合规接受度、容错空间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2011680"/>
            <a:ext cx="2743200" cy="64008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011680"/>
            <a:ext cx="27432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A 路 · 直接采购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2651760"/>
            <a:ext cx="2743200" cy="3017520"/>
          </a:xfrm>
          <a:prstGeom prst="rect">
            <a:avLst/>
          </a:prstGeom>
          <a:solidFill>
            <a:srgbClr val="FFFFFF"/>
          </a:solidFill>
          <a:ln w="6350">
            <a:solidFill>
              <a:srgbClr val="0A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788920"/>
            <a:ext cx="2468880" cy="12801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通过 NCP / OEM 下单拿卡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4206240"/>
            <a:ext cx="2468880" cy="118872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206240"/>
            <a:ext cx="2468880" cy="11887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0A2540"/>
                </a:solidFill>
                <a:latin typeface="Microsoft YaHei"/>
              </a:rPr>
              <a:t>贵在前端，但资产归你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29000" y="2011680"/>
            <a:ext cx="2743200" cy="64008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29000" y="2011680"/>
            <a:ext cx="27432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B 路 · 算力租赁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29000" y="2651760"/>
            <a:ext cx="2743200" cy="3017520"/>
          </a:xfrm>
          <a:prstGeom prst="rect">
            <a:avLst/>
          </a:prstGeom>
          <a:solidFill>
            <a:srgbClr val="FFFFFF"/>
          </a:solidFill>
          <a:ln w="635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66160" y="2788920"/>
            <a:ext cx="2468880" cy="12801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采购云算力服务，不持有硬件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66160" y="4206240"/>
            <a:ext cx="2468880" cy="118872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66160" y="4206240"/>
            <a:ext cx="2468880" cy="11887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16A34A"/>
                </a:solidFill>
                <a:latin typeface="Microsoft YaHei"/>
              </a:rPr>
              <a:t>入口便宜，长期支出不确定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09360" y="2011680"/>
            <a:ext cx="2743200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0" y="2011680"/>
            <a:ext cx="27432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C 路 · 渠道商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2651760"/>
            <a:ext cx="2743200" cy="3017520"/>
          </a:xfrm>
          <a:prstGeom prst="rect">
            <a:avLst/>
          </a:prstGeom>
          <a:solidFill>
            <a:srgbClr val="FFFFFF"/>
          </a:solidFill>
          <a:ln w="63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46520" y="2788920"/>
            <a:ext cx="2468880" cy="12801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通过授权分销 / 集成商拿货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46520" y="4206240"/>
            <a:ext cx="2468880" cy="118872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46520" y="4206240"/>
            <a:ext cx="2468880" cy="11887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59E0B"/>
                </a:solidFill>
                <a:latin typeface="Microsoft YaHei"/>
              </a:rPr>
              <a:t>介于两者之间，代价是渠道成本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89720" y="2011680"/>
            <a:ext cx="2743200" cy="64008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89720" y="2011680"/>
            <a:ext cx="2743200" cy="6400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D 路 · 灰色路径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89720" y="2651760"/>
            <a:ext cx="2743200" cy="3017520"/>
          </a:xfrm>
          <a:prstGeom prst="rect">
            <a:avLst/>
          </a:prstGeom>
          <a:solidFill>
            <a:srgbClr val="FFFFFF"/>
          </a:solidFill>
          <a:ln w="6350">
            <a:solidFill>
              <a:srgbClr val="DC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26880" y="2788920"/>
            <a:ext cx="2468880" cy="12801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0">
                <a:solidFill>
                  <a:srgbClr val="0A2540"/>
                </a:solidFill>
                <a:latin typeface="Microsoft YaHei"/>
              </a:rPr>
              <a:t>通过非授权渠道快速拿货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326880" y="4206240"/>
            <a:ext cx="2468880" cy="118872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26880" y="4206240"/>
            <a:ext cx="2468880" cy="118872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DC2626"/>
                </a:solidFill>
                <a:latin typeface="Microsoft YaHei"/>
              </a:rPr>
              <a:t>看起来最便宜，直到出事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6B7280"/>
                </a:solidFill>
                <a:latin typeface="Microsoft YaHei"/>
              </a:rPr>
              <a:t>选错的成本远高于单价的差额——一旦触发合规风险，整批货与渠道一起被冻结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48640"/>
            <a:ext cx="1371600" cy="109728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9CA3AF"/>
                </a:solidFill>
                <a:latin typeface="Microsoft YaHei"/>
              </a:rPr>
              <a:t>系列收尾 · 一句话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0">
                <a:solidFill>
                  <a:srgbClr val="9CA3AF"/>
                </a:solidFill>
                <a:latin typeface="Microsoft YaHei"/>
              </a:rPr>
              <a:t>英伟达 GPU 全球分销体系 · 上中下合集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828800"/>
            <a:ext cx="10332720" cy="27432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10332720" cy="109728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3600" b="1">
                <a:solidFill>
                  <a:srgbClr val="FFFFFF"/>
                </a:solidFill>
                <a:latin typeface="Microsoft YaHei"/>
              </a:rPr>
              <a:t>能不能拿到货，从来不是价格问题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332720" cy="9144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0">
                <a:solidFill>
                  <a:srgbClr val="9CA3AF"/>
                </a:solidFill>
                <a:latin typeface="Microsoft YaHei"/>
              </a:rPr>
              <a:t>它是资格问题、属地问题、物理条件问题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33272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300" b="0">
                <a:solidFill>
                  <a:srgbClr val="9CA3AF"/>
                </a:solidFill>
                <a:latin typeface="Microsoft YaHei"/>
              </a:rPr>
              <a:t>任何一个以价格为核心卖点的承诺，都值得你再问一遍：它凭什么能拿到配额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8800" y="5029200"/>
            <a:ext cx="850392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828800" y="5212080"/>
            <a:ext cx="8503920" cy="45720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</a:rPr>
              <a:t>那是一切判断的锚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94360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100" b="0">
                <a:solidFill>
                  <a:srgbClr val="9CA3AF"/>
                </a:solidFill>
                <a:latin typeface="Microsoft YaHei"/>
              </a:rPr>
              <a:t>微信公众号「GPU交易网」 · 2026 系列文章整合整理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0">
                <a:solidFill>
                  <a:srgbClr val="9CA3AF"/>
                </a:solidFill>
                <a:latin typeface="Microsoft YaHei"/>
              </a:rPr>
              <a:t>本资料基于公开内容整合整理 · 仅供行业研究参考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