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CFC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FCFC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786384"/>
            <a:ext cx="12191695" cy="54864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109728"/>
            <a:ext cx="9144000" cy="457200"/>
          </a:xfrm>
          <a:prstGeom prst="rect">
            <a:avLst/>
          </a:prstGeom>
          <a:noFill/>
        </p:spPr>
        <p:txBody>
          <a:bodyPr wrap="none" lIns="0">
            <a:spAutoFit/>
          </a:bodyPr>
          <a:lstStyle/>
          <a:p>
            <a:pPr algn="l"/>
            <a:r>
              <a:rPr sz="2800" b="1">
                <a:solidFill>
                  <a:srgbClr val="0B0B0B"/>
                </a:solidFill>
                <a:latin typeface="Microsoft YaHei"/>
              </a:rPr>
              <a:t>全球主流大模型定价全景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502920"/>
            <a:ext cx="9144000" cy="274320"/>
          </a:xfrm>
          <a:prstGeom prst="rect">
            <a:avLst/>
          </a:prstGeom>
          <a:noFill/>
        </p:spPr>
        <p:txBody>
          <a:bodyPr wrap="none" lIns="0">
            <a:spAutoFit/>
          </a:bodyPr>
          <a:lstStyle/>
          <a:p>
            <a:r>
              <a:rPr sz="1150">
                <a:solidFill>
                  <a:srgbClr val="52514E"/>
                </a:solidFill>
                <a:latin typeface="Microsoft YaHei"/>
              </a:rPr>
              <a:t>2026 年 9 月 · 价格区间分布 · 按场景选型 · 定价公式与因素拆解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0" y="164592"/>
            <a:ext cx="3246120" cy="548640"/>
          </a:xfrm>
          <a:prstGeom prst="roundRect">
            <a:avLst>
              <a:gd name="adj" fmla="val 30000"/>
            </a:avLst>
          </a:prstGeom>
          <a:solidFill>
            <a:srgbClr val="EAF3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78240" y="201168"/>
            <a:ext cx="3108960" cy="5029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50" b="1">
                <a:solidFill>
                  <a:srgbClr val="2A78D6"/>
                </a:solidFill>
                <a:latin typeface="Microsoft YaHei"/>
              </a:rPr>
              <a:t>输出价横跨 ~600× ｜ 旗舰 vs 轻量差 50–100× ｜ 缓存再省 90%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4320" y="1005840"/>
            <a:ext cx="6903720" cy="4434840"/>
          </a:xfrm>
          <a:prstGeom prst="roundRect">
            <a:avLst>
              <a:gd name="adj" fmla="val 4000"/>
            </a:avLst>
          </a:prstGeom>
          <a:solidFill>
            <a:srgbClr val="FCFCFB"/>
          </a:solidFill>
          <a:ln w="635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chart_ma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024128"/>
            <a:ext cx="6867144" cy="439826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360920" y="1005840"/>
            <a:ext cx="4572000" cy="4434840"/>
          </a:xfrm>
          <a:prstGeom prst="roundRect">
            <a:avLst>
              <a:gd name="adj" fmla="val 4000"/>
            </a:avLst>
          </a:prstGeom>
          <a:solidFill>
            <a:srgbClr val="FCFCFB"/>
          </a:solidFill>
          <a:ln w="635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79" y="1078992"/>
            <a:ext cx="43891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0B0B0B"/>
                </a:solidFill>
                <a:latin typeface="Microsoft YaHei"/>
              </a:rPr>
              <a:t>▎定价公式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98079" y="1371600"/>
            <a:ext cx="4297680" cy="594360"/>
          </a:xfrm>
          <a:prstGeom prst="roundRect">
            <a:avLst>
              <a:gd name="adj" fmla="val 12000"/>
            </a:avLst>
          </a:prstGeom>
          <a:solidFill>
            <a:srgbClr val="0B0B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79" y="1371600"/>
            <a:ext cx="4297680" cy="5943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950" b="0">
                <a:solidFill>
                  <a:srgbClr val="FFFFFF"/>
                </a:solidFill>
                <a:latin typeface="Microsoft YaHei"/>
              </a:rPr>
              <a:t>总成本 = Σ (输入 × P_in + 输出 × P_out + 缓存 × P_cache)</a:t>
            </a:r>
          </a:p>
          <a:p>
            <a:pPr algn="ctr">
              <a:lnSpc>
                <a:spcPct val="130000"/>
              </a:lnSpc>
            </a:pPr>
            <a:r>
              <a:rPr sz="950" b="0">
                <a:solidFill>
                  <a:srgbClr val="FFFFFF"/>
                </a:solidFill>
                <a:latin typeface="Microsoft YaHei"/>
              </a:rPr>
              <a:t>                × (1 − Batch折扣) × 区域系数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79" y="2084831"/>
            <a:ext cx="42976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A78D6"/>
                </a:solidFill>
                <a:latin typeface="Microsoft YaHei"/>
              </a:rPr>
              <a:t>● 主要因素 (决定量级)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79" y="2331720"/>
            <a:ext cx="4297680" cy="10058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850" b="0">
                <a:solidFill>
                  <a:srgbClr val="52514E"/>
                </a:solidFill>
                <a:latin typeface="Microsoft YaHei"/>
              </a:rPr>
              <a:t>① 输入价 P_in ——  占比 20–40%</a:t>
            </a:r>
          </a:p>
          <a:p>
            <a:pPr algn="l">
              <a:lnSpc>
                <a:spcPct val="135000"/>
              </a:lnSpc>
            </a:pPr>
            <a:r>
              <a:rPr sz="850" b="0">
                <a:solidFill>
                  <a:srgbClr val="52514E"/>
                </a:solidFill>
                <a:latin typeface="Microsoft YaHei"/>
              </a:rPr>
              <a:t>② 输出价 P_out —— 通常是输入的 3–10×，决定总成本</a:t>
            </a:r>
          </a:p>
          <a:p>
            <a:pPr algn="l">
              <a:lnSpc>
                <a:spcPct val="135000"/>
              </a:lnSpc>
            </a:pPr>
            <a:r>
              <a:rPr sz="850" b="0">
                <a:solidFill>
                  <a:srgbClr val="52514E"/>
                </a:solidFill>
                <a:latin typeface="Microsoft YaHei"/>
              </a:rPr>
              <a:t>③ 模型能力档 —— 旗舰 vs 轻量差 50–100×</a:t>
            </a:r>
          </a:p>
          <a:p>
            <a:pPr algn="l">
              <a:lnSpc>
                <a:spcPct val="135000"/>
              </a:lnSpc>
            </a:pPr>
            <a:r>
              <a:rPr sz="850" b="0">
                <a:solidFill>
                  <a:srgbClr val="52514E"/>
                </a:solidFill>
                <a:latin typeface="Microsoft YaHei"/>
              </a:rPr>
              <a:t>④ 上下文长度 —— &gt;200K token 溢价 50–100%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79" y="3429000"/>
            <a:ext cx="42976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898781"/>
                </a:solidFill>
                <a:latin typeface="Microsoft YaHei"/>
              </a:rPr>
              <a:t>○ 次要因素 (决定账单波动)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8079" y="3657600"/>
            <a:ext cx="4297680" cy="16916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52514E"/>
                </a:solidFill>
                <a:latin typeface="Microsoft YaHei"/>
              </a:rPr>
              <a:t>⑤ Prompt 缓存 —— 命中省 50–90%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52514E"/>
                </a:solidFill>
                <a:latin typeface="Microsoft YaHei"/>
              </a:rPr>
              <a:t>⑥ Batch 调用折扣 — 通常 50% off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52514E"/>
                </a:solidFill>
                <a:latin typeface="Microsoft YaHei"/>
              </a:rPr>
              <a:t>⑦ 峰值/非峰值时段 — DeepSeek 等夜间半价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52514E"/>
                </a:solidFill>
                <a:latin typeface="Microsoft YaHei"/>
              </a:rPr>
              <a:t>⑧ 思考/推理 tokens — Gemini 思考模式额外计费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52514E"/>
                </a:solidFill>
                <a:latin typeface="Microsoft YaHei"/>
              </a:rPr>
              <a:t>⑨ 区域 / 数据驻留 — Azure 等区域加价 10%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52514E"/>
                </a:solidFill>
                <a:latin typeface="Microsoft YaHei"/>
              </a:rPr>
              <a:t>⑩ 订阅套餐 — GLM/Qwen Coding Plan 可降 70%+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" y="5532120"/>
            <a:ext cx="6903720" cy="1024128"/>
          </a:xfrm>
          <a:prstGeom prst="roundRect">
            <a:avLst>
              <a:gd name="adj" fmla="val 4000"/>
            </a:avLst>
          </a:prstGeom>
          <a:solidFill>
            <a:srgbClr val="FCFCFB"/>
          </a:solidFill>
          <a:ln w="635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11480" y="5577840"/>
            <a:ext cx="667512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0B0B0B"/>
                </a:solidFill>
                <a:latin typeface="Microsoft YaHei"/>
              </a:rPr>
              <a:t>▎按场景选型 · 推荐组合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84048" y="5870448"/>
            <a:ext cx="1097280" cy="676656"/>
          </a:xfrm>
          <a:prstGeom prst="roundRect">
            <a:avLst>
              <a:gd name="adj" fmla="val 10000"/>
            </a:avLst>
          </a:prstGeom>
          <a:solidFill>
            <a:srgbClr val="F6F6F4"/>
          </a:solidFill>
          <a:ln w="635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84048" y="5870448"/>
            <a:ext cx="36576" cy="676656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5897880"/>
            <a:ext cx="1005839" cy="23774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0B0B0B"/>
                </a:solidFill>
                <a:latin typeface="Microsoft YaHei"/>
              </a:rPr>
              <a:t>长文档/代码库理解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6117336"/>
            <a:ext cx="1005839" cy="40233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2514E"/>
                </a:solidFill>
                <a:latin typeface="Microsoft YaHei"/>
              </a:rPr>
              <a:t>Kimi K2.5</a:t>
            </a:r>
          </a:p>
          <a:p>
            <a:pPr algn="l">
              <a:lnSpc>
                <a:spcPct val="115000"/>
              </a:lnSpc>
            </a:pPr>
            <a:r>
              <a:rPr sz="650" b="0">
                <a:solidFill>
                  <a:srgbClr val="52514E"/>
                </a:solidFill>
                <a:latin typeface="Microsoft YaHei"/>
              </a:rPr>
              <a:t>Sonnet 4.6 · Pro 3.1</a:t>
            </a:r>
          </a:p>
          <a:p>
            <a:pPr algn="l">
              <a:lnSpc>
                <a:spcPct val="115000"/>
              </a:lnSpc>
            </a:pPr>
            <a:r>
              <a:rPr sz="650" b="0">
                <a:solidFill>
                  <a:srgbClr val="52514E"/>
                </a:solidFill>
                <a:latin typeface="Microsoft YaHei"/>
              </a:rPr>
              <a:t>1M 上下文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527048" y="5870448"/>
            <a:ext cx="1097280" cy="676656"/>
          </a:xfrm>
          <a:prstGeom prst="roundRect">
            <a:avLst>
              <a:gd name="adj" fmla="val 10000"/>
            </a:avLst>
          </a:prstGeom>
          <a:solidFill>
            <a:srgbClr val="F6F6F4"/>
          </a:solidFill>
          <a:ln w="635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527048" y="5870448"/>
            <a:ext cx="36576" cy="676656"/>
          </a:xfrm>
          <a:prstGeom prst="rect">
            <a:avLst/>
          </a:prstGeom>
          <a:solidFill>
            <a:srgbClr val="EB68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600200" y="5897880"/>
            <a:ext cx="1005839" cy="23774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0B0B0B"/>
                </a:solidFill>
                <a:latin typeface="Microsoft YaHei"/>
              </a:rPr>
              <a:t>复杂 Agent / Coding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00200" y="6117336"/>
            <a:ext cx="1005839" cy="40233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2514E"/>
                </a:solidFill>
                <a:latin typeface="Microsoft YaHei"/>
              </a:rPr>
              <a:t>Opus 4.8</a:t>
            </a:r>
          </a:p>
          <a:p>
            <a:pPr algn="l">
              <a:lnSpc>
                <a:spcPct val="115000"/>
              </a:lnSpc>
            </a:pPr>
            <a:r>
              <a:rPr sz="650" b="0">
                <a:solidFill>
                  <a:srgbClr val="52514E"/>
                </a:solidFill>
                <a:latin typeface="Microsoft YaHei"/>
              </a:rPr>
              <a:t>GPT-5 · V3.2</a:t>
            </a:r>
          </a:p>
          <a:p>
            <a:pPr algn="l">
              <a:lnSpc>
                <a:spcPct val="115000"/>
              </a:lnSpc>
            </a:pPr>
            <a:r>
              <a:rPr sz="650" b="0">
                <a:solidFill>
                  <a:srgbClr val="52514E"/>
                </a:solidFill>
                <a:latin typeface="Microsoft YaHei"/>
              </a:rPr>
              <a:t>工具+推理最优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670048" y="5870448"/>
            <a:ext cx="1097280" cy="676656"/>
          </a:xfrm>
          <a:prstGeom prst="roundRect">
            <a:avLst>
              <a:gd name="adj" fmla="val 10000"/>
            </a:avLst>
          </a:prstGeom>
          <a:solidFill>
            <a:srgbClr val="F6F6F4"/>
          </a:solidFill>
          <a:ln w="635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670048" y="5870448"/>
            <a:ext cx="36576" cy="676656"/>
          </a:xfrm>
          <a:prstGeom prst="rect">
            <a:avLst/>
          </a:prstGeom>
          <a:solidFill>
            <a:srgbClr val="1BA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743200" y="5897880"/>
            <a:ext cx="1005839" cy="23774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0B0B0B"/>
                </a:solidFill>
                <a:latin typeface="Microsoft YaHei"/>
              </a:rPr>
              <a:t>高并发轻量任务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43200" y="6117336"/>
            <a:ext cx="1005839" cy="40233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2514E"/>
                </a:solidFill>
                <a:latin typeface="Microsoft YaHei"/>
              </a:rPr>
              <a:t>Flash-Lite</a:t>
            </a:r>
          </a:p>
          <a:p>
            <a:pPr algn="l">
              <a:lnSpc>
                <a:spcPct val="115000"/>
              </a:lnSpc>
            </a:pPr>
            <a:r>
              <a:rPr sz="650" b="0">
                <a:solidFill>
                  <a:srgbClr val="52514E"/>
                </a:solidFill>
                <a:latin typeface="Microsoft YaHei"/>
              </a:rPr>
              <a:t>GPT-5 nano · 4.1 Fast</a:t>
            </a:r>
          </a:p>
          <a:p>
            <a:pPr algn="l">
              <a:lnSpc>
                <a:spcPct val="115000"/>
              </a:lnSpc>
            </a:pPr>
            <a:r>
              <a:rPr sz="650" b="0">
                <a:solidFill>
                  <a:srgbClr val="52514E"/>
                </a:solidFill>
                <a:latin typeface="Microsoft YaHei"/>
              </a:rPr>
              <a:t>&lt; $0.5 / 1M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813048" y="5870448"/>
            <a:ext cx="1097280" cy="676656"/>
          </a:xfrm>
          <a:prstGeom prst="roundRect">
            <a:avLst>
              <a:gd name="adj" fmla="val 10000"/>
            </a:avLst>
          </a:prstGeom>
          <a:solidFill>
            <a:srgbClr val="F6F6F4"/>
          </a:solidFill>
          <a:ln w="635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813048" y="5870448"/>
            <a:ext cx="36576" cy="676656"/>
          </a:xfrm>
          <a:prstGeom prst="rect">
            <a:avLst/>
          </a:prstGeom>
          <a:solidFill>
            <a:srgbClr val="EDA1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886200" y="5897880"/>
            <a:ext cx="1005839" cy="23774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0B0B0B"/>
                </a:solidFill>
                <a:latin typeface="Microsoft YaHei"/>
              </a:rPr>
              <a:t>极致低成本/批量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886200" y="6117336"/>
            <a:ext cx="1005839" cy="40233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2514E"/>
                </a:solidFill>
                <a:latin typeface="Microsoft YaHei"/>
              </a:rPr>
              <a:t>V4-Flash</a:t>
            </a:r>
          </a:p>
          <a:p>
            <a:pPr algn="l">
              <a:lnSpc>
                <a:spcPct val="115000"/>
              </a:lnSpc>
            </a:pPr>
            <a:r>
              <a:rPr sz="650" b="0">
                <a:solidFill>
                  <a:srgbClr val="52514E"/>
                </a:solidFill>
                <a:latin typeface="Microsoft YaHei"/>
              </a:rPr>
              <a:t>FlashX · Qwen-Long</a:t>
            </a:r>
          </a:p>
          <a:p>
            <a:pPr algn="l">
              <a:lnSpc>
                <a:spcPct val="115000"/>
              </a:lnSpc>
            </a:pPr>
            <a:r>
              <a:rPr sz="650" b="0">
                <a:solidFill>
                  <a:srgbClr val="52514E"/>
                </a:solidFill>
                <a:latin typeface="Microsoft YaHei"/>
              </a:rPr>
              <a:t>&lt; $0.3 / 1M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956048" y="5870448"/>
            <a:ext cx="1097280" cy="676656"/>
          </a:xfrm>
          <a:prstGeom prst="roundRect">
            <a:avLst>
              <a:gd name="adj" fmla="val 10000"/>
            </a:avLst>
          </a:prstGeom>
          <a:solidFill>
            <a:srgbClr val="F6F6F4"/>
          </a:solidFill>
          <a:ln w="635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956048" y="5870448"/>
            <a:ext cx="36576" cy="676656"/>
          </a:xfrm>
          <a:prstGeom prst="rect">
            <a:avLst/>
          </a:prstGeom>
          <a:solidFill>
            <a:srgbClr val="E87B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029200" y="5897880"/>
            <a:ext cx="1005839" cy="23774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0B0B0B"/>
                </a:solidFill>
                <a:latin typeface="Microsoft YaHei"/>
              </a:rPr>
              <a:t>中文创作 / 政企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29200" y="6117336"/>
            <a:ext cx="1005839" cy="40233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2514E"/>
                </a:solidFill>
                <a:latin typeface="Microsoft YaHei"/>
              </a:rPr>
              <a:t>文心 5.1</a:t>
            </a:r>
          </a:p>
          <a:p>
            <a:pPr algn="l">
              <a:lnSpc>
                <a:spcPct val="115000"/>
              </a:lnSpc>
            </a:pPr>
            <a:r>
              <a:rPr sz="650" b="0">
                <a:solidFill>
                  <a:srgbClr val="52514E"/>
                </a:solidFill>
                <a:latin typeface="Microsoft YaHei"/>
              </a:rPr>
              <a:t>Qwen3-Max · Doubao</a:t>
            </a:r>
          </a:p>
          <a:p>
            <a:pPr algn="l">
              <a:lnSpc>
                <a:spcPct val="115000"/>
              </a:lnSpc>
            </a:pPr>
            <a:r>
              <a:rPr sz="650" b="0">
                <a:solidFill>
                  <a:srgbClr val="52514E"/>
                </a:solidFill>
                <a:latin typeface="Microsoft YaHei"/>
              </a:rPr>
              <a:t>本土合规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099048" y="5870448"/>
            <a:ext cx="1097280" cy="676656"/>
          </a:xfrm>
          <a:prstGeom prst="roundRect">
            <a:avLst>
              <a:gd name="adj" fmla="val 10000"/>
            </a:avLst>
          </a:prstGeom>
          <a:solidFill>
            <a:srgbClr val="F6F6F4"/>
          </a:solidFill>
          <a:ln w="635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099048" y="5870448"/>
            <a:ext cx="36576" cy="676656"/>
          </a:xfrm>
          <a:prstGeom prst="rect">
            <a:avLst/>
          </a:prstGeom>
          <a:solidFill>
            <a:srgbClr val="4A3A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172200" y="5897880"/>
            <a:ext cx="1005839" cy="23774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0B0B0B"/>
                </a:solidFill>
                <a:latin typeface="Microsoft YaHei"/>
              </a:rPr>
              <a:t>顶级推理 / 前沿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172200" y="6117336"/>
            <a:ext cx="1005839" cy="402336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2514E"/>
                </a:solidFill>
                <a:latin typeface="Microsoft YaHei"/>
              </a:rPr>
              <a:t>Fable 5.1</a:t>
            </a:r>
          </a:p>
          <a:p>
            <a:pPr algn="l">
              <a:lnSpc>
                <a:spcPct val="115000"/>
              </a:lnSpc>
            </a:pPr>
            <a:r>
              <a:rPr sz="650" b="0">
                <a:solidFill>
                  <a:srgbClr val="52514E"/>
                </a:solidFill>
                <a:latin typeface="Microsoft YaHei"/>
              </a:rPr>
              <a:t>Opus 4.8 · GPT-5.6</a:t>
            </a:r>
          </a:p>
          <a:p>
            <a:pPr algn="l">
              <a:lnSpc>
                <a:spcPct val="115000"/>
              </a:lnSpc>
            </a:pPr>
            <a:r>
              <a:rPr sz="650" b="0">
                <a:solidFill>
                  <a:srgbClr val="52514E"/>
                </a:solidFill>
                <a:latin typeface="Microsoft YaHei"/>
              </a:rPr>
              <a:t>$10–50 / 1M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360920" y="5532120"/>
            <a:ext cx="4572000" cy="1024128"/>
          </a:xfrm>
          <a:prstGeom prst="roundRect">
            <a:avLst>
              <a:gd name="adj" fmla="val 4000"/>
            </a:avLst>
          </a:prstGeom>
          <a:solidFill>
            <a:srgbClr val="FCFCFB"/>
          </a:solidFill>
          <a:ln w="635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498079" y="5577840"/>
            <a:ext cx="429768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0B0B0B"/>
                </a:solidFill>
                <a:latin typeface="Microsoft YaHei"/>
              </a:rPr>
              <a:t>▎主流模型速查 ($ / M tokens · 输入/输出)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498079" y="5870448"/>
            <a:ext cx="3319272" cy="77724"/>
          </a:xfrm>
          <a:prstGeom prst="rect">
            <a:avLst/>
          </a:prstGeom>
          <a:solidFill>
            <a:srgbClr val="F0F0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498079" y="5870448"/>
            <a:ext cx="1691640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52514E"/>
                </a:solidFill>
                <a:latin typeface="Microsoft YaHei"/>
              </a:rPr>
              <a:t>模型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189719" y="5870448"/>
            <a:ext cx="685800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750" b="1">
                <a:solidFill>
                  <a:srgbClr val="52514E"/>
                </a:solidFill>
                <a:latin typeface="Microsoft YaHei"/>
              </a:rPr>
              <a:t>输入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875519" y="5870448"/>
            <a:ext cx="777240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750" b="1">
                <a:solidFill>
                  <a:srgbClr val="52514E"/>
                </a:solidFill>
                <a:latin typeface="Microsoft YaHei"/>
              </a:rPr>
              <a:t>输出</a:t>
            </a:r>
          </a:p>
        </p:txBody>
      </p:sp>
      <p:sp>
        <p:nvSpPr>
          <p:cNvPr id="51" name="Oval 50"/>
          <p:cNvSpPr/>
          <p:nvPr/>
        </p:nvSpPr>
        <p:spPr>
          <a:xfrm>
            <a:off x="7543800" y="5955030"/>
            <a:ext cx="64008" cy="64008"/>
          </a:xfrm>
          <a:prstGeom prst="ellipse">
            <a:avLst/>
          </a:prstGeom>
          <a:solidFill>
            <a:srgbClr val="E87B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607807" y="5948172"/>
            <a:ext cx="1581912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0">
                <a:solidFill>
                  <a:srgbClr val="0B0B0B"/>
                </a:solidFill>
                <a:latin typeface="Microsoft YaHei"/>
              </a:rPr>
              <a:t>DeepSeek V4-Flash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189719" y="5948172"/>
            <a:ext cx="685800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750" b="0">
                <a:solidFill>
                  <a:srgbClr val="0B0B0B"/>
                </a:solidFill>
                <a:latin typeface="Microsoft YaHei"/>
              </a:rPr>
              <a:t>0.14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875519" y="5948172"/>
            <a:ext cx="777240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750" b="1">
                <a:solidFill>
                  <a:srgbClr val="0B0B0B"/>
                </a:solidFill>
                <a:latin typeface="Microsoft YaHei"/>
              </a:rPr>
              <a:t>0.28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498079" y="6025896"/>
            <a:ext cx="3319272" cy="77724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7543800" y="6032754"/>
            <a:ext cx="64008" cy="64008"/>
          </a:xfrm>
          <a:prstGeom prst="ellipse">
            <a:avLst/>
          </a:prstGeom>
          <a:solidFill>
            <a:srgbClr val="1BA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607807" y="6025896"/>
            <a:ext cx="1581912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0">
                <a:solidFill>
                  <a:srgbClr val="0B0B0B"/>
                </a:solidFill>
                <a:latin typeface="Microsoft YaHei"/>
              </a:rPr>
              <a:t>Gemini 2.5 Flash-Lite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189719" y="6025896"/>
            <a:ext cx="685800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750" b="0">
                <a:solidFill>
                  <a:srgbClr val="0B0B0B"/>
                </a:solidFill>
                <a:latin typeface="Microsoft YaHei"/>
              </a:rPr>
              <a:t>0.10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875519" y="6025896"/>
            <a:ext cx="777240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750" b="1">
                <a:solidFill>
                  <a:srgbClr val="0B0B0B"/>
                </a:solidFill>
                <a:latin typeface="Microsoft YaHei"/>
              </a:rPr>
              <a:t>0.40</a:t>
            </a:r>
          </a:p>
        </p:txBody>
      </p:sp>
      <p:sp>
        <p:nvSpPr>
          <p:cNvPr id="60" name="Oval 59"/>
          <p:cNvSpPr/>
          <p:nvPr/>
        </p:nvSpPr>
        <p:spPr>
          <a:xfrm>
            <a:off x="7543800" y="6110478"/>
            <a:ext cx="64008" cy="64008"/>
          </a:xfrm>
          <a:prstGeom prst="ellipse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607807" y="6103620"/>
            <a:ext cx="1581912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0">
                <a:solidFill>
                  <a:srgbClr val="0B0B0B"/>
                </a:solidFill>
                <a:latin typeface="Microsoft YaHei"/>
              </a:rPr>
              <a:t>GPT-5 nano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189719" y="6103620"/>
            <a:ext cx="685800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750" b="0">
                <a:solidFill>
                  <a:srgbClr val="0B0B0B"/>
                </a:solidFill>
                <a:latin typeface="Microsoft YaHei"/>
              </a:rPr>
              <a:t>0.05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875519" y="6103620"/>
            <a:ext cx="777240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750" b="1">
                <a:solidFill>
                  <a:srgbClr val="0B0B0B"/>
                </a:solidFill>
                <a:latin typeface="Microsoft YaHei"/>
              </a:rPr>
              <a:t>0.40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498079" y="6181344"/>
            <a:ext cx="3319272" cy="77724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7543800" y="6188202"/>
            <a:ext cx="64008" cy="64008"/>
          </a:xfrm>
          <a:prstGeom prst="ellipse">
            <a:avLst/>
          </a:prstGeom>
          <a:solidFill>
            <a:srgbClr val="525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607807" y="6181344"/>
            <a:ext cx="1581912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0">
                <a:solidFill>
                  <a:srgbClr val="0B0B0B"/>
                </a:solidFill>
                <a:latin typeface="Microsoft YaHei"/>
              </a:rPr>
              <a:t>Kimi K2.5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189719" y="6181344"/>
            <a:ext cx="685800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750" b="0">
                <a:solidFill>
                  <a:srgbClr val="0B0B0B"/>
                </a:solidFill>
                <a:latin typeface="Microsoft YaHei"/>
              </a:rPr>
              <a:t>0.60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875519" y="6181344"/>
            <a:ext cx="777240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750" b="1">
                <a:solidFill>
                  <a:srgbClr val="0B0B0B"/>
                </a:solidFill>
                <a:latin typeface="Microsoft YaHei"/>
              </a:rPr>
              <a:t>2.50</a:t>
            </a:r>
          </a:p>
        </p:txBody>
      </p:sp>
      <p:sp>
        <p:nvSpPr>
          <p:cNvPr id="69" name="Oval 68"/>
          <p:cNvSpPr/>
          <p:nvPr/>
        </p:nvSpPr>
        <p:spPr>
          <a:xfrm>
            <a:off x="7543800" y="6265926"/>
            <a:ext cx="64008" cy="64008"/>
          </a:xfrm>
          <a:prstGeom prst="ellipse">
            <a:avLst/>
          </a:prstGeom>
          <a:solidFill>
            <a:srgbClr val="EB68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607807" y="6259068"/>
            <a:ext cx="1581912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0">
                <a:solidFill>
                  <a:srgbClr val="0B0B0B"/>
                </a:solidFill>
                <a:latin typeface="Microsoft YaHei"/>
              </a:rPr>
              <a:t>Claude Sonnet 4.6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189719" y="6259068"/>
            <a:ext cx="685800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750" b="0">
                <a:solidFill>
                  <a:srgbClr val="0B0B0B"/>
                </a:solidFill>
                <a:latin typeface="Microsoft YaHei"/>
              </a:rPr>
              <a:t>3.00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875519" y="6259068"/>
            <a:ext cx="777240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750" b="1">
                <a:solidFill>
                  <a:srgbClr val="0B0B0B"/>
                </a:solidFill>
                <a:latin typeface="Microsoft YaHei"/>
              </a:rPr>
              <a:t>15.00</a:t>
            </a:r>
          </a:p>
        </p:txBody>
      </p:sp>
      <p:sp>
        <p:nvSpPr>
          <p:cNvPr id="73" name="Rectangle 72"/>
          <p:cNvSpPr/>
          <p:nvPr/>
        </p:nvSpPr>
        <p:spPr>
          <a:xfrm>
            <a:off x="7498079" y="6336792"/>
            <a:ext cx="3319272" cy="77724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7543800" y="6343650"/>
            <a:ext cx="64008" cy="64008"/>
          </a:xfrm>
          <a:prstGeom prst="ellipse">
            <a:avLst/>
          </a:prstGeom>
          <a:solidFill>
            <a:srgbClr val="1BA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7607807" y="6336792"/>
            <a:ext cx="1581912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0">
                <a:solidFill>
                  <a:srgbClr val="0B0B0B"/>
                </a:solidFill>
                <a:latin typeface="Microsoft YaHei"/>
              </a:rPr>
              <a:t>Gemini 3.1 Pro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189719" y="6336792"/>
            <a:ext cx="685800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750" b="0">
                <a:solidFill>
                  <a:srgbClr val="0B0B0B"/>
                </a:solidFill>
                <a:latin typeface="Microsoft YaHei"/>
              </a:rPr>
              <a:t>2.00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9875519" y="6336792"/>
            <a:ext cx="777240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750" b="1">
                <a:solidFill>
                  <a:srgbClr val="0B0B0B"/>
                </a:solidFill>
                <a:latin typeface="Microsoft YaHei"/>
              </a:rPr>
              <a:t>12.00</a:t>
            </a:r>
          </a:p>
        </p:txBody>
      </p:sp>
      <p:sp>
        <p:nvSpPr>
          <p:cNvPr id="78" name="Oval 77"/>
          <p:cNvSpPr/>
          <p:nvPr/>
        </p:nvSpPr>
        <p:spPr>
          <a:xfrm>
            <a:off x="7543800" y="6421374"/>
            <a:ext cx="64008" cy="64008"/>
          </a:xfrm>
          <a:prstGeom prst="ellipse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607807" y="6414516"/>
            <a:ext cx="1581912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0">
                <a:solidFill>
                  <a:srgbClr val="0B0B0B"/>
                </a:solidFill>
                <a:latin typeface="Microsoft YaHei"/>
              </a:rPr>
              <a:t>GPT-5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9189719" y="6414516"/>
            <a:ext cx="685800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750" b="0">
                <a:solidFill>
                  <a:srgbClr val="0B0B0B"/>
                </a:solidFill>
                <a:latin typeface="Microsoft YaHei"/>
              </a:rPr>
              <a:t>1.25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9875519" y="6414516"/>
            <a:ext cx="777240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750" b="1">
                <a:solidFill>
                  <a:srgbClr val="0B0B0B"/>
                </a:solidFill>
                <a:latin typeface="Microsoft YaHei"/>
              </a:rPr>
              <a:t>10.00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498079" y="6492240"/>
            <a:ext cx="3319272" cy="77724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7543800" y="6499098"/>
            <a:ext cx="64008" cy="64008"/>
          </a:xfrm>
          <a:prstGeom prst="ellipse">
            <a:avLst/>
          </a:prstGeom>
          <a:solidFill>
            <a:srgbClr val="EB68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7607807" y="6492240"/>
            <a:ext cx="1581912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0">
                <a:solidFill>
                  <a:srgbClr val="0B0B0B"/>
                </a:solidFill>
                <a:latin typeface="Microsoft YaHei"/>
              </a:rPr>
              <a:t>Claude Opus 4.8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9189719" y="6492240"/>
            <a:ext cx="685800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750" b="0">
                <a:solidFill>
                  <a:srgbClr val="0B0B0B"/>
                </a:solidFill>
                <a:latin typeface="Microsoft YaHei"/>
              </a:rPr>
              <a:t>5.00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9875519" y="6492240"/>
            <a:ext cx="777240" cy="77724"/>
          </a:xfrm>
          <a:prstGeom prst="rect">
            <a:avLst/>
          </a:prstGeom>
          <a:noFill/>
        </p:spPr>
        <p:txBody>
          <a:bodyPr wrap="square" lIns="36576" rIns="36576" tIns="36576" bIns="36576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750" b="1">
                <a:solidFill>
                  <a:srgbClr val="0B0B0B"/>
                </a:solidFill>
                <a:latin typeface="Microsoft YaHei"/>
              </a:rPr>
              <a:t>25.00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74320" y="6601968"/>
            <a:ext cx="1188720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00" b="0">
                <a:solidFill>
                  <a:srgbClr val="898781"/>
                </a:solidFill>
                <a:latin typeface="Microsoft YaHei"/>
              </a:rPr>
              <a:t>数据来源：各厂商官方定价页 (OpenAI / Anthropic / Google AI Studio / xAI / DeepSeek / 阿里云百炼 / 火山方舟 / 智谱 BigModel / 月之暗面 / 百度千帆) · 人民币按 1 USD ≈ 7.2 CNY 折算 · 仅展示代表性模型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