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100">
                <a:latin typeface="Calibri"/>
              </a:rPr>
              <a:t>Welcome and framing. This deck introduces a lightweight but rigorous framework for forecasting how many tokens an LLM product will consume over a planning horizon. We will walk through five canonical usage scenarios with realistic input/output ranges, a single forecasting formula, a worked numerical example using median values, and the operational steps to make the model useful in practice.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100">
                <a:latin typeface="Calibri"/>
              </a:rPr>
              <a:t>Frame the audience problem. Token forecasting is not a finance exercise — it directly gates GPU procurement, SLA negotiations, and pricing decisions. We split the work into a per-scenario profile (Part A) and a roll-up formula (Part B). The split makes the model auditable: any single number can be challenged and replaced with a better estimate without re-engineering the whole plan. Median values are used for the worked example; in practice, teams should run the model with P50, P90, and P99 ranges to capture worst-case scenarios.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100">
                <a:latin typeface="Calibri"/>
              </a:rPr>
              <a:t>Walk through each scenario briefly. The ranges are deliberately wide — they cover simple to extreme usage within each scenario. Visual Generation's output range (5k–500k) is the most counter-intuitive: image generation is around 1k tokens, while a multi-frame video can be hundreds of thousands. RAG and Coding have very wide input ranges because retrieved document context and code context can each scale to hundreds of pages. Encourage the audience to mentally swap in their own numbers.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100">
                <a:latin typeface="Calibri"/>
              </a:rPr>
              <a:t>This dense slide ties together the formula, the assumptions, and the computation for a 500k DAU product. With median L_in / L_out and the Agent / multimodal amplification factor applied, the cost picture shifts significantly: Visual Generation alone drives ~51% of total daily tokens (127,525 / 251,530) because multimodal output is intrinsically huge; Coding is second at ~38% because large code context with agent loops doubles the per-call token count; RAG is third at ~10% from retrieval amplification; Chat and Text Generation are minor contributors in this mix. Encourage the audience to swap in their own freq and amp values.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100">
                <a:latin typeface="Calibri"/>
              </a:rPr>
              <a:t>These three takeaways are the slide the audience should remember if they remember nothing else. The third point is the operational hinge: this is a planning model, not a billing system. P50/P90/P99 from real telemetry will tighten the forecast and expose tail risk that the median hides.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100">
                <a:latin typeface="Calibri"/>
              </a:rPr>
              <a:t>Close with concrete actions. The most common failure mode is treating the forecast as a one-off spreadsheet. The compounding value comes from feeding real telemetry back into the model every cycle — that is what turns a static forecast into a planning capability.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100">
                <a:latin typeface="Calibri"/>
              </a:rPr>
              <a:t>Closing slide. Invite questions and feedback. If the audience is internal, this is a good moment to nominate an owner for the metering pipeline and the forecasting dashboard so the next planning round is data-driven.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004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20040" y="0"/>
            <a:ext cx="91440" cy="685800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828800"/>
            <a:ext cx="9144000" cy="365760"/>
          </a:xfrm>
          <a:prstGeom prst="rect">
            <a:avLst/>
          </a:prstGeom>
          <a:noFill/>
        </p:spPr>
        <p:txBody>
          <a:bodyPr wrap="square" lIns="36576" rIns="36576" tIns="9144" bIns="9144" anchor="t">
            <a:spAutoFit/>
          </a:bodyPr>
          <a:lstStyle/>
          <a:p>
            <a:pPr algn="l"/>
            <a:r>
              <a:rPr sz="1400" b="1" i="0">
                <a:solidFill>
                  <a:srgbClr val="ED7D31"/>
                </a:solidFill>
                <a:latin typeface="Calibri"/>
              </a:rPr>
              <a:t>LLM CAPACITY &amp; COST PLANNING</a:t>
            </a:r>
          </a:p>
        </p:txBody>
      </p:sp>
      <p:sp>
        <p:nvSpPr>
          <p:cNvPr id="5" name="TextBox 4"/>
          <p:cNvSpPr txBox="1"/>
          <p:nvPr/>
        </p:nvSpPr>
        <p:spPr>
          <a:xfrm>
            <a:off x="1097280" y="2286000"/>
            <a:ext cx="10058400" cy="1280160"/>
          </a:xfrm>
          <a:prstGeom prst="rect">
            <a:avLst/>
          </a:prstGeom>
          <a:noFill/>
        </p:spPr>
        <p:txBody>
          <a:bodyPr wrap="square" lIns="36576" rIns="36576" tIns="9144" bIns="9144" anchor="t">
            <a:spAutoFit/>
          </a:bodyPr>
          <a:lstStyle/>
          <a:p>
            <a:pPr algn="l"/>
            <a:r>
              <a:rPr sz="4400" b="1" i="0">
                <a:solidFill>
                  <a:srgbClr val="1F4E79"/>
                </a:solidFill>
                <a:latin typeface="Calibri"/>
              </a:rPr>
              <a:t>How to Forecast the Number of Tokens</a:t>
            </a:r>
          </a:p>
        </p:txBody>
      </p:sp>
      <p:sp>
        <p:nvSpPr>
          <p:cNvPr id="6" name="TextBox 5"/>
          <p:cNvSpPr txBox="1"/>
          <p:nvPr/>
        </p:nvSpPr>
        <p:spPr>
          <a:xfrm>
            <a:off x="1097280" y="3611880"/>
            <a:ext cx="10058400" cy="731520"/>
          </a:xfrm>
          <a:prstGeom prst="rect">
            <a:avLst/>
          </a:prstGeom>
          <a:noFill/>
        </p:spPr>
        <p:txBody>
          <a:bodyPr wrap="square" lIns="36576" rIns="36576" tIns="9144" bIns="9144" anchor="t">
            <a:spAutoFit/>
          </a:bodyPr>
          <a:lstStyle/>
          <a:p>
            <a:pPr algn="l"/>
            <a:r>
              <a:rPr sz="2200" b="0" i="0">
                <a:solidFill>
                  <a:srgbClr val="212529"/>
                </a:solidFill>
                <a:latin typeface="Calibri"/>
              </a:rPr>
              <a:t>A Practical Framework for LLM Token Consumption Estimation</a:t>
            </a:r>
          </a:p>
        </p:txBody>
      </p:sp>
      <p:sp>
        <p:nvSpPr>
          <p:cNvPr id="7" name="Rectangle 6"/>
          <p:cNvSpPr/>
          <p:nvPr/>
        </p:nvSpPr>
        <p:spPr>
          <a:xfrm>
            <a:off x="1097280" y="4480560"/>
            <a:ext cx="2286000" cy="54864"/>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97280" y="4663440"/>
            <a:ext cx="10058400" cy="457200"/>
          </a:xfrm>
          <a:prstGeom prst="rect">
            <a:avLst/>
          </a:prstGeom>
          <a:noFill/>
        </p:spPr>
        <p:txBody>
          <a:bodyPr wrap="square" lIns="36576" rIns="36576" tIns="9144" bIns="9144" anchor="t">
            <a:spAutoFit/>
          </a:bodyPr>
          <a:lstStyle/>
          <a:p>
            <a:pPr algn="l"/>
            <a:r>
              <a:rPr sz="1400" b="0" i="1">
                <a:solidFill>
                  <a:srgbClr val="6C757D"/>
                </a:solidFill>
                <a:latin typeface="Calibri"/>
              </a:rPr>
              <a:t>For Product Managers · Technical Leads · Business Stakeholders</a:t>
            </a:r>
          </a:p>
        </p:txBody>
      </p:sp>
      <p:sp>
        <p:nvSpPr>
          <p:cNvPr id="9" name="TextBox 8"/>
          <p:cNvSpPr txBox="1"/>
          <p:nvPr/>
        </p:nvSpPr>
        <p:spPr>
          <a:xfrm>
            <a:off x="1097280" y="6126480"/>
            <a:ext cx="10058400" cy="365760"/>
          </a:xfrm>
          <a:prstGeom prst="rect">
            <a:avLst/>
          </a:prstGeom>
          <a:noFill/>
        </p:spPr>
        <p:txBody>
          <a:bodyPr wrap="square" lIns="36576" rIns="36576" tIns="9144" bIns="9144" anchor="t">
            <a:spAutoFit/>
          </a:bodyPr>
          <a:lstStyle/>
          <a:p>
            <a:pPr algn="l"/>
            <a:r>
              <a:rPr sz="1000" b="0" i="0">
                <a:solidFill>
                  <a:srgbClr val="6C757D"/>
                </a:solidFill>
                <a:latin typeface="Calibri"/>
              </a:rPr>
              <a:t>AI Infrastructure Planning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74320"/>
            <a:ext cx="10058400" cy="274320"/>
          </a:xfrm>
          <a:prstGeom prst="rect">
            <a:avLst/>
          </a:prstGeom>
          <a:noFill/>
        </p:spPr>
        <p:txBody>
          <a:bodyPr wrap="square" lIns="36576" rIns="36576" tIns="9144" bIns="9144" anchor="t">
            <a:spAutoFit/>
          </a:bodyPr>
          <a:lstStyle/>
          <a:p>
            <a:pPr algn="l"/>
            <a:r>
              <a:rPr sz="1000" b="1" i="0">
                <a:solidFill>
                  <a:srgbClr val="ED7D31"/>
                </a:solidFill>
                <a:latin typeface="Calibri"/>
              </a:rPr>
              <a:t>SLIDE 02</a:t>
            </a:r>
          </a:p>
        </p:txBody>
      </p:sp>
      <p:sp>
        <p:nvSpPr>
          <p:cNvPr id="4" name="TextBox 3"/>
          <p:cNvSpPr txBox="1"/>
          <p:nvPr/>
        </p:nvSpPr>
        <p:spPr>
          <a:xfrm>
            <a:off x="548640" y="457200"/>
            <a:ext cx="11155680" cy="640080"/>
          </a:xfrm>
          <a:prstGeom prst="rect">
            <a:avLst/>
          </a:prstGeom>
          <a:noFill/>
        </p:spPr>
        <p:txBody>
          <a:bodyPr wrap="square" lIns="36576" rIns="36576" tIns="9144" bIns="9144" anchor="t">
            <a:spAutoFit/>
          </a:bodyPr>
          <a:lstStyle/>
          <a:p>
            <a:pPr algn="l"/>
            <a:r>
              <a:rPr sz="2600" b="1" i="0">
                <a:solidFill>
                  <a:srgbClr val="1F4E79"/>
                </a:solidFill>
                <a:latin typeface="Calibri"/>
              </a:rPr>
              <a:t>Overview · Why Token Forecasting Matters</a:t>
            </a:r>
          </a:p>
        </p:txBody>
      </p:sp>
      <p:sp>
        <p:nvSpPr>
          <p:cNvPr id="5" name="Rectangle 4"/>
          <p:cNvSpPr/>
          <p:nvPr/>
        </p:nvSpPr>
        <p:spPr>
          <a:xfrm>
            <a:off x="548640" y="1115568"/>
            <a:ext cx="1097280" cy="4572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17320"/>
            <a:ext cx="5486400" cy="365760"/>
          </a:xfrm>
          <a:prstGeom prst="rect">
            <a:avLst/>
          </a:prstGeom>
          <a:noFill/>
        </p:spPr>
        <p:txBody>
          <a:bodyPr wrap="square" lIns="36576" rIns="36576" tIns="9144" bIns="9144" anchor="t">
            <a:spAutoFit/>
          </a:bodyPr>
          <a:lstStyle/>
          <a:p>
            <a:pPr algn="l"/>
            <a:r>
              <a:rPr sz="1800" b="1" i="0">
                <a:solidFill>
                  <a:srgbClr val="1F4E79"/>
                </a:solidFill>
                <a:latin typeface="Calibri"/>
              </a:rPr>
              <a:t>Why token forecasting matters</a:t>
            </a:r>
          </a:p>
        </p:txBody>
      </p:sp>
      <p:sp>
        <p:nvSpPr>
          <p:cNvPr id="7" name="TextBox 6"/>
          <p:cNvSpPr txBox="1"/>
          <p:nvPr/>
        </p:nvSpPr>
        <p:spPr>
          <a:xfrm>
            <a:off x="548640" y="1828800"/>
            <a:ext cx="5669280" cy="3200400"/>
          </a:xfrm>
          <a:prstGeom prst="rect">
            <a:avLst/>
          </a:prstGeom>
          <a:noFill/>
        </p:spPr>
        <p:txBody>
          <a:bodyPr wrap="square" lIns="45720" rIns="45720">
            <a:spAutoFit/>
          </a:bodyPr>
          <a:lstStyle/>
          <a:p>
            <a:pPr>
              <a:lnSpc>
                <a:spcPct val="125000"/>
              </a:lnSpc>
            </a:pPr>
            <a:r>
              <a:rPr sz="1500" b="0">
                <a:solidFill>
                  <a:srgbClr val="212529"/>
                </a:solidFill>
                <a:latin typeface="Calibri"/>
              </a:rPr>
              <a:t>•  Cost: tokens are the unit of billing for most LLM APIs; small per-call drift compounds into large monthly spend.</a:t>
            </a:r>
          </a:p>
          <a:p>
            <a:pPr>
              <a:lnSpc>
                <a:spcPct val="125000"/>
              </a:lnSpc>
            </a:pPr>
            <a:r>
              <a:rPr sz="1500" b="0">
                <a:solidFill>
                  <a:srgbClr val="212529"/>
                </a:solidFill>
                <a:latin typeface="Calibri"/>
              </a:rPr>
              <a:t>•  Capacity: token throughput dictates GPU count, queue depth, and latency SLOs across inference clusters.</a:t>
            </a:r>
          </a:p>
          <a:p>
            <a:pPr>
              <a:lnSpc>
                <a:spcPct val="125000"/>
              </a:lnSpc>
            </a:pPr>
            <a:r>
              <a:rPr sz="1500" b="0">
                <a:solidFill>
                  <a:srgbClr val="212529"/>
                </a:solidFill>
                <a:latin typeface="Calibri"/>
              </a:rPr>
              <a:t>•  Scalability: scenario mix (chat vs. RAG vs. multimodal) changes the amplification profile and breaks naive scaling assumptions.</a:t>
            </a:r>
          </a:p>
          <a:p>
            <a:pPr>
              <a:lnSpc>
                <a:spcPct val="125000"/>
              </a:lnSpc>
            </a:pPr>
            <a:r>
              <a:rPr sz="1500" b="0">
                <a:solidFill>
                  <a:srgbClr val="212529"/>
                </a:solidFill>
                <a:latin typeface="Calibri"/>
              </a:rPr>
              <a:t>•  Planning: gives finance, product, and infra a shared numerical baseline before launch or pricing changes.</a:t>
            </a:r>
          </a:p>
        </p:txBody>
      </p:sp>
      <p:sp>
        <p:nvSpPr>
          <p:cNvPr id="8" name="Rectangle 7"/>
          <p:cNvSpPr/>
          <p:nvPr/>
        </p:nvSpPr>
        <p:spPr>
          <a:xfrm>
            <a:off x="6583680" y="1417320"/>
            <a:ext cx="5120640" cy="4572000"/>
          </a:xfrm>
          <a:prstGeom prst="rect">
            <a:avLst/>
          </a:prstGeom>
          <a:solidFill>
            <a:srgbClr val="F4F6F9"/>
          </a:solidFill>
          <a:ln w="9525">
            <a:solidFill>
              <a:srgbClr val="D9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554480"/>
            <a:ext cx="4754880" cy="365760"/>
          </a:xfrm>
          <a:prstGeom prst="rect">
            <a:avLst/>
          </a:prstGeom>
          <a:noFill/>
        </p:spPr>
        <p:txBody>
          <a:bodyPr wrap="square" lIns="36576" rIns="36576" tIns="9144" bIns="9144" anchor="t">
            <a:spAutoFit/>
          </a:bodyPr>
          <a:lstStyle/>
          <a:p>
            <a:pPr algn="l"/>
            <a:r>
              <a:rPr sz="1800" b="1" i="0">
                <a:solidFill>
                  <a:srgbClr val="1F4E79"/>
                </a:solidFill>
                <a:latin typeface="Calibri"/>
              </a:rPr>
              <a:t>The two-part framework</a:t>
            </a:r>
          </a:p>
        </p:txBody>
      </p:sp>
      <p:sp>
        <p:nvSpPr>
          <p:cNvPr id="10" name="Rectangle 9"/>
          <p:cNvSpPr/>
          <p:nvPr/>
        </p:nvSpPr>
        <p:spPr>
          <a:xfrm>
            <a:off x="6766560" y="2011680"/>
            <a:ext cx="228600" cy="22860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32320" y="1965960"/>
            <a:ext cx="4572000" cy="320040"/>
          </a:xfrm>
          <a:prstGeom prst="rect">
            <a:avLst/>
          </a:prstGeom>
          <a:noFill/>
        </p:spPr>
        <p:txBody>
          <a:bodyPr wrap="square" lIns="36576" rIns="36576" tIns="9144" bIns="9144" anchor="t">
            <a:spAutoFit/>
          </a:bodyPr>
          <a:lstStyle/>
          <a:p>
            <a:pPr algn="l"/>
            <a:r>
              <a:rPr sz="1400" b="1" i="0">
                <a:solidFill>
                  <a:srgbClr val="212529"/>
                </a:solidFill>
                <a:latin typeface="Calibri"/>
              </a:rPr>
              <a:t>Part A · Per-scenario token profile</a:t>
            </a:r>
          </a:p>
        </p:txBody>
      </p:sp>
      <p:sp>
        <p:nvSpPr>
          <p:cNvPr id="12" name="TextBox 11"/>
          <p:cNvSpPr txBox="1"/>
          <p:nvPr/>
        </p:nvSpPr>
        <p:spPr>
          <a:xfrm>
            <a:off x="6766560" y="2377440"/>
            <a:ext cx="4937760" cy="1554480"/>
          </a:xfrm>
          <a:prstGeom prst="rect">
            <a:avLst/>
          </a:prstGeom>
          <a:noFill/>
        </p:spPr>
        <p:txBody>
          <a:bodyPr wrap="square" lIns="45720" rIns="45720">
            <a:spAutoFit/>
          </a:bodyPr>
          <a:lstStyle/>
          <a:p>
            <a:pPr>
              <a:lnSpc>
                <a:spcPct val="120000"/>
              </a:lnSpc>
            </a:pPr>
            <a:r>
              <a:rPr sz="1200" b="0">
                <a:solidFill>
                  <a:srgbClr val="212529"/>
                </a:solidFill>
                <a:latin typeface="Calibri"/>
              </a:rPr>
              <a:t>•  Identify the 4–6 canonical scenarios (chat, text gen, visual, coding, RAG).</a:t>
            </a:r>
          </a:p>
          <a:p>
            <a:pPr>
              <a:lnSpc>
                <a:spcPct val="120000"/>
              </a:lnSpc>
            </a:pPr>
            <a:r>
              <a:rPr sz="1200" b="0">
                <a:solidFill>
                  <a:srgbClr val="212529"/>
                </a:solidFill>
                <a:latin typeface="Calibri"/>
              </a:rPr>
              <a:t>•  Capture realistic L_in / L_out ranges per scenario.</a:t>
            </a:r>
          </a:p>
          <a:p>
            <a:pPr>
              <a:lnSpc>
                <a:spcPct val="120000"/>
              </a:lnSpc>
            </a:pPr>
            <a:r>
              <a:rPr sz="1200" b="0">
                <a:solidFill>
                  <a:srgbClr val="212529"/>
                </a:solidFill>
                <a:latin typeface="Calibri"/>
              </a:rPr>
              <a:t>•  Estimate an amplification factor for agent, RAG, and multimodal payloads.</a:t>
            </a:r>
          </a:p>
        </p:txBody>
      </p:sp>
      <p:sp>
        <p:nvSpPr>
          <p:cNvPr id="13" name="Rectangle 12"/>
          <p:cNvSpPr/>
          <p:nvPr/>
        </p:nvSpPr>
        <p:spPr>
          <a:xfrm>
            <a:off x="6766560" y="4023360"/>
            <a:ext cx="228600" cy="22860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132320" y="3977639"/>
            <a:ext cx="4572000" cy="320040"/>
          </a:xfrm>
          <a:prstGeom prst="rect">
            <a:avLst/>
          </a:prstGeom>
          <a:noFill/>
        </p:spPr>
        <p:txBody>
          <a:bodyPr wrap="square" lIns="36576" rIns="36576" tIns="9144" bIns="9144" anchor="t">
            <a:spAutoFit/>
          </a:bodyPr>
          <a:lstStyle/>
          <a:p>
            <a:pPr algn="l"/>
            <a:r>
              <a:rPr sz="1400" b="1" i="0">
                <a:solidFill>
                  <a:srgbClr val="212529"/>
                </a:solidFill>
                <a:latin typeface="Calibri"/>
              </a:rPr>
              <a:t>Part B · Forecasting model</a:t>
            </a:r>
          </a:p>
        </p:txBody>
      </p:sp>
      <p:sp>
        <p:nvSpPr>
          <p:cNvPr id="15" name="TextBox 14"/>
          <p:cNvSpPr txBox="1"/>
          <p:nvPr/>
        </p:nvSpPr>
        <p:spPr>
          <a:xfrm>
            <a:off x="6766560" y="4389120"/>
            <a:ext cx="4937760" cy="1463040"/>
          </a:xfrm>
          <a:prstGeom prst="rect">
            <a:avLst/>
          </a:prstGeom>
          <a:noFill/>
        </p:spPr>
        <p:txBody>
          <a:bodyPr wrap="square" lIns="45720" rIns="45720">
            <a:spAutoFit/>
          </a:bodyPr>
          <a:lstStyle/>
          <a:p>
            <a:pPr>
              <a:lnSpc>
                <a:spcPct val="120000"/>
              </a:lnSpc>
            </a:pPr>
            <a:r>
              <a:rPr sz="1200" b="0">
                <a:solidFill>
                  <a:srgbClr val="212529"/>
                </a:solidFill>
                <a:latin typeface="Calibri"/>
              </a:rPr>
              <a:t>•  Use the median of each L_in / L_out range for the computation.</a:t>
            </a:r>
          </a:p>
          <a:p>
            <a:pPr>
              <a:lnSpc>
                <a:spcPct val="120000"/>
              </a:lnSpc>
            </a:pPr>
            <a:r>
              <a:rPr sz="1200" b="0">
                <a:solidFill>
                  <a:srgbClr val="212529"/>
                </a:solidFill>
                <a:latin typeface="Calibri"/>
              </a:rPr>
              <a:t>•  Combine user counts, call frequency, length and amplification per scenario.</a:t>
            </a:r>
          </a:p>
          <a:p>
            <a:pPr>
              <a:lnSpc>
                <a:spcPct val="120000"/>
              </a:lnSpc>
            </a:pPr>
            <a:r>
              <a:rPr sz="1200" b="0">
                <a:solidFill>
                  <a:srgbClr val="212529"/>
                </a:solidFill>
                <a:latin typeface="Calibri"/>
              </a:rPr>
              <a:t>•  Aggregate into a period total (T_period); calibrate against telemetry later.</a:t>
            </a:r>
          </a:p>
        </p:txBody>
      </p:sp>
      <p:sp>
        <p:nvSpPr>
          <p:cNvPr id="16" name="TextBox 15"/>
          <p:cNvSpPr txBox="1"/>
          <p:nvPr/>
        </p:nvSpPr>
        <p:spPr>
          <a:xfrm>
            <a:off x="548640" y="6565392"/>
            <a:ext cx="7315200" cy="274320"/>
          </a:xfrm>
          <a:prstGeom prst="rect">
            <a:avLst/>
          </a:prstGeom>
          <a:noFill/>
        </p:spPr>
        <p:txBody>
          <a:bodyPr wrap="square" lIns="36576" rIns="36576" tIns="9144" bIns="9144" anchor="t">
            <a:spAutoFit/>
          </a:bodyPr>
          <a:lstStyle/>
          <a:p>
            <a:pPr algn="l"/>
            <a:r>
              <a:rPr sz="900" b="0" i="0">
                <a:solidFill>
                  <a:srgbClr val="6C757D"/>
                </a:solidFill>
                <a:latin typeface="Calibri"/>
              </a:rPr>
              <a:t>Token Forecasting Framework</a:t>
            </a:r>
          </a:p>
        </p:txBody>
      </p:sp>
      <p:sp>
        <p:nvSpPr>
          <p:cNvPr id="17" name="TextBox 16"/>
          <p:cNvSpPr txBox="1"/>
          <p:nvPr/>
        </p:nvSpPr>
        <p:spPr>
          <a:xfrm>
            <a:off x="10515600" y="6565392"/>
            <a:ext cx="1188720" cy="274320"/>
          </a:xfrm>
          <a:prstGeom prst="rect">
            <a:avLst/>
          </a:prstGeom>
          <a:noFill/>
        </p:spPr>
        <p:txBody>
          <a:bodyPr wrap="square" lIns="36576" rIns="36576" tIns="9144" bIns="9144" anchor="t">
            <a:spAutoFit/>
          </a:bodyPr>
          <a:lstStyle/>
          <a:p>
            <a:pPr algn="r"/>
            <a:r>
              <a:rPr sz="900" b="0" i="0">
                <a:solidFill>
                  <a:srgbClr val="6C757D"/>
                </a:solidFill>
                <a:latin typeface="Calibri"/>
              </a:rPr>
              <a:t>2 / 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74320"/>
            <a:ext cx="10058400" cy="274320"/>
          </a:xfrm>
          <a:prstGeom prst="rect">
            <a:avLst/>
          </a:prstGeom>
          <a:noFill/>
        </p:spPr>
        <p:txBody>
          <a:bodyPr wrap="square" lIns="36576" rIns="36576" tIns="9144" bIns="9144" anchor="t">
            <a:spAutoFit/>
          </a:bodyPr>
          <a:lstStyle/>
          <a:p>
            <a:pPr algn="l"/>
            <a:r>
              <a:rPr sz="1000" b="1" i="0">
                <a:solidFill>
                  <a:srgbClr val="ED7D31"/>
                </a:solidFill>
                <a:latin typeface="Calibri"/>
              </a:rPr>
              <a:t>SLIDE 03 · PART A</a:t>
            </a:r>
          </a:p>
        </p:txBody>
      </p:sp>
      <p:sp>
        <p:nvSpPr>
          <p:cNvPr id="4" name="TextBox 3"/>
          <p:cNvSpPr txBox="1"/>
          <p:nvPr/>
        </p:nvSpPr>
        <p:spPr>
          <a:xfrm>
            <a:off x="548640" y="457200"/>
            <a:ext cx="11155680" cy="640080"/>
          </a:xfrm>
          <a:prstGeom prst="rect">
            <a:avLst/>
          </a:prstGeom>
          <a:noFill/>
        </p:spPr>
        <p:txBody>
          <a:bodyPr wrap="square" lIns="36576" rIns="36576" tIns="9144" bIns="9144" anchor="t">
            <a:spAutoFit/>
          </a:bodyPr>
          <a:lstStyle/>
          <a:p>
            <a:pPr algn="l"/>
            <a:r>
              <a:rPr sz="2600" b="1" i="0">
                <a:solidFill>
                  <a:srgbClr val="1F4E79"/>
                </a:solidFill>
                <a:latin typeface="Calibri"/>
              </a:rPr>
              <a:t>Five Typical Scenarios &amp; Token Consumption</a:t>
            </a:r>
          </a:p>
        </p:txBody>
      </p:sp>
      <p:sp>
        <p:nvSpPr>
          <p:cNvPr id="5" name="Rectangle 4"/>
          <p:cNvSpPr/>
          <p:nvPr/>
        </p:nvSpPr>
        <p:spPr>
          <a:xfrm>
            <a:off x="548640" y="1115568"/>
            <a:ext cx="1097280" cy="4572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325880"/>
            <a:ext cx="10972800" cy="365760"/>
          </a:xfrm>
          <a:prstGeom prst="rect">
            <a:avLst/>
          </a:prstGeom>
          <a:noFill/>
        </p:spPr>
        <p:txBody>
          <a:bodyPr wrap="square" lIns="36576" rIns="36576" tIns="9144" bIns="9144" anchor="t">
            <a:spAutoFit/>
          </a:bodyPr>
          <a:lstStyle/>
          <a:p>
            <a:pPr algn="l"/>
            <a:r>
              <a:rPr sz="1100" b="0" i="1">
                <a:solidFill>
                  <a:srgbClr val="6C757D"/>
                </a:solidFill>
                <a:latin typeface="Calibri"/>
              </a:rPr>
              <a:t>Illustrative ranges — replace with telemetry from your own product. The computation on Slide 4 uses the median of each range.</a:t>
            </a:r>
          </a:p>
        </p:txBody>
      </p:sp>
      <p:graphicFrame>
        <p:nvGraphicFramePr>
          <p:cNvPr id="7" name="Table 6"/>
          <p:cNvGraphicFramePr>
            <a:graphicFrameLocks noGrp="1"/>
          </p:cNvGraphicFramePr>
          <p:nvPr/>
        </p:nvGraphicFramePr>
        <p:xfrm>
          <a:off x="548640" y="1783080"/>
          <a:ext cx="11064237" cy="3108960"/>
        </p:xfrm>
        <a:graphic>
          <a:graphicData uri="http://schemas.openxmlformats.org/drawingml/2006/table">
            <a:tbl>
              <a:tblPr firstRow="1" bandRow="1">
                <a:tableStyleId>{5C22544A-7EE6-4342-B048-85BDC9FD1C3A}</a:tableStyleId>
              </a:tblPr>
              <a:tblGrid>
                <a:gridCol w="1880920"/>
                <a:gridCol w="3761841"/>
                <a:gridCol w="1770278"/>
                <a:gridCol w="1880920"/>
                <a:gridCol w="1770278"/>
              </a:tblGrid>
              <a:tr h="518160">
                <a:tc>
                  <a:txBody>
                    <a:bodyPr lIns="54864" rIns="54864" tIns="18288" bIns="18288" wrap="square"/>
                    <a:lstStyle/>
                    <a:p>
                      <a:pPr algn="l"/>
                      <a:r>
                        <a:rPr sz="1200" b="1">
                          <a:solidFill>
                            <a:srgbClr val="FFFFFF"/>
                          </a:solidFill>
                          <a:latin typeface="Calibri"/>
                        </a:rPr>
                        <a:t>Scenario</a:t>
                      </a:r>
                    </a:p>
                  </a:txBody>
                  <a:tcPr>
                    <a:solidFill>
                      <a:srgbClr val="1F4E79"/>
                    </a:solidFill>
                  </a:tcPr>
                </a:tc>
                <a:tc>
                  <a:txBody>
                    <a:bodyPr lIns="54864" rIns="54864" tIns="18288" bIns="18288" wrap="square"/>
                    <a:lstStyle/>
                    <a:p>
                      <a:pPr algn="l"/>
                      <a:r>
                        <a:rPr sz="1200" b="1">
                          <a:solidFill>
                            <a:srgbClr val="FFFFFF"/>
                          </a:solidFill>
                          <a:latin typeface="Calibri"/>
                        </a:rPr>
                        <a:t>Typical Applications</a:t>
                      </a:r>
                    </a:p>
                  </a:txBody>
                  <a:tcPr>
                    <a:solidFill>
                      <a:srgbClr val="1F4E79"/>
                    </a:solidFill>
                  </a:tcPr>
                </a:tc>
                <a:tc>
                  <a:txBody>
                    <a:bodyPr lIns="54864" rIns="54864" tIns="18288" bIns="18288" wrap="square"/>
                    <a:lstStyle/>
                    <a:p>
                      <a:pPr algn="l"/>
                      <a:r>
                        <a:rPr sz="1200" b="1">
                          <a:solidFill>
                            <a:srgbClr val="FFFFFF"/>
                          </a:solidFill>
                          <a:latin typeface="Calibri"/>
                        </a:rPr>
                        <a:t>L_in range</a:t>
                      </a:r>
                    </a:p>
                  </a:txBody>
                  <a:tcPr>
                    <a:solidFill>
                      <a:srgbClr val="1F4E79"/>
                    </a:solidFill>
                  </a:tcPr>
                </a:tc>
                <a:tc>
                  <a:txBody>
                    <a:bodyPr lIns="54864" rIns="54864" tIns="18288" bIns="18288" wrap="square"/>
                    <a:lstStyle/>
                    <a:p>
                      <a:pPr algn="l"/>
                      <a:r>
                        <a:rPr sz="1200" b="1">
                          <a:solidFill>
                            <a:srgbClr val="FFFFFF"/>
                          </a:solidFill>
                          <a:latin typeface="Calibri"/>
                        </a:rPr>
                        <a:t>L_out range</a:t>
                      </a:r>
                    </a:p>
                  </a:txBody>
                  <a:tcPr>
                    <a:solidFill>
                      <a:srgbClr val="1F4E79"/>
                    </a:solidFill>
                  </a:tcPr>
                </a:tc>
                <a:tc>
                  <a:txBody>
                    <a:bodyPr lIns="54864" rIns="54864" tIns="18288" bIns="18288" wrap="square"/>
                    <a:lstStyle/>
                    <a:p>
                      <a:pPr algn="l"/>
                      <a:r>
                        <a:rPr sz="1200" b="1">
                          <a:solidFill>
                            <a:srgbClr val="FFFFFF"/>
                          </a:solidFill>
                          <a:latin typeface="Calibri"/>
                        </a:rPr>
                        <a:t>Median total / call</a:t>
                      </a:r>
                    </a:p>
                  </a:txBody>
                  <a:tcPr>
                    <a:solidFill>
                      <a:srgbClr val="1F4E79"/>
                    </a:solidFill>
                  </a:tcPr>
                </a:tc>
              </a:tr>
              <a:tr h="518160">
                <a:tc>
                  <a:txBody>
                    <a:bodyPr lIns="54864" rIns="54864" tIns="18288" bIns="18288" wrap="square"/>
                    <a:lstStyle/>
                    <a:p>
                      <a:pPr algn="l"/>
                      <a:r>
                        <a:rPr sz="1200">
                          <a:solidFill>
                            <a:srgbClr val="212529"/>
                          </a:solidFill>
                          <a:latin typeface="Calibri"/>
                        </a:rPr>
                        <a:t>Chat</a:t>
                      </a:r>
                    </a:p>
                  </a:txBody>
                  <a:tcPr>
                    <a:solidFill>
                      <a:srgbClr val="FFFFFF"/>
                    </a:solidFill>
                  </a:tcPr>
                </a:tc>
                <a:tc>
                  <a:txBody>
                    <a:bodyPr lIns="54864" rIns="54864" tIns="18288" bIns="18288" wrap="square"/>
                    <a:lstStyle/>
                    <a:p>
                      <a:pPr algn="l"/>
                      <a:r>
                        <a:rPr sz="1200">
                          <a:solidFill>
                            <a:srgbClr val="212529"/>
                          </a:solidFill>
                          <a:latin typeface="Calibri"/>
                        </a:rPr>
                        <a:t>Q&amp;A, customer support, in-product help</a:t>
                      </a:r>
                    </a:p>
                  </a:txBody>
                  <a:tcPr>
                    <a:solidFill>
                      <a:srgbClr val="FFFFFF"/>
                    </a:solidFill>
                  </a:tcPr>
                </a:tc>
                <a:tc>
                  <a:txBody>
                    <a:bodyPr lIns="54864" rIns="54864" tIns="18288" bIns="18288" wrap="square"/>
                    <a:lstStyle/>
                    <a:p>
                      <a:pPr algn="l"/>
                      <a:r>
                        <a:rPr sz="1200">
                          <a:solidFill>
                            <a:srgbClr val="212529"/>
                          </a:solidFill>
                          <a:latin typeface="Calibri"/>
                        </a:rPr>
                        <a:t>50 – 1,000</a:t>
                      </a:r>
                    </a:p>
                  </a:txBody>
                  <a:tcPr>
                    <a:solidFill>
                      <a:srgbClr val="FFFFFF"/>
                    </a:solidFill>
                  </a:tcPr>
                </a:tc>
                <a:tc>
                  <a:txBody>
                    <a:bodyPr lIns="54864" rIns="54864" tIns="18288" bIns="18288" wrap="square"/>
                    <a:lstStyle/>
                    <a:p>
                      <a:pPr algn="l"/>
                      <a:r>
                        <a:rPr sz="1200">
                          <a:solidFill>
                            <a:srgbClr val="212529"/>
                          </a:solidFill>
                          <a:latin typeface="Calibri"/>
                        </a:rPr>
                        <a:t>100 – 2,000</a:t>
                      </a:r>
                    </a:p>
                  </a:txBody>
                  <a:tcPr>
                    <a:solidFill>
                      <a:srgbClr val="FFFFFF"/>
                    </a:solidFill>
                  </a:tcPr>
                </a:tc>
                <a:tc>
                  <a:txBody>
                    <a:bodyPr lIns="54864" rIns="54864" tIns="18288" bIns="18288" wrap="square"/>
                    <a:lstStyle/>
                    <a:p>
                      <a:pPr algn="l"/>
                      <a:r>
                        <a:rPr sz="1200">
                          <a:solidFill>
                            <a:srgbClr val="212529"/>
                          </a:solidFill>
                          <a:latin typeface="Calibri"/>
                        </a:rPr>
                        <a:t>1,575</a:t>
                      </a:r>
                    </a:p>
                  </a:txBody>
                  <a:tcPr>
                    <a:solidFill>
                      <a:srgbClr val="FFFFFF"/>
                    </a:solidFill>
                  </a:tcPr>
                </a:tc>
              </a:tr>
              <a:tr h="518160">
                <a:tc>
                  <a:txBody>
                    <a:bodyPr lIns="54864" rIns="54864" tIns="18288" bIns="18288" wrap="square"/>
                    <a:lstStyle/>
                    <a:p>
                      <a:pPr algn="l"/>
                      <a:r>
                        <a:rPr sz="1200">
                          <a:solidFill>
                            <a:srgbClr val="212529"/>
                          </a:solidFill>
                          <a:latin typeface="Calibri"/>
                        </a:rPr>
                        <a:t>Text Generation</a:t>
                      </a:r>
                    </a:p>
                  </a:txBody>
                  <a:tcPr>
                    <a:solidFill>
                      <a:srgbClr val="EAEFF6"/>
                    </a:solidFill>
                  </a:tcPr>
                </a:tc>
                <a:tc>
                  <a:txBody>
                    <a:bodyPr lIns="54864" rIns="54864" tIns="18288" bIns="18288" wrap="square"/>
                    <a:lstStyle/>
                    <a:p>
                      <a:pPr algn="l"/>
                      <a:r>
                        <a:rPr sz="1200">
                          <a:solidFill>
                            <a:srgbClr val="212529"/>
                          </a:solidFill>
                          <a:latin typeface="Calibri"/>
                        </a:rPr>
                        <a:t>Copywriting, summarization, email drafts</a:t>
                      </a:r>
                    </a:p>
                  </a:txBody>
                  <a:tcPr>
                    <a:solidFill>
                      <a:srgbClr val="EAEFF6"/>
                    </a:solidFill>
                  </a:tcPr>
                </a:tc>
                <a:tc>
                  <a:txBody>
                    <a:bodyPr lIns="54864" rIns="54864" tIns="18288" bIns="18288" wrap="square"/>
                    <a:lstStyle/>
                    <a:p>
                      <a:pPr algn="l"/>
                      <a:r>
                        <a:rPr sz="1200">
                          <a:solidFill>
                            <a:srgbClr val="212529"/>
                          </a:solidFill>
                          <a:latin typeface="Calibri"/>
                        </a:rPr>
                        <a:t>100 – 2,000</a:t>
                      </a:r>
                    </a:p>
                  </a:txBody>
                  <a:tcPr>
                    <a:solidFill>
                      <a:srgbClr val="EAEFF6"/>
                    </a:solidFill>
                  </a:tcPr>
                </a:tc>
                <a:tc>
                  <a:txBody>
                    <a:bodyPr lIns="54864" rIns="54864" tIns="18288" bIns="18288" wrap="square"/>
                    <a:lstStyle/>
                    <a:p>
                      <a:pPr algn="l"/>
                      <a:r>
                        <a:rPr sz="1200">
                          <a:solidFill>
                            <a:srgbClr val="212529"/>
                          </a:solidFill>
                          <a:latin typeface="Calibri"/>
                        </a:rPr>
                        <a:t>100 – 2,000</a:t>
                      </a:r>
                    </a:p>
                  </a:txBody>
                  <a:tcPr>
                    <a:solidFill>
                      <a:srgbClr val="EAEFF6"/>
                    </a:solidFill>
                  </a:tcPr>
                </a:tc>
                <a:tc>
                  <a:txBody>
                    <a:bodyPr lIns="54864" rIns="54864" tIns="18288" bIns="18288" wrap="square"/>
                    <a:lstStyle/>
                    <a:p>
                      <a:pPr algn="l"/>
                      <a:r>
                        <a:rPr sz="1200">
                          <a:solidFill>
                            <a:srgbClr val="212529"/>
                          </a:solidFill>
                          <a:latin typeface="Calibri"/>
                        </a:rPr>
                        <a:t>2,100</a:t>
                      </a:r>
                    </a:p>
                  </a:txBody>
                  <a:tcPr>
                    <a:solidFill>
                      <a:srgbClr val="EAEFF6"/>
                    </a:solidFill>
                  </a:tcPr>
                </a:tc>
              </a:tr>
              <a:tr h="518160">
                <a:tc>
                  <a:txBody>
                    <a:bodyPr lIns="54864" rIns="54864" tIns="18288" bIns="18288" wrap="square"/>
                    <a:lstStyle/>
                    <a:p>
                      <a:pPr algn="l"/>
                      <a:r>
                        <a:rPr sz="1200">
                          <a:solidFill>
                            <a:srgbClr val="212529"/>
                          </a:solidFill>
                          <a:latin typeface="Calibri"/>
                        </a:rPr>
                        <a:t>Visual Generation</a:t>
                      </a:r>
                    </a:p>
                  </a:txBody>
                  <a:tcPr>
                    <a:solidFill>
                      <a:srgbClr val="FFFFFF"/>
                    </a:solidFill>
                  </a:tcPr>
                </a:tc>
                <a:tc>
                  <a:txBody>
                    <a:bodyPr lIns="54864" rIns="54864" tIns="18288" bIns="18288" wrap="square"/>
                    <a:lstStyle/>
                    <a:p>
                      <a:pPr algn="l"/>
                      <a:r>
                        <a:rPr sz="1200">
                          <a:solidFill>
                            <a:srgbClr val="212529"/>
                          </a:solidFill>
                          <a:latin typeface="Calibri"/>
                        </a:rPr>
                        <a:t>Image &amp; video creation, design assist</a:t>
                      </a:r>
                    </a:p>
                  </a:txBody>
                  <a:tcPr>
                    <a:solidFill>
                      <a:srgbClr val="FFFFFF"/>
                    </a:solidFill>
                  </a:tcPr>
                </a:tc>
                <a:tc>
                  <a:txBody>
                    <a:bodyPr lIns="54864" rIns="54864" tIns="18288" bIns="18288" wrap="square"/>
                    <a:lstStyle/>
                    <a:p>
                      <a:pPr algn="l"/>
                      <a:r>
                        <a:rPr sz="1200">
                          <a:solidFill>
                            <a:srgbClr val="212529"/>
                          </a:solidFill>
                          <a:latin typeface="Calibri"/>
                        </a:rPr>
                        <a:t>100 – 5,000</a:t>
                      </a:r>
                    </a:p>
                  </a:txBody>
                  <a:tcPr>
                    <a:solidFill>
                      <a:srgbClr val="FFFFFF"/>
                    </a:solidFill>
                  </a:tcPr>
                </a:tc>
                <a:tc>
                  <a:txBody>
                    <a:bodyPr lIns="54864" rIns="54864" tIns="18288" bIns="18288" wrap="square"/>
                    <a:lstStyle/>
                    <a:p>
                      <a:pPr algn="l"/>
                      <a:r>
                        <a:rPr sz="1200">
                          <a:solidFill>
                            <a:srgbClr val="212529"/>
                          </a:solidFill>
                          <a:latin typeface="Calibri"/>
                        </a:rPr>
                        <a:t>5,000 – 500,000</a:t>
                      </a:r>
                    </a:p>
                  </a:txBody>
                  <a:tcPr>
                    <a:solidFill>
                      <a:srgbClr val="FFFFFF"/>
                    </a:solidFill>
                  </a:tcPr>
                </a:tc>
                <a:tc>
                  <a:txBody>
                    <a:bodyPr lIns="54864" rIns="54864" tIns="18288" bIns="18288" wrap="square"/>
                    <a:lstStyle/>
                    <a:p>
                      <a:pPr algn="l"/>
                      <a:r>
                        <a:rPr sz="1200">
                          <a:solidFill>
                            <a:srgbClr val="212529"/>
                          </a:solidFill>
                          <a:latin typeface="Calibri"/>
                        </a:rPr>
                        <a:t>255,050</a:t>
                      </a:r>
                    </a:p>
                  </a:txBody>
                  <a:tcPr>
                    <a:solidFill>
                      <a:srgbClr val="FFFFFF"/>
                    </a:solidFill>
                  </a:tcPr>
                </a:tc>
              </a:tr>
              <a:tr h="518160">
                <a:tc>
                  <a:txBody>
                    <a:bodyPr lIns="54864" rIns="54864" tIns="18288" bIns="18288" wrap="square"/>
                    <a:lstStyle/>
                    <a:p>
                      <a:pPr algn="l"/>
                      <a:r>
                        <a:rPr sz="1200">
                          <a:solidFill>
                            <a:srgbClr val="212529"/>
                          </a:solidFill>
                          <a:latin typeface="Calibri"/>
                        </a:rPr>
                        <a:t>Coding</a:t>
                      </a:r>
                    </a:p>
                  </a:txBody>
                  <a:tcPr>
                    <a:solidFill>
                      <a:srgbClr val="EAEFF6"/>
                    </a:solidFill>
                  </a:tcPr>
                </a:tc>
                <a:tc>
                  <a:txBody>
                    <a:bodyPr lIns="54864" rIns="54864" tIns="18288" bIns="18288" wrap="square"/>
                    <a:lstStyle/>
                    <a:p>
                      <a:pPr algn="l"/>
                      <a:r>
                        <a:rPr sz="1200">
                          <a:solidFill>
                            <a:srgbClr val="212529"/>
                          </a:solidFill>
                          <a:latin typeface="Calibri"/>
                        </a:rPr>
                        <a:t>Code generation, completion, refactoring</a:t>
                      </a:r>
                    </a:p>
                  </a:txBody>
                  <a:tcPr>
                    <a:solidFill>
                      <a:srgbClr val="EAEFF6"/>
                    </a:solidFill>
                  </a:tcPr>
                </a:tc>
                <a:tc>
                  <a:txBody>
                    <a:bodyPr lIns="54864" rIns="54864" tIns="18288" bIns="18288" wrap="square"/>
                    <a:lstStyle/>
                    <a:p>
                      <a:pPr algn="l"/>
                      <a:r>
                        <a:rPr sz="1200">
                          <a:solidFill>
                            <a:srgbClr val="212529"/>
                          </a:solidFill>
                          <a:latin typeface="Calibri"/>
                        </a:rPr>
                        <a:t>500 – 50,000</a:t>
                      </a:r>
                    </a:p>
                  </a:txBody>
                  <a:tcPr>
                    <a:solidFill>
                      <a:srgbClr val="EAEFF6"/>
                    </a:solidFill>
                  </a:tcPr>
                </a:tc>
                <a:tc>
                  <a:txBody>
                    <a:bodyPr lIns="54864" rIns="54864" tIns="18288" bIns="18288" wrap="square"/>
                    <a:lstStyle/>
                    <a:p>
                      <a:pPr algn="l"/>
                      <a:r>
                        <a:rPr sz="1200">
                          <a:solidFill>
                            <a:srgbClr val="212529"/>
                          </a:solidFill>
                          <a:latin typeface="Calibri"/>
                        </a:rPr>
                        <a:t>100 – 3,000</a:t>
                      </a:r>
                    </a:p>
                  </a:txBody>
                  <a:tcPr>
                    <a:solidFill>
                      <a:srgbClr val="EAEFF6"/>
                    </a:solidFill>
                  </a:tcPr>
                </a:tc>
                <a:tc>
                  <a:txBody>
                    <a:bodyPr lIns="54864" rIns="54864" tIns="18288" bIns="18288" wrap="square"/>
                    <a:lstStyle/>
                    <a:p>
                      <a:pPr algn="l"/>
                      <a:r>
                        <a:rPr sz="1200">
                          <a:solidFill>
                            <a:srgbClr val="212529"/>
                          </a:solidFill>
                          <a:latin typeface="Calibri"/>
                        </a:rPr>
                        <a:t>26,800</a:t>
                      </a:r>
                    </a:p>
                  </a:txBody>
                  <a:tcPr>
                    <a:solidFill>
                      <a:srgbClr val="EAEFF6"/>
                    </a:solidFill>
                  </a:tcPr>
                </a:tc>
              </a:tr>
              <a:tr h="518160">
                <a:tc>
                  <a:txBody>
                    <a:bodyPr lIns="54864" rIns="54864" tIns="18288" bIns="18288" wrap="square"/>
                    <a:lstStyle/>
                    <a:p>
                      <a:pPr algn="l"/>
                      <a:r>
                        <a:rPr sz="1200">
                          <a:solidFill>
                            <a:srgbClr val="212529"/>
                          </a:solidFill>
                          <a:latin typeface="Calibri"/>
                        </a:rPr>
                        <a:t>RAG Knowledge Base</a:t>
                      </a:r>
                    </a:p>
                  </a:txBody>
                  <a:tcPr>
                    <a:solidFill>
                      <a:srgbClr val="FFFFFF"/>
                    </a:solidFill>
                  </a:tcPr>
                </a:tc>
                <a:tc>
                  <a:txBody>
                    <a:bodyPr lIns="54864" rIns="54864" tIns="18288" bIns="18288" wrap="square"/>
                    <a:lstStyle/>
                    <a:p>
                      <a:pPr algn="l"/>
                      <a:r>
                        <a:rPr sz="1200">
                          <a:solidFill>
                            <a:srgbClr val="212529"/>
                          </a:solidFill>
                          <a:latin typeface="Calibri"/>
                        </a:rPr>
                        <a:t>Enterprise Q&amp;A over documents, support</a:t>
                      </a:r>
                    </a:p>
                  </a:txBody>
                  <a:tcPr>
                    <a:solidFill>
                      <a:srgbClr val="FFFFFF"/>
                    </a:solidFill>
                  </a:tcPr>
                </a:tc>
                <a:tc>
                  <a:txBody>
                    <a:bodyPr lIns="54864" rIns="54864" tIns="18288" bIns="18288" wrap="square"/>
                    <a:lstStyle/>
                    <a:p>
                      <a:pPr algn="l"/>
                      <a:r>
                        <a:rPr sz="1200">
                          <a:solidFill>
                            <a:srgbClr val="212529"/>
                          </a:solidFill>
                          <a:latin typeface="Calibri"/>
                        </a:rPr>
                        <a:t>2,000 – 50,000</a:t>
                      </a:r>
                    </a:p>
                  </a:txBody>
                  <a:tcPr>
                    <a:solidFill>
                      <a:srgbClr val="FFFFFF"/>
                    </a:solidFill>
                  </a:tcPr>
                </a:tc>
                <a:tc>
                  <a:txBody>
                    <a:bodyPr lIns="54864" rIns="54864" tIns="18288" bIns="18288" wrap="square"/>
                    <a:lstStyle/>
                    <a:p>
                      <a:pPr algn="l"/>
                      <a:r>
                        <a:rPr sz="1200">
                          <a:solidFill>
                            <a:srgbClr val="212529"/>
                          </a:solidFill>
                          <a:latin typeface="Calibri"/>
                        </a:rPr>
                        <a:t>100 – 3,000</a:t>
                      </a:r>
                    </a:p>
                  </a:txBody>
                  <a:tcPr>
                    <a:solidFill>
                      <a:srgbClr val="FFFFFF"/>
                    </a:solidFill>
                  </a:tcPr>
                </a:tc>
                <a:tc>
                  <a:txBody>
                    <a:bodyPr lIns="54864" rIns="54864" tIns="18288" bIns="18288" wrap="square"/>
                    <a:lstStyle/>
                    <a:p>
                      <a:pPr algn="l"/>
                      <a:r>
                        <a:rPr sz="1200">
                          <a:solidFill>
                            <a:srgbClr val="212529"/>
                          </a:solidFill>
                          <a:latin typeface="Calibri"/>
                        </a:rPr>
                        <a:t>27,550</a:t>
                      </a:r>
                    </a:p>
                  </a:txBody>
                  <a:tcPr>
                    <a:solidFill>
                      <a:srgbClr val="FFFFFF"/>
                    </a:solidFill>
                  </a:tcPr>
                </a:tc>
              </a:tr>
            </a:tbl>
          </a:graphicData>
        </a:graphic>
      </p:graphicFrame>
      <p:sp>
        <p:nvSpPr>
          <p:cNvPr id="8" name="TextBox 7"/>
          <p:cNvSpPr txBox="1"/>
          <p:nvPr/>
        </p:nvSpPr>
        <p:spPr>
          <a:xfrm>
            <a:off x="548640" y="5074920"/>
            <a:ext cx="10972800" cy="822960"/>
          </a:xfrm>
          <a:prstGeom prst="rect">
            <a:avLst/>
          </a:prstGeom>
          <a:noFill/>
        </p:spPr>
        <p:txBody>
          <a:bodyPr wrap="square" lIns="36576" rIns="36576" tIns="9144" bIns="9144" anchor="t">
            <a:spAutoFit/>
          </a:bodyPr>
          <a:lstStyle/>
          <a:p>
            <a:pPr algn="l"/>
            <a:r>
              <a:rPr sz="1200" b="0" i="1">
                <a:solidFill>
                  <a:srgbClr val="6C757D"/>
                </a:solidFill>
                <a:latin typeface="Calibri"/>
              </a:rPr>
              <a:t>Visual Generation's output range is intentionally wide: a single image is ~1k tokens while a 5-second video clip can exceed 500k tokens. RAG and Coding have very wide input ranges because retrieved context and code context can each span hundreds of pages.</a:t>
            </a:r>
          </a:p>
        </p:txBody>
      </p:sp>
      <p:sp>
        <p:nvSpPr>
          <p:cNvPr id="9" name="TextBox 8"/>
          <p:cNvSpPr txBox="1"/>
          <p:nvPr/>
        </p:nvSpPr>
        <p:spPr>
          <a:xfrm>
            <a:off x="548640" y="6565392"/>
            <a:ext cx="7315200" cy="274320"/>
          </a:xfrm>
          <a:prstGeom prst="rect">
            <a:avLst/>
          </a:prstGeom>
          <a:noFill/>
        </p:spPr>
        <p:txBody>
          <a:bodyPr wrap="square" lIns="36576" rIns="36576" tIns="9144" bIns="9144" anchor="t">
            <a:spAutoFit/>
          </a:bodyPr>
          <a:lstStyle/>
          <a:p>
            <a:pPr algn="l"/>
            <a:r>
              <a:rPr sz="900" b="0" i="0">
                <a:solidFill>
                  <a:srgbClr val="6C757D"/>
                </a:solidFill>
                <a:latin typeface="Calibri"/>
              </a:rPr>
              <a:t>Token Forecasting Framework</a:t>
            </a:r>
          </a:p>
        </p:txBody>
      </p:sp>
      <p:sp>
        <p:nvSpPr>
          <p:cNvPr id="10" name="TextBox 9"/>
          <p:cNvSpPr txBox="1"/>
          <p:nvPr/>
        </p:nvSpPr>
        <p:spPr>
          <a:xfrm>
            <a:off x="10515600" y="6565392"/>
            <a:ext cx="1188720" cy="274320"/>
          </a:xfrm>
          <a:prstGeom prst="rect">
            <a:avLst/>
          </a:prstGeom>
          <a:noFill/>
        </p:spPr>
        <p:txBody>
          <a:bodyPr wrap="square" lIns="36576" rIns="36576" tIns="9144" bIns="9144" anchor="t">
            <a:spAutoFit/>
          </a:bodyPr>
          <a:lstStyle/>
          <a:p>
            <a:pPr algn="r"/>
            <a:r>
              <a:rPr sz="900" b="0" i="0">
                <a:solidFill>
                  <a:srgbClr val="6C757D"/>
                </a:solidFill>
                <a:latin typeface="Calibri"/>
              </a:rPr>
              <a:t>3 / 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74320"/>
            <a:ext cx="10058400" cy="274320"/>
          </a:xfrm>
          <a:prstGeom prst="rect">
            <a:avLst/>
          </a:prstGeom>
          <a:noFill/>
        </p:spPr>
        <p:txBody>
          <a:bodyPr wrap="square" lIns="36576" rIns="36576" tIns="9144" bIns="9144" anchor="t">
            <a:spAutoFit/>
          </a:bodyPr>
          <a:lstStyle/>
          <a:p>
            <a:pPr algn="l"/>
            <a:r>
              <a:rPr sz="1000" b="1" i="0">
                <a:solidFill>
                  <a:srgbClr val="ED7D31"/>
                </a:solidFill>
                <a:latin typeface="Calibri"/>
              </a:rPr>
              <a:t>SLIDE 04 · FORMULA · SETUP · COMPUTATION</a:t>
            </a:r>
          </a:p>
        </p:txBody>
      </p:sp>
      <p:sp>
        <p:nvSpPr>
          <p:cNvPr id="4" name="TextBox 3"/>
          <p:cNvSpPr txBox="1"/>
          <p:nvPr/>
        </p:nvSpPr>
        <p:spPr>
          <a:xfrm>
            <a:off x="548640" y="457200"/>
            <a:ext cx="11155680" cy="640080"/>
          </a:xfrm>
          <a:prstGeom prst="rect">
            <a:avLst/>
          </a:prstGeom>
          <a:noFill/>
        </p:spPr>
        <p:txBody>
          <a:bodyPr wrap="square" lIns="36576" rIns="36576" tIns="9144" bIns="9144" anchor="t">
            <a:spAutoFit/>
          </a:bodyPr>
          <a:lstStyle/>
          <a:p>
            <a:pPr algn="l"/>
            <a:r>
              <a:rPr sz="2600" b="1" i="0">
                <a:solidFill>
                  <a:srgbClr val="1F4E79"/>
                </a:solidFill>
                <a:latin typeface="Calibri"/>
              </a:rPr>
              <a:t>Forecasting Model in Action</a:t>
            </a:r>
          </a:p>
        </p:txBody>
      </p:sp>
      <p:sp>
        <p:nvSpPr>
          <p:cNvPr id="5" name="Rectangle 4"/>
          <p:cNvSpPr/>
          <p:nvPr/>
        </p:nvSpPr>
        <p:spPr>
          <a:xfrm>
            <a:off x="548640" y="1115568"/>
            <a:ext cx="1097280" cy="4572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325880"/>
            <a:ext cx="11064240" cy="7132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380744"/>
            <a:ext cx="10607040" cy="384048"/>
          </a:xfrm>
          <a:prstGeom prst="rect">
            <a:avLst/>
          </a:prstGeom>
          <a:noFill/>
        </p:spPr>
        <p:txBody>
          <a:bodyPr wrap="square" lIns="36576" rIns="36576" tIns="9144" bIns="9144" anchor="t">
            <a:spAutoFit/>
          </a:bodyPr>
          <a:lstStyle/>
          <a:p>
            <a:pPr algn="ctr"/>
            <a:r>
              <a:rPr sz="2000" b="1" i="0">
                <a:solidFill>
                  <a:srgbClr val="FFFFFF"/>
                </a:solidFill>
                <a:latin typeface="Consolas"/>
              </a:rPr>
              <a:t>T_period  =  Σᵢ  [ N_users × freq_i × (L_in_i + L_out_i) × amp_i ]</a:t>
            </a:r>
          </a:p>
        </p:txBody>
      </p:sp>
      <p:sp>
        <p:nvSpPr>
          <p:cNvPr id="8" name="TextBox 7"/>
          <p:cNvSpPr txBox="1"/>
          <p:nvPr/>
        </p:nvSpPr>
        <p:spPr>
          <a:xfrm>
            <a:off x="777240" y="1783080"/>
            <a:ext cx="10607040" cy="256032"/>
          </a:xfrm>
          <a:prstGeom prst="rect">
            <a:avLst/>
          </a:prstGeom>
          <a:noFill/>
        </p:spPr>
        <p:txBody>
          <a:bodyPr wrap="square" lIns="36576" rIns="36576" tIns="9144" bIns="9144" anchor="t">
            <a:spAutoFit/>
          </a:bodyPr>
          <a:lstStyle/>
          <a:p>
            <a:pPr algn="ctr"/>
            <a:r>
              <a:rPr sz="900" b="0" i="1">
                <a:solidFill>
                  <a:srgbClr val="FFFFFF"/>
                </a:solidFill>
                <a:latin typeface="Calibri"/>
              </a:rPr>
              <a:t>amp_i = Agent / RAG / multimodal amplification factor  ·  (L_in + L_out) uses the median of the scenario's range</a:t>
            </a:r>
          </a:p>
        </p:txBody>
      </p:sp>
      <p:sp>
        <p:nvSpPr>
          <p:cNvPr id="9" name="TextBox 8"/>
          <p:cNvSpPr txBox="1"/>
          <p:nvPr/>
        </p:nvSpPr>
        <p:spPr>
          <a:xfrm>
            <a:off x="548640" y="2148840"/>
            <a:ext cx="11064240" cy="274320"/>
          </a:xfrm>
          <a:prstGeom prst="rect">
            <a:avLst/>
          </a:prstGeom>
          <a:noFill/>
        </p:spPr>
        <p:txBody>
          <a:bodyPr wrap="square" lIns="36576" rIns="36576" tIns="9144" bIns="9144" anchor="t">
            <a:spAutoFit/>
          </a:bodyPr>
          <a:lstStyle/>
          <a:p>
            <a:pPr algn="l"/>
            <a:r>
              <a:rPr sz="1100" b="1" i="1">
                <a:solidFill>
                  <a:srgbClr val="1F4E79"/>
                </a:solidFill>
                <a:latin typeface="Calibri"/>
              </a:rPr>
              <a:t>Given: DAU = 500,000   ·   Horizon = 1 day (T_day)   ·   Daily tokens = Σᵢ N_users × freq_i × median(L_in + L_out) × amp_i</a:t>
            </a:r>
          </a:p>
        </p:txBody>
      </p:sp>
      <p:graphicFrame>
        <p:nvGraphicFramePr>
          <p:cNvPr id="10" name="Table 9"/>
          <p:cNvGraphicFramePr>
            <a:graphicFrameLocks noGrp="1"/>
          </p:cNvGraphicFramePr>
          <p:nvPr/>
        </p:nvGraphicFramePr>
        <p:xfrm>
          <a:off x="548640" y="2514600"/>
          <a:ext cx="11064237" cy="2212848"/>
        </p:xfrm>
        <a:graphic>
          <a:graphicData uri="http://schemas.openxmlformats.org/drawingml/2006/table">
            <a:tbl>
              <a:tblPr firstRow="1" bandRow="1">
                <a:tableStyleId>{5C22544A-7EE6-4342-B048-85BDC9FD1C3A}</a:tableStyleId>
              </a:tblPr>
              <a:tblGrid>
                <a:gridCol w="2253826"/>
                <a:gridCol w="922020"/>
                <a:gridCol w="1536699"/>
                <a:gridCol w="1229360"/>
                <a:gridCol w="1741593"/>
                <a:gridCol w="1024466"/>
                <a:gridCol w="2356273"/>
              </a:tblGrid>
              <a:tr h="384048">
                <a:tc>
                  <a:txBody>
                    <a:bodyPr lIns="54864" rIns="54864" tIns="18288" bIns="18288" wrap="square"/>
                    <a:lstStyle/>
                    <a:p>
                      <a:pPr algn="l"/>
                      <a:r>
                        <a:rPr sz="1100" b="1">
                          <a:solidFill>
                            <a:srgbClr val="FFFFFF"/>
                          </a:solidFill>
                          <a:latin typeface="Calibri"/>
                        </a:rPr>
                        <a:t>Scenario</a:t>
                      </a:r>
                    </a:p>
                  </a:txBody>
                  <a:tcPr>
                    <a:solidFill>
                      <a:srgbClr val="1F4E79"/>
                    </a:solidFill>
                  </a:tcPr>
                </a:tc>
                <a:tc>
                  <a:txBody>
                    <a:bodyPr lIns="54864" rIns="54864" tIns="18288" bIns="18288" wrap="square"/>
                    <a:lstStyle/>
                    <a:p>
                      <a:pPr algn="l"/>
                      <a:r>
                        <a:rPr sz="1100" b="1">
                          <a:solidFill>
                            <a:srgbClr val="FFFFFF"/>
                          </a:solidFill>
                          <a:latin typeface="Calibri"/>
                        </a:rPr>
                        <a:t>Share</a:t>
                      </a:r>
                    </a:p>
                  </a:txBody>
                  <a:tcPr>
                    <a:solidFill>
                      <a:srgbClr val="1F4E79"/>
                    </a:solidFill>
                  </a:tcPr>
                </a:tc>
                <a:tc>
                  <a:txBody>
                    <a:bodyPr lIns="54864" rIns="54864" tIns="18288" bIns="18288" wrap="square"/>
                    <a:lstStyle/>
                    <a:p>
                      <a:pPr algn="l"/>
                      <a:r>
                        <a:rPr sz="1100" b="1">
                          <a:solidFill>
                            <a:srgbClr val="FFFFFF"/>
                          </a:solidFill>
                          <a:latin typeface="Calibri"/>
                        </a:rPr>
                        <a:t>N_users</a:t>
                      </a:r>
                    </a:p>
                  </a:txBody>
                  <a:tcPr>
                    <a:solidFill>
                      <a:srgbClr val="1F4E79"/>
                    </a:solidFill>
                  </a:tcPr>
                </a:tc>
                <a:tc>
                  <a:txBody>
                    <a:bodyPr lIns="54864" rIns="54864" tIns="18288" bIns="18288" wrap="square"/>
                    <a:lstStyle/>
                    <a:p>
                      <a:pPr algn="l"/>
                      <a:r>
                        <a:rPr sz="1100" b="1">
                          <a:solidFill>
                            <a:srgbClr val="FFFFFF"/>
                          </a:solidFill>
                          <a:latin typeface="Calibri"/>
                        </a:rPr>
                        <a:t>freq / day</a:t>
                      </a:r>
                    </a:p>
                  </a:txBody>
                  <a:tcPr>
                    <a:solidFill>
                      <a:srgbClr val="1F4E79"/>
                    </a:solidFill>
                  </a:tcPr>
                </a:tc>
                <a:tc>
                  <a:txBody>
                    <a:bodyPr lIns="54864" rIns="54864" tIns="18288" bIns="18288" wrap="square"/>
                    <a:lstStyle/>
                    <a:p>
                      <a:pPr algn="l"/>
                      <a:r>
                        <a:rPr sz="1100" b="1">
                          <a:solidFill>
                            <a:srgbClr val="FFFFFF"/>
                          </a:solidFill>
                          <a:latin typeface="Calibri"/>
                        </a:rPr>
                        <a:t>L_in + L_out
(median)</a:t>
                      </a:r>
                    </a:p>
                  </a:txBody>
                  <a:tcPr>
                    <a:solidFill>
                      <a:srgbClr val="1F4E79"/>
                    </a:solidFill>
                  </a:tcPr>
                </a:tc>
                <a:tc>
                  <a:txBody>
                    <a:bodyPr lIns="54864" rIns="54864" tIns="18288" bIns="18288" wrap="square"/>
                    <a:lstStyle/>
                    <a:p>
                      <a:pPr algn="l"/>
                      <a:r>
                        <a:rPr sz="1100" b="1">
                          <a:solidFill>
                            <a:srgbClr val="FFFFFF"/>
                          </a:solidFill>
                          <a:latin typeface="Calibri"/>
                        </a:rPr>
                        <a:t>amp_i</a:t>
                      </a:r>
                    </a:p>
                  </a:txBody>
                  <a:tcPr>
                    <a:solidFill>
                      <a:srgbClr val="1F4E79"/>
                    </a:solidFill>
                  </a:tcPr>
                </a:tc>
                <a:tc>
                  <a:txBody>
                    <a:bodyPr lIns="54864" rIns="54864" tIns="18288" bIns="18288" wrap="square"/>
                    <a:lstStyle/>
                    <a:p>
                      <a:pPr algn="l"/>
                      <a:r>
                        <a:rPr sz="1100" b="1">
                          <a:solidFill>
                            <a:srgbClr val="FFFFFF"/>
                          </a:solidFill>
                          <a:latin typeface="Calibri"/>
                        </a:rPr>
                        <a:t>Daily tokens (M)</a:t>
                      </a:r>
                    </a:p>
                  </a:txBody>
                  <a:tcPr>
                    <a:solidFill>
                      <a:srgbClr val="1F4E79"/>
                    </a:solidFill>
                  </a:tcPr>
                </a:tc>
              </a:tr>
              <a:tr h="365760">
                <a:tc>
                  <a:txBody>
                    <a:bodyPr lIns="54864" rIns="54864" tIns="18288" bIns="18288" wrap="square"/>
                    <a:lstStyle/>
                    <a:p>
                      <a:pPr algn="l"/>
                      <a:r>
                        <a:rPr sz="1100">
                          <a:solidFill>
                            <a:srgbClr val="212529"/>
                          </a:solidFill>
                          <a:latin typeface="Calibri"/>
                        </a:rPr>
                        <a:t>Chat</a:t>
                      </a:r>
                    </a:p>
                  </a:txBody>
                  <a:tcPr>
                    <a:solidFill>
                      <a:srgbClr val="FFFFFF"/>
                    </a:solidFill>
                  </a:tcPr>
                </a:tc>
                <a:tc>
                  <a:txBody>
                    <a:bodyPr lIns="54864" rIns="54864" tIns="18288" bIns="18288" wrap="square"/>
                    <a:lstStyle/>
                    <a:p>
                      <a:pPr algn="l"/>
                      <a:r>
                        <a:rPr sz="1100">
                          <a:solidFill>
                            <a:srgbClr val="212529"/>
                          </a:solidFill>
                          <a:latin typeface="Calibri"/>
                        </a:rPr>
                        <a:t>30%</a:t>
                      </a:r>
                    </a:p>
                  </a:txBody>
                  <a:tcPr>
                    <a:solidFill>
                      <a:srgbClr val="FFFFFF"/>
                    </a:solidFill>
                  </a:tcPr>
                </a:tc>
                <a:tc>
                  <a:txBody>
                    <a:bodyPr lIns="54864" rIns="54864" tIns="18288" bIns="18288" wrap="square"/>
                    <a:lstStyle/>
                    <a:p>
                      <a:pPr algn="l"/>
                      <a:r>
                        <a:rPr sz="1100">
                          <a:solidFill>
                            <a:srgbClr val="212529"/>
                          </a:solidFill>
                          <a:latin typeface="Calibri"/>
                        </a:rPr>
                        <a:t>150,000</a:t>
                      </a:r>
                    </a:p>
                  </a:txBody>
                  <a:tcPr>
                    <a:solidFill>
                      <a:srgbClr val="FFFFFF"/>
                    </a:solidFill>
                  </a:tcPr>
                </a:tc>
                <a:tc>
                  <a:txBody>
                    <a:bodyPr lIns="54864" rIns="54864" tIns="18288" bIns="18288" wrap="square"/>
                    <a:lstStyle/>
                    <a:p>
                      <a:pPr algn="l"/>
                      <a:r>
                        <a:rPr sz="1100">
                          <a:solidFill>
                            <a:srgbClr val="212529"/>
                          </a:solidFill>
                          <a:latin typeface="Calibri"/>
                        </a:rPr>
                        <a:t> 8</a:t>
                      </a:r>
                    </a:p>
                  </a:txBody>
                  <a:tcPr>
                    <a:solidFill>
                      <a:srgbClr val="FFFFFF"/>
                    </a:solidFill>
                  </a:tcPr>
                </a:tc>
                <a:tc>
                  <a:txBody>
                    <a:bodyPr lIns="54864" rIns="54864" tIns="18288" bIns="18288" wrap="square"/>
                    <a:lstStyle/>
                    <a:p>
                      <a:pPr algn="l"/>
                      <a:r>
                        <a:rPr sz="1100">
                          <a:solidFill>
                            <a:srgbClr val="212529"/>
                          </a:solidFill>
                          <a:latin typeface="Calibri"/>
                        </a:rPr>
                        <a:t>   1,575</a:t>
                      </a:r>
                    </a:p>
                  </a:txBody>
                  <a:tcPr>
                    <a:solidFill>
                      <a:srgbClr val="FFFFFF"/>
                    </a:solidFill>
                  </a:tcPr>
                </a:tc>
                <a:tc>
                  <a:txBody>
                    <a:bodyPr lIns="54864" rIns="54864" tIns="18288" bIns="18288" wrap="square"/>
                    <a:lstStyle/>
                    <a:p>
                      <a:pPr algn="l"/>
                      <a:r>
                        <a:rPr sz="1100">
                          <a:solidFill>
                            <a:srgbClr val="212529"/>
                          </a:solidFill>
                          <a:latin typeface="Calibri"/>
                        </a:rPr>
                        <a:t>1.0×</a:t>
                      </a:r>
                    </a:p>
                  </a:txBody>
                  <a:tcPr>
                    <a:solidFill>
                      <a:srgbClr val="FFFFFF"/>
                    </a:solidFill>
                  </a:tcPr>
                </a:tc>
                <a:tc>
                  <a:txBody>
                    <a:bodyPr lIns="54864" rIns="54864" tIns="18288" bIns="18288" wrap="square"/>
                    <a:lstStyle/>
                    <a:p>
                      <a:pPr algn="l"/>
                      <a:r>
                        <a:rPr sz="1100">
                          <a:solidFill>
                            <a:srgbClr val="212529"/>
                          </a:solidFill>
                          <a:latin typeface="Calibri"/>
                        </a:rPr>
                        <a:t>    1,890</a:t>
                      </a:r>
                    </a:p>
                  </a:txBody>
                  <a:tcPr>
                    <a:solidFill>
                      <a:srgbClr val="FFFFFF"/>
                    </a:solidFill>
                  </a:tcPr>
                </a:tc>
              </a:tr>
              <a:tr h="365760">
                <a:tc>
                  <a:txBody>
                    <a:bodyPr lIns="54864" rIns="54864" tIns="18288" bIns="18288" wrap="square"/>
                    <a:lstStyle/>
                    <a:p>
                      <a:pPr algn="l"/>
                      <a:r>
                        <a:rPr sz="1100">
                          <a:solidFill>
                            <a:srgbClr val="212529"/>
                          </a:solidFill>
                          <a:latin typeface="Calibri"/>
                        </a:rPr>
                        <a:t>Coding</a:t>
                      </a:r>
                    </a:p>
                  </a:txBody>
                  <a:tcPr>
                    <a:solidFill>
                      <a:srgbClr val="EAEFF6"/>
                    </a:solidFill>
                  </a:tcPr>
                </a:tc>
                <a:tc>
                  <a:txBody>
                    <a:bodyPr lIns="54864" rIns="54864" tIns="18288" bIns="18288" wrap="square"/>
                    <a:lstStyle/>
                    <a:p>
                      <a:pPr algn="l"/>
                      <a:r>
                        <a:rPr sz="1100">
                          <a:solidFill>
                            <a:srgbClr val="212529"/>
                          </a:solidFill>
                          <a:latin typeface="Calibri"/>
                        </a:rPr>
                        <a:t>30%</a:t>
                      </a:r>
                    </a:p>
                  </a:txBody>
                  <a:tcPr>
                    <a:solidFill>
                      <a:srgbClr val="EAEFF6"/>
                    </a:solidFill>
                  </a:tcPr>
                </a:tc>
                <a:tc>
                  <a:txBody>
                    <a:bodyPr lIns="54864" rIns="54864" tIns="18288" bIns="18288" wrap="square"/>
                    <a:lstStyle/>
                    <a:p>
                      <a:pPr algn="l"/>
                      <a:r>
                        <a:rPr sz="1100">
                          <a:solidFill>
                            <a:srgbClr val="212529"/>
                          </a:solidFill>
                          <a:latin typeface="Calibri"/>
                        </a:rPr>
                        <a:t>150,000</a:t>
                      </a:r>
                    </a:p>
                  </a:txBody>
                  <a:tcPr>
                    <a:solidFill>
                      <a:srgbClr val="EAEFF6"/>
                    </a:solidFill>
                  </a:tcPr>
                </a:tc>
                <a:tc>
                  <a:txBody>
                    <a:bodyPr lIns="54864" rIns="54864" tIns="18288" bIns="18288" wrap="square"/>
                    <a:lstStyle/>
                    <a:p>
                      <a:pPr algn="l"/>
                      <a:r>
                        <a:rPr sz="1100">
                          <a:solidFill>
                            <a:srgbClr val="212529"/>
                          </a:solidFill>
                          <a:latin typeface="Calibri"/>
                        </a:rPr>
                        <a:t>12</a:t>
                      </a:r>
                    </a:p>
                  </a:txBody>
                  <a:tcPr>
                    <a:solidFill>
                      <a:srgbClr val="EAEFF6"/>
                    </a:solidFill>
                  </a:tcPr>
                </a:tc>
                <a:tc>
                  <a:txBody>
                    <a:bodyPr lIns="54864" rIns="54864" tIns="18288" bIns="18288" wrap="square"/>
                    <a:lstStyle/>
                    <a:p>
                      <a:pPr algn="l"/>
                      <a:r>
                        <a:rPr sz="1100">
                          <a:solidFill>
                            <a:srgbClr val="212529"/>
                          </a:solidFill>
                          <a:latin typeface="Calibri"/>
                        </a:rPr>
                        <a:t>  26,800</a:t>
                      </a:r>
                    </a:p>
                  </a:txBody>
                  <a:tcPr>
                    <a:solidFill>
                      <a:srgbClr val="EAEFF6"/>
                    </a:solidFill>
                  </a:tcPr>
                </a:tc>
                <a:tc>
                  <a:txBody>
                    <a:bodyPr lIns="54864" rIns="54864" tIns="18288" bIns="18288" wrap="square"/>
                    <a:lstStyle/>
                    <a:p>
                      <a:pPr algn="l"/>
                      <a:r>
                        <a:rPr sz="1100">
                          <a:solidFill>
                            <a:srgbClr val="212529"/>
                          </a:solidFill>
                          <a:latin typeface="Calibri"/>
                        </a:rPr>
                        <a:t>2.0×</a:t>
                      </a:r>
                    </a:p>
                  </a:txBody>
                  <a:tcPr>
                    <a:solidFill>
                      <a:srgbClr val="EAEFF6"/>
                    </a:solidFill>
                  </a:tcPr>
                </a:tc>
                <a:tc>
                  <a:txBody>
                    <a:bodyPr lIns="54864" rIns="54864" tIns="18288" bIns="18288" wrap="square"/>
                    <a:lstStyle/>
                    <a:p>
                      <a:pPr algn="l"/>
                      <a:r>
                        <a:rPr sz="1100">
                          <a:solidFill>
                            <a:srgbClr val="212529"/>
                          </a:solidFill>
                          <a:latin typeface="Calibri"/>
                        </a:rPr>
                        <a:t>  96,480</a:t>
                      </a:r>
                    </a:p>
                  </a:txBody>
                  <a:tcPr>
                    <a:solidFill>
                      <a:srgbClr val="EAEFF6"/>
                    </a:solidFill>
                  </a:tcPr>
                </a:tc>
              </a:tr>
              <a:tr h="365760">
                <a:tc>
                  <a:txBody>
                    <a:bodyPr lIns="54864" rIns="54864" tIns="18288" bIns="18288" wrap="square"/>
                    <a:lstStyle/>
                    <a:p>
                      <a:pPr algn="l"/>
                      <a:r>
                        <a:rPr sz="1100">
                          <a:solidFill>
                            <a:srgbClr val="212529"/>
                          </a:solidFill>
                          <a:latin typeface="Calibri"/>
                        </a:rPr>
                        <a:t>Text Generation</a:t>
                      </a:r>
                    </a:p>
                  </a:txBody>
                  <a:tcPr>
                    <a:solidFill>
                      <a:srgbClr val="FFFFFF"/>
                    </a:solidFill>
                  </a:tcPr>
                </a:tc>
                <a:tc>
                  <a:txBody>
                    <a:bodyPr lIns="54864" rIns="54864" tIns="18288" bIns="18288" wrap="square"/>
                    <a:lstStyle/>
                    <a:p>
                      <a:pPr algn="l"/>
                      <a:r>
                        <a:rPr sz="1100">
                          <a:solidFill>
                            <a:srgbClr val="212529"/>
                          </a:solidFill>
                          <a:latin typeface="Calibri"/>
                        </a:rPr>
                        <a:t>20%</a:t>
                      </a:r>
                    </a:p>
                  </a:txBody>
                  <a:tcPr>
                    <a:solidFill>
                      <a:srgbClr val="FFFFFF"/>
                    </a:solidFill>
                  </a:tcPr>
                </a:tc>
                <a:tc>
                  <a:txBody>
                    <a:bodyPr lIns="54864" rIns="54864" tIns="18288" bIns="18288" wrap="square"/>
                    <a:lstStyle/>
                    <a:p>
                      <a:pPr algn="l"/>
                      <a:r>
                        <a:rPr sz="1100">
                          <a:solidFill>
                            <a:srgbClr val="212529"/>
                          </a:solidFill>
                          <a:latin typeface="Calibri"/>
                        </a:rPr>
                        <a:t>100,000</a:t>
                      </a:r>
                    </a:p>
                  </a:txBody>
                  <a:tcPr>
                    <a:solidFill>
                      <a:srgbClr val="FFFFFF"/>
                    </a:solidFill>
                  </a:tcPr>
                </a:tc>
                <a:tc>
                  <a:txBody>
                    <a:bodyPr lIns="54864" rIns="54864" tIns="18288" bIns="18288" wrap="square"/>
                    <a:lstStyle/>
                    <a:p>
                      <a:pPr algn="l"/>
                      <a:r>
                        <a:rPr sz="1100">
                          <a:solidFill>
                            <a:srgbClr val="212529"/>
                          </a:solidFill>
                          <a:latin typeface="Calibri"/>
                        </a:rPr>
                        <a:t> 4</a:t>
                      </a:r>
                    </a:p>
                  </a:txBody>
                  <a:tcPr>
                    <a:solidFill>
                      <a:srgbClr val="FFFFFF"/>
                    </a:solidFill>
                  </a:tcPr>
                </a:tc>
                <a:tc>
                  <a:txBody>
                    <a:bodyPr lIns="54864" rIns="54864" tIns="18288" bIns="18288" wrap="square"/>
                    <a:lstStyle/>
                    <a:p>
                      <a:pPr algn="l"/>
                      <a:r>
                        <a:rPr sz="1100">
                          <a:solidFill>
                            <a:srgbClr val="212529"/>
                          </a:solidFill>
                          <a:latin typeface="Calibri"/>
                        </a:rPr>
                        <a:t>   2,100</a:t>
                      </a:r>
                    </a:p>
                  </a:txBody>
                  <a:tcPr>
                    <a:solidFill>
                      <a:srgbClr val="FFFFFF"/>
                    </a:solidFill>
                  </a:tcPr>
                </a:tc>
                <a:tc>
                  <a:txBody>
                    <a:bodyPr lIns="54864" rIns="54864" tIns="18288" bIns="18288" wrap="square"/>
                    <a:lstStyle/>
                    <a:p>
                      <a:pPr algn="l"/>
                      <a:r>
                        <a:rPr sz="1100">
                          <a:solidFill>
                            <a:srgbClr val="212529"/>
                          </a:solidFill>
                          <a:latin typeface="Calibri"/>
                        </a:rPr>
                        <a:t>1.0×</a:t>
                      </a:r>
                    </a:p>
                  </a:txBody>
                  <a:tcPr>
                    <a:solidFill>
                      <a:srgbClr val="FFFFFF"/>
                    </a:solidFill>
                  </a:tcPr>
                </a:tc>
                <a:tc>
                  <a:txBody>
                    <a:bodyPr lIns="54864" rIns="54864" tIns="18288" bIns="18288" wrap="square"/>
                    <a:lstStyle/>
                    <a:p>
                      <a:pPr algn="l"/>
                      <a:r>
                        <a:rPr sz="1100">
                          <a:solidFill>
                            <a:srgbClr val="212529"/>
                          </a:solidFill>
                          <a:latin typeface="Calibri"/>
                        </a:rPr>
                        <a:t>      840</a:t>
                      </a:r>
                    </a:p>
                  </a:txBody>
                  <a:tcPr>
                    <a:solidFill>
                      <a:srgbClr val="FFFFFF"/>
                    </a:solidFill>
                  </a:tcPr>
                </a:tc>
              </a:tr>
              <a:tr h="365760">
                <a:tc>
                  <a:txBody>
                    <a:bodyPr lIns="54864" rIns="54864" tIns="18288" bIns="18288" wrap="square"/>
                    <a:lstStyle/>
                    <a:p>
                      <a:pPr algn="l"/>
                      <a:r>
                        <a:rPr sz="1100">
                          <a:solidFill>
                            <a:srgbClr val="212529"/>
                          </a:solidFill>
                          <a:latin typeface="Calibri"/>
                        </a:rPr>
                        <a:t>RAG Knowledge Base</a:t>
                      </a:r>
                    </a:p>
                  </a:txBody>
                  <a:tcPr>
                    <a:solidFill>
                      <a:srgbClr val="EAEFF6"/>
                    </a:solidFill>
                  </a:tcPr>
                </a:tc>
                <a:tc>
                  <a:txBody>
                    <a:bodyPr lIns="54864" rIns="54864" tIns="18288" bIns="18288" wrap="square"/>
                    <a:lstStyle/>
                    <a:p>
                      <a:pPr algn="l"/>
                      <a:r>
                        <a:rPr sz="1100">
                          <a:solidFill>
                            <a:srgbClr val="212529"/>
                          </a:solidFill>
                          <a:latin typeface="Calibri"/>
                        </a:rPr>
                        <a:t>10%</a:t>
                      </a:r>
                    </a:p>
                  </a:txBody>
                  <a:tcPr>
                    <a:solidFill>
                      <a:srgbClr val="EAEFF6"/>
                    </a:solidFill>
                  </a:tcPr>
                </a:tc>
                <a:tc>
                  <a:txBody>
                    <a:bodyPr lIns="54864" rIns="54864" tIns="18288" bIns="18288" wrap="square"/>
                    <a:lstStyle/>
                    <a:p>
                      <a:pPr algn="l"/>
                      <a:r>
                        <a:rPr sz="1100">
                          <a:solidFill>
                            <a:srgbClr val="212529"/>
                          </a:solidFill>
                          <a:latin typeface="Calibri"/>
                        </a:rPr>
                        <a:t> 50,000</a:t>
                      </a:r>
                    </a:p>
                  </a:txBody>
                  <a:tcPr>
                    <a:solidFill>
                      <a:srgbClr val="EAEFF6"/>
                    </a:solidFill>
                  </a:tcPr>
                </a:tc>
                <a:tc>
                  <a:txBody>
                    <a:bodyPr lIns="54864" rIns="54864" tIns="18288" bIns="18288" wrap="square"/>
                    <a:lstStyle/>
                    <a:p>
                      <a:pPr algn="l"/>
                      <a:r>
                        <a:rPr sz="1100">
                          <a:solidFill>
                            <a:srgbClr val="212529"/>
                          </a:solidFill>
                          <a:latin typeface="Calibri"/>
                        </a:rPr>
                        <a:t> 6</a:t>
                      </a:r>
                    </a:p>
                  </a:txBody>
                  <a:tcPr>
                    <a:solidFill>
                      <a:srgbClr val="EAEFF6"/>
                    </a:solidFill>
                  </a:tcPr>
                </a:tc>
                <a:tc>
                  <a:txBody>
                    <a:bodyPr lIns="54864" rIns="54864" tIns="18288" bIns="18288" wrap="square"/>
                    <a:lstStyle/>
                    <a:p>
                      <a:pPr algn="l"/>
                      <a:r>
                        <a:rPr sz="1100">
                          <a:solidFill>
                            <a:srgbClr val="212529"/>
                          </a:solidFill>
                          <a:latin typeface="Calibri"/>
                        </a:rPr>
                        <a:t>  27,550</a:t>
                      </a:r>
                    </a:p>
                  </a:txBody>
                  <a:tcPr>
                    <a:solidFill>
                      <a:srgbClr val="EAEFF6"/>
                    </a:solidFill>
                  </a:tcPr>
                </a:tc>
                <a:tc>
                  <a:txBody>
                    <a:bodyPr lIns="54864" rIns="54864" tIns="18288" bIns="18288" wrap="square"/>
                    <a:lstStyle/>
                    <a:p>
                      <a:pPr algn="l"/>
                      <a:r>
                        <a:rPr sz="1100">
                          <a:solidFill>
                            <a:srgbClr val="212529"/>
                          </a:solidFill>
                          <a:latin typeface="Calibri"/>
                        </a:rPr>
                        <a:t>3.0×</a:t>
                      </a:r>
                    </a:p>
                  </a:txBody>
                  <a:tcPr>
                    <a:solidFill>
                      <a:srgbClr val="EAEFF6"/>
                    </a:solidFill>
                  </a:tcPr>
                </a:tc>
                <a:tc>
                  <a:txBody>
                    <a:bodyPr lIns="54864" rIns="54864" tIns="18288" bIns="18288" wrap="square"/>
                    <a:lstStyle/>
                    <a:p>
                      <a:pPr algn="l"/>
                      <a:r>
                        <a:rPr sz="1100">
                          <a:solidFill>
                            <a:srgbClr val="212529"/>
                          </a:solidFill>
                          <a:latin typeface="Calibri"/>
                        </a:rPr>
                        <a:t>  24,795</a:t>
                      </a:r>
                    </a:p>
                  </a:txBody>
                  <a:tcPr>
                    <a:solidFill>
                      <a:srgbClr val="EAEFF6"/>
                    </a:solidFill>
                  </a:tcPr>
                </a:tc>
              </a:tr>
              <a:tr h="365760">
                <a:tc>
                  <a:txBody>
                    <a:bodyPr lIns="54864" rIns="54864" tIns="18288" bIns="18288" wrap="square"/>
                    <a:lstStyle/>
                    <a:p>
                      <a:pPr algn="l"/>
                      <a:r>
                        <a:rPr sz="1100">
                          <a:solidFill>
                            <a:srgbClr val="212529"/>
                          </a:solidFill>
                          <a:latin typeface="Calibri"/>
                        </a:rPr>
                        <a:t>Visual Generation</a:t>
                      </a:r>
                    </a:p>
                  </a:txBody>
                  <a:tcPr>
                    <a:solidFill>
                      <a:srgbClr val="FFFFFF"/>
                    </a:solidFill>
                  </a:tcPr>
                </a:tc>
                <a:tc>
                  <a:txBody>
                    <a:bodyPr lIns="54864" rIns="54864" tIns="18288" bIns="18288" wrap="square"/>
                    <a:lstStyle/>
                    <a:p>
                      <a:pPr algn="l"/>
                      <a:r>
                        <a:rPr sz="1100">
                          <a:solidFill>
                            <a:srgbClr val="212529"/>
                          </a:solidFill>
                          <a:latin typeface="Calibri"/>
                        </a:rPr>
                        <a:t>10%</a:t>
                      </a:r>
                    </a:p>
                  </a:txBody>
                  <a:tcPr>
                    <a:solidFill>
                      <a:srgbClr val="FFFFFF"/>
                    </a:solidFill>
                  </a:tcPr>
                </a:tc>
                <a:tc>
                  <a:txBody>
                    <a:bodyPr lIns="54864" rIns="54864" tIns="18288" bIns="18288" wrap="square"/>
                    <a:lstStyle/>
                    <a:p>
                      <a:pPr algn="l"/>
                      <a:r>
                        <a:rPr sz="1100">
                          <a:solidFill>
                            <a:srgbClr val="212529"/>
                          </a:solidFill>
                          <a:latin typeface="Calibri"/>
                        </a:rPr>
                        <a:t> 50,000</a:t>
                      </a:r>
                    </a:p>
                  </a:txBody>
                  <a:tcPr>
                    <a:solidFill>
                      <a:srgbClr val="FFFFFF"/>
                    </a:solidFill>
                  </a:tcPr>
                </a:tc>
                <a:tc>
                  <a:txBody>
                    <a:bodyPr lIns="54864" rIns="54864" tIns="18288" bIns="18288" wrap="square"/>
                    <a:lstStyle/>
                    <a:p>
                      <a:pPr algn="l"/>
                      <a:r>
                        <a:rPr sz="1100">
                          <a:solidFill>
                            <a:srgbClr val="212529"/>
                          </a:solidFill>
                          <a:latin typeface="Calibri"/>
                        </a:rPr>
                        <a:t> 2</a:t>
                      </a:r>
                    </a:p>
                  </a:txBody>
                  <a:tcPr>
                    <a:solidFill>
                      <a:srgbClr val="FFFFFF"/>
                    </a:solidFill>
                  </a:tcPr>
                </a:tc>
                <a:tc>
                  <a:txBody>
                    <a:bodyPr lIns="54864" rIns="54864" tIns="18288" bIns="18288" wrap="square"/>
                    <a:lstStyle/>
                    <a:p>
                      <a:pPr algn="l"/>
                      <a:r>
                        <a:rPr sz="1100">
                          <a:solidFill>
                            <a:srgbClr val="212529"/>
                          </a:solidFill>
                          <a:latin typeface="Calibri"/>
                        </a:rPr>
                        <a:t> 255,050</a:t>
                      </a:r>
                    </a:p>
                  </a:txBody>
                  <a:tcPr>
                    <a:solidFill>
                      <a:srgbClr val="FFFFFF"/>
                    </a:solidFill>
                  </a:tcPr>
                </a:tc>
                <a:tc>
                  <a:txBody>
                    <a:bodyPr lIns="54864" rIns="54864" tIns="18288" bIns="18288" wrap="square"/>
                    <a:lstStyle/>
                    <a:p>
                      <a:pPr algn="l"/>
                      <a:r>
                        <a:rPr sz="1100">
                          <a:solidFill>
                            <a:srgbClr val="212529"/>
                          </a:solidFill>
                          <a:latin typeface="Calibri"/>
                        </a:rPr>
                        <a:t>5.0×</a:t>
                      </a:r>
                    </a:p>
                  </a:txBody>
                  <a:tcPr>
                    <a:solidFill>
                      <a:srgbClr val="FFFFFF"/>
                    </a:solidFill>
                  </a:tcPr>
                </a:tc>
                <a:tc>
                  <a:txBody>
                    <a:bodyPr lIns="54864" rIns="54864" tIns="18288" bIns="18288" wrap="square"/>
                    <a:lstStyle/>
                    <a:p>
                      <a:pPr algn="l"/>
                      <a:r>
                        <a:rPr sz="1100">
                          <a:solidFill>
                            <a:srgbClr val="212529"/>
                          </a:solidFill>
                          <a:latin typeface="Calibri"/>
                        </a:rPr>
                        <a:t> 127,525</a:t>
                      </a:r>
                    </a:p>
                  </a:txBody>
                  <a:tcPr>
                    <a:solidFill>
                      <a:srgbClr val="FFFFFF"/>
                    </a:solidFill>
                  </a:tcPr>
                </a:tc>
              </a:tr>
            </a:tbl>
          </a:graphicData>
        </a:graphic>
      </p:graphicFrame>
      <p:sp>
        <p:nvSpPr>
          <p:cNvPr id="11" name="Rectangle 10"/>
          <p:cNvSpPr/>
          <p:nvPr/>
        </p:nvSpPr>
        <p:spPr>
          <a:xfrm>
            <a:off x="548640" y="4937760"/>
            <a:ext cx="11064240" cy="7772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4992624"/>
            <a:ext cx="6858000" cy="292608"/>
          </a:xfrm>
          <a:prstGeom prst="rect">
            <a:avLst/>
          </a:prstGeom>
          <a:noFill/>
        </p:spPr>
        <p:txBody>
          <a:bodyPr wrap="square" lIns="36576" rIns="36576" tIns="9144" bIns="9144" anchor="t">
            <a:spAutoFit/>
          </a:bodyPr>
          <a:lstStyle/>
          <a:p>
            <a:pPr algn="l"/>
            <a:r>
              <a:rPr sz="1300" b="1" i="0">
                <a:solidFill>
                  <a:srgbClr val="FFFFFF"/>
                </a:solidFill>
                <a:latin typeface="Calibri"/>
              </a:rPr>
              <a:t>T_day  (total daily token consumption)</a:t>
            </a:r>
          </a:p>
        </p:txBody>
      </p:sp>
      <p:sp>
        <p:nvSpPr>
          <p:cNvPr id="13" name="TextBox 12"/>
          <p:cNvSpPr txBox="1"/>
          <p:nvPr/>
        </p:nvSpPr>
        <p:spPr>
          <a:xfrm>
            <a:off x="7680960" y="4956048"/>
            <a:ext cx="3749039" cy="365760"/>
          </a:xfrm>
          <a:prstGeom prst="rect">
            <a:avLst/>
          </a:prstGeom>
          <a:noFill/>
        </p:spPr>
        <p:txBody>
          <a:bodyPr wrap="square" lIns="36576" rIns="36576" tIns="9144" bIns="9144" anchor="t">
            <a:spAutoFit/>
          </a:bodyPr>
          <a:lstStyle/>
          <a:p>
            <a:pPr algn="r"/>
            <a:r>
              <a:rPr sz="1800" b="1" i="0">
                <a:solidFill>
                  <a:srgbClr val="FFFFFF"/>
                </a:solidFill>
                <a:latin typeface="Consolas"/>
              </a:rPr>
              <a:t>251,530 M tokens / day</a:t>
            </a:r>
          </a:p>
        </p:txBody>
      </p:sp>
      <p:sp>
        <p:nvSpPr>
          <p:cNvPr id="14" name="TextBox 13"/>
          <p:cNvSpPr txBox="1"/>
          <p:nvPr/>
        </p:nvSpPr>
        <p:spPr>
          <a:xfrm>
            <a:off x="777240" y="5330952"/>
            <a:ext cx="10607040" cy="292608"/>
          </a:xfrm>
          <a:prstGeom prst="rect">
            <a:avLst/>
          </a:prstGeom>
          <a:noFill/>
        </p:spPr>
        <p:txBody>
          <a:bodyPr wrap="square" lIns="36576" rIns="36576" tIns="9144" bIns="9144" anchor="t">
            <a:spAutoFit/>
          </a:bodyPr>
          <a:lstStyle/>
          <a:p>
            <a:pPr algn="l"/>
            <a:r>
              <a:rPr sz="1100" b="0" i="0">
                <a:solidFill>
                  <a:srgbClr val="FFFFFF"/>
                </a:solidFill>
                <a:latin typeface="Calibri"/>
              </a:rPr>
              <a:t>≈ 251.5 B tokens / day   →   ≈ 7.5 T tokens / month   →   ≈ 91 T tokens / year</a:t>
            </a:r>
          </a:p>
        </p:txBody>
      </p:sp>
      <p:sp>
        <p:nvSpPr>
          <p:cNvPr id="15" name="TextBox 14"/>
          <p:cNvSpPr txBox="1"/>
          <p:nvPr/>
        </p:nvSpPr>
        <p:spPr>
          <a:xfrm>
            <a:off x="548640" y="5806440"/>
            <a:ext cx="11064240" cy="502920"/>
          </a:xfrm>
          <a:prstGeom prst="rect">
            <a:avLst/>
          </a:prstGeom>
          <a:noFill/>
        </p:spPr>
        <p:txBody>
          <a:bodyPr wrap="square" lIns="36576" rIns="36576" tIns="9144" bIns="9144" anchor="t">
            <a:spAutoFit/>
          </a:bodyPr>
          <a:lstStyle/>
          <a:p>
            <a:pPr algn="l"/>
            <a:r>
              <a:rPr sz="900" b="0" i="1">
                <a:solidFill>
                  <a:srgbClr val="6C757D"/>
                </a:solidFill>
                <a:latin typeface="Calibri"/>
              </a:rPr>
              <a:t>Step-by-step: Chat 150k×8×1,575×1.0 = 1,890M   ·   Coding 150k×12×26,800×2.0 = 96,480M   ·   Text 100k×4×2,100×1.0 = 840M   ·   RAG 50k×6×27,550×3.0 = 24,795M   ·   Visual 50k×2×255,050×5.0 = 127,525M.</a:t>
            </a:r>
          </a:p>
        </p:txBody>
      </p:sp>
      <p:sp>
        <p:nvSpPr>
          <p:cNvPr id="16" name="TextBox 15"/>
          <p:cNvSpPr txBox="1"/>
          <p:nvPr/>
        </p:nvSpPr>
        <p:spPr>
          <a:xfrm>
            <a:off x="548640" y="6565392"/>
            <a:ext cx="7315200" cy="274320"/>
          </a:xfrm>
          <a:prstGeom prst="rect">
            <a:avLst/>
          </a:prstGeom>
          <a:noFill/>
        </p:spPr>
        <p:txBody>
          <a:bodyPr wrap="square" lIns="36576" rIns="36576" tIns="9144" bIns="9144" anchor="t">
            <a:spAutoFit/>
          </a:bodyPr>
          <a:lstStyle/>
          <a:p>
            <a:pPr algn="l"/>
            <a:r>
              <a:rPr sz="900" b="0" i="0">
                <a:solidFill>
                  <a:srgbClr val="6C757D"/>
                </a:solidFill>
                <a:latin typeface="Calibri"/>
              </a:rPr>
              <a:t>Token Forecasting Framework</a:t>
            </a:r>
          </a:p>
        </p:txBody>
      </p:sp>
      <p:sp>
        <p:nvSpPr>
          <p:cNvPr id="17" name="TextBox 16"/>
          <p:cNvSpPr txBox="1"/>
          <p:nvPr/>
        </p:nvSpPr>
        <p:spPr>
          <a:xfrm>
            <a:off x="10515600" y="6565392"/>
            <a:ext cx="1188720" cy="274320"/>
          </a:xfrm>
          <a:prstGeom prst="rect">
            <a:avLst/>
          </a:prstGeom>
          <a:noFill/>
        </p:spPr>
        <p:txBody>
          <a:bodyPr wrap="square" lIns="36576" rIns="36576" tIns="9144" bIns="9144" anchor="t">
            <a:spAutoFit/>
          </a:bodyPr>
          <a:lstStyle/>
          <a:p>
            <a:pPr algn="r"/>
            <a:r>
              <a:rPr sz="900" b="0" i="0">
                <a:solidFill>
                  <a:srgbClr val="6C757D"/>
                </a:solidFill>
                <a:latin typeface="Calibri"/>
              </a:rPr>
              <a:t>4 / 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74320"/>
            <a:ext cx="10058400" cy="274320"/>
          </a:xfrm>
          <a:prstGeom prst="rect">
            <a:avLst/>
          </a:prstGeom>
          <a:noFill/>
        </p:spPr>
        <p:txBody>
          <a:bodyPr wrap="square" lIns="36576" rIns="36576" tIns="9144" bIns="9144" anchor="t">
            <a:spAutoFit/>
          </a:bodyPr>
          <a:lstStyle/>
          <a:p>
            <a:pPr algn="l"/>
            <a:r>
              <a:rPr sz="1000" b="1" i="0">
                <a:solidFill>
                  <a:srgbClr val="ED7D31"/>
                </a:solidFill>
                <a:latin typeface="Calibri"/>
              </a:rPr>
              <a:t>SLIDE 05</a:t>
            </a:r>
          </a:p>
        </p:txBody>
      </p:sp>
      <p:sp>
        <p:nvSpPr>
          <p:cNvPr id="4" name="TextBox 3"/>
          <p:cNvSpPr txBox="1"/>
          <p:nvPr/>
        </p:nvSpPr>
        <p:spPr>
          <a:xfrm>
            <a:off x="548640" y="457200"/>
            <a:ext cx="11155680" cy="640080"/>
          </a:xfrm>
          <a:prstGeom prst="rect">
            <a:avLst/>
          </a:prstGeom>
          <a:noFill/>
        </p:spPr>
        <p:txBody>
          <a:bodyPr wrap="square" lIns="36576" rIns="36576" tIns="9144" bIns="9144" anchor="t">
            <a:spAutoFit/>
          </a:bodyPr>
          <a:lstStyle/>
          <a:p>
            <a:pPr algn="l"/>
            <a:r>
              <a:rPr sz="2600" b="1" i="0">
                <a:solidFill>
                  <a:srgbClr val="1F4E79"/>
                </a:solidFill>
                <a:latin typeface="Calibri"/>
              </a:rPr>
              <a:t>Key Takeaways</a:t>
            </a:r>
          </a:p>
        </p:txBody>
      </p:sp>
      <p:sp>
        <p:nvSpPr>
          <p:cNvPr id="5" name="Rectangle 4"/>
          <p:cNvSpPr/>
          <p:nvPr/>
        </p:nvSpPr>
        <p:spPr>
          <a:xfrm>
            <a:off x="548640" y="1115568"/>
            <a:ext cx="1097280" cy="4572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554480"/>
            <a:ext cx="3611880" cy="4206240"/>
          </a:xfrm>
          <a:prstGeom prst="rect">
            <a:avLst/>
          </a:prstGeom>
          <a:solidFill>
            <a:srgbClr val="F4F6F9"/>
          </a:solidFill>
          <a:ln w="9525">
            <a:solidFill>
              <a:srgbClr val="D9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60" y="1828800"/>
            <a:ext cx="640080" cy="640080"/>
          </a:xfrm>
          <a:prstGeom prst="ellipse">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200" b="1">
                <a:solidFill>
                  <a:srgbClr val="FFFFFF"/>
                </a:solidFill>
                <a:latin typeface="Calibri"/>
              </a:rPr>
              <a:t>1</a:t>
            </a:r>
          </a:p>
        </p:txBody>
      </p:sp>
      <p:sp>
        <p:nvSpPr>
          <p:cNvPr id="8" name="TextBox 7"/>
          <p:cNvSpPr txBox="1"/>
          <p:nvPr/>
        </p:nvSpPr>
        <p:spPr>
          <a:xfrm>
            <a:off x="822960" y="2651760"/>
            <a:ext cx="3063240" cy="914400"/>
          </a:xfrm>
          <a:prstGeom prst="rect">
            <a:avLst/>
          </a:prstGeom>
          <a:noFill/>
        </p:spPr>
        <p:txBody>
          <a:bodyPr wrap="square" lIns="36576" rIns="36576" tIns="9144" bIns="9144" anchor="t">
            <a:spAutoFit/>
          </a:bodyPr>
          <a:lstStyle/>
          <a:p>
            <a:pPr algn="l"/>
            <a:r>
              <a:rPr sz="1600" b="1" i="0">
                <a:solidFill>
                  <a:srgbClr val="1F4E79"/>
                </a:solidFill>
                <a:latin typeface="Calibri"/>
              </a:rPr>
              <a:t>The forecasting identity</a:t>
            </a:r>
          </a:p>
        </p:txBody>
      </p:sp>
      <p:sp>
        <p:nvSpPr>
          <p:cNvPr id="9" name="TextBox 8"/>
          <p:cNvSpPr txBox="1"/>
          <p:nvPr/>
        </p:nvSpPr>
        <p:spPr>
          <a:xfrm>
            <a:off x="822960" y="3611880"/>
            <a:ext cx="3063240" cy="2011680"/>
          </a:xfrm>
          <a:prstGeom prst="rect">
            <a:avLst/>
          </a:prstGeom>
          <a:noFill/>
        </p:spPr>
        <p:txBody>
          <a:bodyPr wrap="square" lIns="36576" rIns="36576" tIns="9144" bIns="9144" anchor="t">
            <a:spAutoFit/>
          </a:bodyPr>
          <a:lstStyle/>
          <a:p>
            <a:pPr algn="l"/>
            <a:r>
              <a:rPr sz="1300" b="0" i="0">
                <a:solidFill>
                  <a:srgbClr val="212529"/>
                </a:solidFill>
                <a:latin typeface="Calibri"/>
              </a:rPr>
              <a:t>Tokens = users × frequency × (input + output) × amplification. Every term is independently measurable and independently optimizable.</a:t>
            </a:r>
          </a:p>
        </p:txBody>
      </p:sp>
      <p:sp>
        <p:nvSpPr>
          <p:cNvPr id="10" name="Rectangle 9"/>
          <p:cNvSpPr/>
          <p:nvPr/>
        </p:nvSpPr>
        <p:spPr>
          <a:xfrm>
            <a:off x="4325112" y="1554480"/>
            <a:ext cx="3611880" cy="4206240"/>
          </a:xfrm>
          <a:prstGeom prst="rect">
            <a:avLst/>
          </a:prstGeom>
          <a:solidFill>
            <a:srgbClr val="F4F6F9"/>
          </a:solidFill>
          <a:ln w="9525">
            <a:solidFill>
              <a:srgbClr val="D9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4599432" y="1828800"/>
            <a:ext cx="640080" cy="640080"/>
          </a:xfrm>
          <a:prstGeom prst="ellipse">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200" b="1">
                <a:solidFill>
                  <a:srgbClr val="FFFFFF"/>
                </a:solidFill>
                <a:latin typeface="Calibri"/>
              </a:rPr>
              <a:t>2</a:t>
            </a:r>
          </a:p>
        </p:txBody>
      </p:sp>
      <p:sp>
        <p:nvSpPr>
          <p:cNvPr id="12" name="TextBox 11"/>
          <p:cNvSpPr txBox="1"/>
          <p:nvPr/>
        </p:nvSpPr>
        <p:spPr>
          <a:xfrm>
            <a:off x="4599432" y="2651760"/>
            <a:ext cx="3063240" cy="914400"/>
          </a:xfrm>
          <a:prstGeom prst="rect">
            <a:avLst/>
          </a:prstGeom>
          <a:noFill/>
        </p:spPr>
        <p:txBody>
          <a:bodyPr wrap="square" lIns="36576" rIns="36576" tIns="9144" bIns="9144" anchor="t">
            <a:spAutoFit/>
          </a:bodyPr>
          <a:lstStyle/>
          <a:p>
            <a:pPr algn="l"/>
            <a:r>
              <a:rPr sz="1600" b="1" i="0">
                <a:solidFill>
                  <a:srgbClr val="1F4E79"/>
                </a:solidFill>
                <a:latin typeface="Calibri"/>
              </a:rPr>
              <a:t>Scenario mix drives cost shape</a:t>
            </a:r>
          </a:p>
        </p:txBody>
      </p:sp>
      <p:sp>
        <p:nvSpPr>
          <p:cNvPr id="13" name="TextBox 12"/>
          <p:cNvSpPr txBox="1"/>
          <p:nvPr/>
        </p:nvSpPr>
        <p:spPr>
          <a:xfrm>
            <a:off x="4599432" y="3611880"/>
            <a:ext cx="3063240" cy="2011680"/>
          </a:xfrm>
          <a:prstGeom prst="rect">
            <a:avLst/>
          </a:prstGeom>
          <a:noFill/>
        </p:spPr>
        <p:txBody>
          <a:bodyPr wrap="square" lIns="36576" rIns="36576" tIns="9144" bIns="9144" anchor="t">
            <a:spAutoFit/>
          </a:bodyPr>
          <a:lstStyle/>
          <a:p>
            <a:pPr algn="l"/>
            <a:r>
              <a:rPr sz="1300" b="0" i="0">
                <a:solidFill>
                  <a:srgbClr val="212529"/>
                </a:solidFill>
                <a:latin typeface="Calibri"/>
              </a:rPr>
              <a:t>Multimodal scenarios can dominate spend: a single video generation call is two orders of magnitude larger than a chat turn. Small shifts in mix or amp move the cost curve more than doubling low-amp DAU.</a:t>
            </a:r>
          </a:p>
        </p:txBody>
      </p:sp>
      <p:sp>
        <p:nvSpPr>
          <p:cNvPr id="14" name="Rectangle 13"/>
          <p:cNvSpPr/>
          <p:nvPr/>
        </p:nvSpPr>
        <p:spPr>
          <a:xfrm>
            <a:off x="8101584" y="1554480"/>
            <a:ext cx="3611880" cy="4206240"/>
          </a:xfrm>
          <a:prstGeom prst="rect">
            <a:avLst/>
          </a:prstGeom>
          <a:solidFill>
            <a:srgbClr val="F4F6F9"/>
          </a:solidFill>
          <a:ln w="9525">
            <a:solidFill>
              <a:srgbClr val="D9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375904" y="1828800"/>
            <a:ext cx="640080" cy="640080"/>
          </a:xfrm>
          <a:prstGeom prst="ellipse">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200" b="1">
                <a:solidFill>
                  <a:srgbClr val="FFFFFF"/>
                </a:solidFill>
                <a:latin typeface="Calibri"/>
              </a:rPr>
              <a:t>3</a:t>
            </a:r>
          </a:p>
        </p:txBody>
      </p:sp>
      <p:sp>
        <p:nvSpPr>
          <p:cNvPr id="16" name="TextBox 15"/>
          <p:cNvSpPr txBox="1"/>
          <p:nvPr/>
        </p:nvSpPr>
        <p:spPr>
          <a:xfrm>
            <a:off x="8375904" y="2651760"/>
            <a:ext cx="3063240" cy="914400"/>
          </a:xfrm>
          <a:prstGeom prst="rect">
            <a:avLst/>
          </a:prstGeom>
          <a:noFill/>
        </p:spPr>
        <p:txBody>
          <a:bodyPr wrap="square" lIns="36576" rIns="36576" tIns="9144" bIns="9144" anchor="t">
            <a:spAutoFit/>
          </a:bodyPr>
          <a:lstStyle/>
          <a:p>
            <a:pPr algn="l"/>
            <a:r>
              <a:rPr sz="1600" b="1" i="0">
                <a:solidFill>
                  <a:srgbClr val="1F4E79"/>
                </a:solidFill>
                <a:latin typeface="Calibri"/>
              </a:rPr>
              <a:t>Baseline first, telemetry second</a:t>
            </a:r>
          </a:p>
        </p:txBody>
      </p:sp>
      <p:sp>
        <p:nvSpPr>
          <p:cNvPr id="17" name="TextBox 16"/>
          <p:cNvSpPr txBox="1"/>
          <p:nvPr/>
        </p:nvSpPr>
        <p:spPr>
          <a:xfrm>
            <a:off x="8375904" y="3611880"/>
            <a:ext cx="3063240" cy="2011680"/>
          </a:xfrm>
          <a:prstGeom prst="rect">
            <a:avLst/>
          </a:prstGeom>
          <a:noFill/>
        </p:spPr>
        <p:txBody>
          <a:bodyPr wrap="square" lIns="36576" rIns="36576" tIns="9144" bIns="9144" anchor="t">
            <a:spAutoFit/>
          </a:bodyPr>
          <a:lstStyle/>
          <a:p>
            <a:pPr algn="l"/>
            <a:r>
              <a:rPr sz="1300" b="0" i="0">
                <a:solidFill>
                  <a:srgbClr val="212529"/>
                </a:solidFill>
                <a:latin typeface="Calibri"/>
              </a:rPr>
              <a:t>Use the median of each range as a first-pass baseline; then replace with P50/P90/P99 from real telemetry to converge on an accurate forecast.</a:t>
            </a:r>
          </a:p>
        </p:txBody>
      </p:sp>
      <p:sp>
        <p:nvSpPr>
          <p:cNvPr id="18" name="TextBox 17"/>
          <p:cNvSpPr txBox="1"/>
          <p:nvPr/>
        </p:nvSpPr>
        <p:spPr>
          <a:xfrm>
            <a:off x="548640" y="6565392"/>
            <a:ext cx="7315200" cy="274320"/>
          </a:xfrm>
          <a:prstGeom prst="rect">
            <a:avLst/>
          </a:prstGeom>
          <a:noFill/>
        </p:spPr>
        <p:txBody>
          <a:bodyPr wrap="square" lIns="36576" rIns="36576" tIns="9144" bIns="9144" anchor="t">
            <a:spAutoFit/>
          </a:bodyPr>
          <a:lstStyle/>
          <a:p>
            <a:pPr algn="l"/>
            <a:r>
              <a:rPr sz="900" b="0" i="0">
                <a:solidFill>
                  <a:srgbClr val="6C757D"/>
                </a:solidFill>
                <a:latin typeface="Calibri"/>
              </a:rPr>
              <a:t>Token Forecasting Framework</a:t>
            </a:r>
          </a:p>
        </p:txBody>
      </p:sp>
      <p:sp>
        <p:nvSpPr>
          <p:cNvPr id="19" name="TextBox 18"/>
          <p:cNvSpPr txBox="1"/>
          <p:nvPr/>
        </p:nvSpPr>
        <p:spPr>
          <a:xfrm>
            <a:off x="10515600" y="6565392"/>
            <a:ext cx="1188720" cy="274320"/>
          </a:xfrm>
          <a:prstGeom prst="rect">
            <a:avLst/>
          </a:prstGeom>
          <a:noFill/>
        </p:spPr>
        <p:txBody>
          <a:bodyPr wrap="square" lIns="36576" rIns="36576" tIns="9144" bIns="9144" anchor="t">
            <a:spAutoFit/>
          </a:bodyPr>
          <a:lstStyle/>
          <a:p>
            <a:pPr algn="r"/>
            <a:r>
              <a:rPr sz="900" b="0" i="0">
                <a:solidFill>
                  <a:srgbClr val="6C757D"/>
                </a:solidFill>
                <a:latin typeface="Calibri"/>
              </a:rPr>
              <a:t>5 / 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6459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74320"/>
            <a:ext cx="10058400" cy="274320"/>
          </a:xfrm>
          <a:prstGeom prst="rect">
            <a:avLst/>
          </a:prstGeom>
          <a:noFill/>
        </p:spPr>
        <p:txBody>
          <a:bodyPr wrap="square" lIns="36576" rIns="36576" tIns="9144" bIns="9144" anchor="t">
            <a:spAutoFit/>
          </a:bodyPr>
          <a:lstStyle/>
          <a:p>
            <a:pPr algn="l"/>
            <a:r>
              <a:rPr sz="1000" b="1" i="0">
                <a:solidFill>
                  <a:srgbClr val="ED7D31"/>
                </a:solidFill>
                <a:latin typeface="Calibri"/>
              </a:rPr>
              <a:t>SLIDE 06</a:t>
            </a:r>
          </a:p>
        </p:txBody>
      </p:sp>
      <p:sp>
        <p:nvSpPr>
          <p:cNvPr id="4" name="TextBox 3"/>
          <p:cNvSpPr txBox="1"/>
          <p:nvPr/>
        </p:nvSpPr>
        <p:spPr>
          <a:xfrm>
            <a:off x="548640" y="457200"/>
            <a:ext cx="11155680" cy="640080"/>
          </a:xfrm>
          <a:prstGeom prst="rect">
            <a:avLst/>
          </a:prstGeom>
          <a:noFill/>
        </p:spPr>
        <p:txBody>
          <a:bodyPr wrap="square" lIns="36576" rIns="36576" tIns="9144" bIns="9144" anchor="t">
            <a:spAutoFit/>
          </a:bodyPr>
          <a:lstStyle/>
          <a:p>
            <a:pPr algn="l"/>
            <a:r>
              <a:rPr sz="2600" b="1" i="0">
                <a:solidFill>
                  <a:srgbClr val="1F4E79"/>
                </a:solidFill>
                <a:latin typeface="Calibri"/>
              </a:rPr>
              <a:t>Next Steps · From Model to Operating Practice</a:t>
            </a:r>
          </a:p>
        </p:txBody>
      </p:sp>
      <p:sp>
        <p:nvSpPr>
          <p:cNvPr id="5" name="Rectangle 4"/>
          <p:cNvSpPr/>
          <p:nvPr/>
        </p:nvSpPr>
        <p:spPr>
          <a:xfrm>
            <a:off x="548640" y="1115568"/>
            <a:ext cx="1097280" cy="4572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554480"/>
            <a:ext cx="1645920" cy="548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1664208"/>
            <a:ext cx="1645920" cy="365760"/>
          </a:xfrm>
          <a:prstGeom prst="rect">
            <a:avLst/>
          </a:prstGeom>
          <a:noFill/>
        </p:spPr>
        <p:txBody>
          <a:bodyPr wrap="square" lIns="36576" rIns="36576" tIns="9144" bIns="9144" anchor="t">
            <a:spAutoFit/>
          </a:bodyPr>
          <a:lstStyle/>
          <a:p>
            <a:pPr algn="ctr"/>
            <a:r>
              <a:rPr sz="1400" b="1" i="0">
                <a:solidFill>
                  <a:srgbClr val="FFFFFF"/>
                </a:solidFill>
                <a:latin typeface="Calibri"/>
              </a:rPr>
              <a:t>Step 1</a:t>
            </a:r>
          </a:p>
        </p:txBody>
      </p:sp>
      <p:sp>
        <p:nvSpPr>
          <p:cNvPr id="8" name="TextBox 7"/>
          <p:cNvSpPr txBox="1"/>
          <p:nvPr/>
        </p:nvSpPr>
        <p:spPr>
          <a:xfrm>
            <a:off x="2377440" y="1554480"/>
            <a:ext cx="9144000" cy="411480"/>
          </a:xfrm>
          <a:prstGeom prst="rect">
            <a:avLst/>
          </a:prstGeom>
          <a:noFill/>
        </p:spPr>
        <p:txBody>
          <a:bodyPr wrap="square" lIns="36576" rIns="36576" tIns="9144" bIns="9144" anchor="t">
            <a:spAutoFit/>
          </a:bodyPr>
          <a:lstStyle/>
          <a:p>
            <a:pPr algn="l"/>
            <a:r>
              <a:rPr sz="1800" b="1" i="0">
                <a:solidFill>
                  <a:srgbClr val="1F4E79"/>
                </a:solidFill>
                <a:latin typeface="Calibri"/>
              </a:rPr>
              <a:t>Collect</a:t>
            </a:r>
          </a:p>
        </p:txBody>
      </p:sp>
      <p:sp>
        <p:nvSpPr>
          <p:cNvPr id="9" name="TextBox 8"/>
          <p:cNvSpPr txBox="1"/>
          <p:nvPr/>
        </p:nvSpPr>
        <p:spPr>
          <a:xfrm>
            <a:off x="2377440" y="1965960"/>
            <a:ext cx="9144000" cy="960120"/>
          </a:xfrm>
          <a:prstGeom prst="rect">
            <a:avLst/>
          </a:prstGeom>
          <a:noFill/>
        </p:spPr>
        <p:txBody>
          <a:bodyPr wrap="square" lIns="36576" rIns="36576" tIns="9144" bIns="9144" anchor="t">
            <a:spAutoFit/>
          </a:bodyPr>
          <a:lstStyle/>
          <a:p>
            <a:pPr algn="l"/>
            <a:r>
              <a:rPr sz="1300" b="0" i="0">
                <a:solidFill>
                  <a:srgbClr val="212529"/>
                </a:solidFill>
                <a:latin typeface="Calibri"/>
              </a:rPr>
              <a:t>Stand up a token-metering pipeline that records L_in, L_out, and scenario tag for every production call. Even two weeks of data is enough to replace the illustrative ranges on Slide 3.</a:t>
            </a:r>
          </a:p>
        </p:txBody>
      </p:sp>
      <p:sp>
        <p:nvSpPr>
          <p:cNvPr id="10" name="Rectangle 9"/>
          <p:cNvSpPr/>
          <p:nvPr/>
        </p:nvSpPr>
        <p:spPr>
          <a:xfrm>
            <a:off x="548640" y="3136392"/>
            <a:ext cx="1645920" cy="548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3246120"/>
            <a:ext cx="1645920" cy="365760"/>
          </a:xfrm>
          <a:prstGeom prst="rect">
            <a:avLst/>
          </a:prstGeom>
          <a:noFill/>
        </p:spPr>
        <p:txBody>
          <a:bodyPr wrap="square" lIns="36576" rIns="36576" tIns="9144" bIns="9144" anchor="t">
            <a:spAutoFit/>
          </a:bodyPr>
          <a:lstStyle/>
          <a:p>
            <a:pPr algn="ctr"/>
            <a:r>
              <a:rPr sz="1400" b="1" i="0">
                <a:solidFill>
                  <a:srgbClr val="FFFFFF"/>
                </a:solidFill>
                <a:latin typeface="Calibri"/>
              </a:rPr>
              <a:t>Step 2</a:t>
            </a:r>
          </a:p>
        </p:txBody>
      </p:sp>
      <p:sp>
        <p:nvSpPr>
          <p:cNvPr id="12" name="TextBox 11"/>
          <p:cNvSpPr txBox="1"/>
          <p:nvPr/>
        </p:nvSpPr>
        <p:spPr>
          <a:xfrm>
            <a:off x="2377440" y="3136392"/>
            <a:ext cx="9144000" cy="411480"/>
          </a:xfrm>
          <a:prstGeom prst="rect">
            <a:avLst/>
          </a:prstGeom>
          <a:noFill/>
        </p:spPr>
        <p:txBody>
          <a:bodyPr wrap="square" lIns="36576" rIns="36576" tIns="9144" bIns="9144" anchor="t">
            <a:spAutoFit/>
          </a:bodyPr>
          <a:lstStyle/>
          <a:p>
            <a:pPr algn="l"/>
            <a:r>
              <a:rPr sz="1800" b="1" i="0">
                <a:solidFill>
                  <a:srgbClr val="1F4E79"/>
                </a:solidFill>
                <a:latin typeface="Calibri"/>
              </a:rPr>
              <a:t>Calibrate</a:t>
            </a:r>
          </a:p>
        </p:txBody>
      </p:sp>
      <p:sp>
        <p:nvSpPr>
          <p:cNvPr id="13" name="TextBox 12"/>
          <p:cNvSpPr txBox="1"/>
          <p:nvPr/>
        </p:nvSpPr>
        <p:spPr>
          <a:xfrm>
            <a:off x="2377440" y="3547872"/>
            <a:ext cx="9144000" cy="960120"/>
          </a:xfrm>
          <a:prstGeom prst="rect">
            <a:avLst/>
          </a:prstGeom>
          <a:noFill/>
        </p:spPr>
        <p:txBody>
          <a:bodyPr wrap="square" lIns="36576" rIns="36576" tIns="9144" bIns="9144" anchor="t">
            <a:spAutoFit/>
          </a:bodyPr>
          <a:lstStyle/>
          <a:p>
            <a:pPr algn="l"/>
            <a:r>
              <a:rPr sz="1300" b="0" i="0">
                <a:solidFill>
                  <a:srgbClr val="212529"/>
                </a:solidFill>
                <a:latin typeface="Calibri"/>
              </a:rPr>
              <a:t>Refresh freq_i, L_in, L_out, and amp_i per scenario monthly. Pay special attention to amp_i: log agent tool-call counts, retrieval rounds, and multimodal frame counts separately from raw text tokens.</a:t>
            </a:r>
          </a:p>
        </p:txBody>
      </p:sp>
      <p:sp>
        <p:nvSpPr>
          <p:cNvPr id="14" name="Rectangle 13"/>
          <p:cNvSpPr/>
          <p:nvPr/>
        </p:nvSpPr>
        <p:spPr>
          <a:xfrm>
            <a:off x="548640" y="4718304"/>
            <a:ext cx="1645920" cy="548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4828032"/>
            <a:ext cx="1645920" cy="365760"/>
          </a:xfrm>
          <a:prstGeom prst="rect">
            <a:avLst/>
          </a:prstGeom>
          <a:noFill/>
        </p:spPr>
        <p:txBody>
          <a:bodyPr wrap="square" lIns="36576" rIns="36576" tIns="9144" bIns="9144" anchor="t">
            <a:spAutoFit/>
          </a:bodyPr>
          <a:lstStyle/>
          <a:p>
            <a:pPr algn="ctr"/>
            <a:r>
              <a:rPr sz="1400" b="1" i="0">
                <a:solidFill>
                  <a:srgbClr val="FFFFFF"/>
                </a:solidFill>
                <a:latin typeface="Calibri"/>
              </a:rPr>
              <a:t>Step 3</a:t>
            </a:r>
          </a:p>
        </p:txBody>
      </p:sp>
      <p:sp>
        <p:nvSpPr>
          <p:cNvPr id="16" name="TextBox 15"/>
          <p:cNvSpPr txBox="1"/>
          <p:nvPr/>
        </p:nvSpPr>
        <p:spPr>
          <a:xfrm>
            <a:off x="2377440" y="4718304"/>
            <a:ext cx="9144000" cy="411480"/>
          </a:xfrm>
          <a:prstGeom prst="rect">
            <a:avLst/>
          </a:prstGeom>
          <a:noFill/>
        </p:spPr>
        <p:txBody>
          <a:bodyPr wrap="square" lIns="36576" rIns="36576" tIns="9144" bIns="9144" anchor="t">
            <a:spAutoFit/>
          </a:bodyPr>
          <a:lstStyle/>
          <a:p>
            <a:pPr algn="l"/>
            <a:r>
              <a:rPr sz="1800" b="1" i="0">
                <a:solidFill>
                  <a:srgbClr val="1F4E79"/>
                </a:solidFill>
                <a:latin typeface="Calibri"/>
              </a:rPr>
              <a:t>Operationalize</a:t>
            </a:r>
          </a:p>
        </p:txBody>
      </p:sp>
      <p:sp>
        <p:nvSpPr>
          <p:cNvPr id="17" name="TextBox 16"/>
          <p:cNvSpPr txBox="1"/>
          <p:nvPr/>
        </p:nvSpPr>
        <p:spPr>
          <a:xfrm>
            <a:off x="2377440" y="5129784"/>
            <a:ext cx="9144000" cy="960120"/>
          </a:xfrm>
          <a:prstGeom prst="rect">
            <a:avLst/>
          </a:prstGeom>
          <a:noFill/>
        </p:spPr>
        <p:txBody>
          <a:bodyPr wrap="square" lIns="36576" rIns="36576" tIns="9144" bIns="9144" anchor="t">
            <a:spAutoFit/>
          </a:bodyPr>
          <a:lstStyle/>
          <a:p>
            <a:pPr algn="l"/>
            <a:r>
              <a:rPr sz="1300" b="0" i="0">
                <a:solidFill>
                  <a:srgbClr val="212529"/>
                </a:solidFill>
                <a:latin typeface="Calibri"/>
              </a:rPr>
              <a:t>Build a forecasting dashboard that runs the model at P50 / P90 / P99 per scenario, compares the projection to actuals, and alerts on &gt;15% drift between forecast and observed consumption.</a:t>
            </a:r>
          </a:p>
        </p:txBody>
      </p:sp>
      <p:sp>
        <p:nvSpPr>
          <p:cNvPr id="18" name="TextBox 17"/>
          <p:cNvSpPr txBox="1"/>
          <p:nvPr/>
        </p:nvSpPr>
        <p:spPr>
          <a:xfrm>
            <a:off x="548640" y="6565392"/>
            <a:ext cx="7315200" cy="274320"/>
          </a:xfrm>
          <a:prstGeom prst="rect">
            <a:avLst/>
          </a:prstGeom>
          <a:noFill/>
        </p:spPr>
        <p:txBody>
          <a:bodyPr wrap="square" lIns="36576" rIns="36576" tIns="9144" bIns="9144" anchor="t">
            <a:spAutoFit/>
          </a:bodyPr>
          <a:lstStyle/>
          <a:p>
            <a:pPr algn="l"/>
            <a:r>
              <a:rPr sz="900" b="0" i="0">
                <a:solidFill>
                  <a:srgbClr val="6C757D"/>
                </a:solidFill>
                <a:latin typeface="Calibri"/>
              </a:rPr>
              <a:t>Token Forecasting Framework</a:t>
            </a:r>
          </a:p>
        </p:txBody>
      </p:sp>
      <p:sp>
        <p:nvSpPr>
          <p:cNvPr id="19" name="TextBox 18"/>
          <p:cNvSpPr txBox="1"/>
          <p:nvPr/>
        </p:nvSpPr>
        <p:spPr>
          <a:xfrm>
            <a:off x="10515600" y="6565392"/>
            <a:ext cx="1188720" cy="274320"/>
          </a:xfrm>
          <a:prstGeom prst="rect">
            <a:avLst/>
          </a:prstGeom>
          <a:noFill/>
        </p:spPr>
        <p:txBody>
          <a:bodyPr wrap="square" lIns="36576" rIns="36576" tIns="9144" bIns="9144" anchor="t">
            <a:spAutoFit/>
          </a:bodyPr>
          <a:lstStyle/>
          <a:p>
            <a:pPr algn="r"/>
            <a:r>
              <a:rPr sz="900" b="0" i="0">
                <a:solidFill>
                  <a:srgbClr val="6C757D"/>
                </a:solidFill>
                <a:latin typeface="Calibri"/>
              </a:rPr>
              <a:t>6 / 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32004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320040" y="0"/>
            <a:ext cx="91440" cy="6858000"/>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377440"/>
            <a:ext cx="10058400" cy="914400"/>
          </a:xfrm>
          <a:prstGeom prst="rect">
            <a:avLst/>
          </a:prstGeom>
          <a:noFill/>
        </p:spPr>
        <p:txBody>
          <a:bodyPr wrap="square" lIns="36576" rIns="36576" tIns="9144" bIns="9144" anchor="t">
            <a:spAutoFit/>
          </a:bodyPr>
          <a:lstStyle/>
          <a:p>
            <a:pPr algn="ctr"/>
            <a:r>
              <a:rPr sz="5400" b="1" i="0">
                <a:solidFill>
                  <a:srgbClr val="1F4E79"/>
                </a:solidFill>
                <a:latin typeface="Calibri"/>
              </a:rPr>
              <a:t>Thank You</a:t>
            </a:r>
          </a:p>
        </p:txBody>
      </p:sp>
      <p:sp>
        <p:nvSpPr>
          <p:cNvPr id="5" name="Rectangle 4"/>
          <p:cNvSpPr/>
          <p:nvPr/>
        </p:nvSpPr>
        <p:spPr>
          <a:xfrm>
            <a:off x="5029200" y="3474720"/>
            <a:ext cx="2103120" cy="54864"/>
          </a:xfrm>
          <a:prstGeom prst="rect">
            <a:avLst/>
          </a:prstGeom>
          <a:solidFill>
            <a:srgbClr val="ED7D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657600"/>
            <a:ext cx="10058400" cy="548640"/>
          </a:xfrm>
          <a:prstGeom prst="rect">
            <a:avLst/>
          </a:prstGeom>
          <a:noFill/>
        </p:spPr>
        <p:txBody>
          <a:bodyPr wrap="square" lIns="36576" rIns="36576" tIns="9144" bIns="9144" anchor="t">
            <a:spAutoFit/>
          </a:bodyPr>
          <a:lstStyle/>
          <a:p>
            <a:pPr algn="ctr"/>
            <a:r>
              <a:rPr sz="2000" b="0" i="0">
                <a:solidFill>
                  <a:srgbClr val="212529"/>
                </a:solidFill>
                <a:latin typeface="Calibri"/>
              </a:rPr>
              <a:t>Questions, refinements, and corrections welcome.</a:t>
            </a:r>
          </a:p>
        </p:txBody>
      </p:sp>
      <p:sp>
        <p:nvSpPr>
          <p:cNvPr id="7" name="TextBox 6"/>
          <p:cNvSpPr txBox="1"/>
          <p:nvPr/>
        </p:nvSpPr>
        <p:spPr>
          <a:xfrm>
            <a:off x="1097280" y="4297680"/>
            <a:ext cx="10058400" cy="457200"/>
          </a:xfrm>
          <a:prstGeom prst="rect">
            <a:avLst/>
          </a:prstGeom>
          <a:noFill/>
        </p:spPr>
        <p:txBody>
          <a:bodyPr wrap="square" lIns="36576" rIns="36576" tIns="9144" bIns="9144" anchor="t">
            <a:spAutoFit/>
          </a:bodyPr>
          <a:lstStyle/>
          <a:p>
            <a:pPr algn="ctr"/>
            <a:r>
              <a:rPr sz="1200" b="0" i="1">
                <a:solidFill>
                  <a:srgbClr val="6C757D"/>
                </a:solidFill>
                <a:latin typeface="Calibri"/>
              </a:rPr>
              <a:t>Token Forecasting Framework · AI Infrastructure Planning</a:t>
            </a:r>
          </a:p>
        </p:txBody>
      </p:sp>
      <p:sp>
        <p:nvSpPr>
          <p:cNvPr id="8" name="TextBox 7"/>
          <p:cNvSpPr txBox="1"/>
          <p:nvPr/>
        </p:nvSpPr>
        <p:spPr>
          <a:xfrm>
            <a:off x="548640" y="6565392"/>
            <a:ext cx="7315200" cy="274320"/>
          </a:xfrm>
          <a:prstGeom prst="rect">
            <a:avLst/>
          </a:prstGeom>
          <a:noFill/>
        </p:spPr>
        <p:txBody>
          <a:bodyPr wrap="square" lIns="36576" rIns="36576" tIns="9144" bIns="9144" anchor="t">
            <a:spAutoFit/>
          </a:bodyPr>
          <a:lstStyle/>
          <a:p>
            <a:pPr algn="l"/>
            <a:r>
              <a:rPr sz="900" b="0" i="0">
                <a:solidFill>
                  <a:srgbClr val="6C757D"/>
                </a:solidFill>
                <a:latin typeface="Calibri"/>
              </a:rPr>
              <a:t>Token Forecasting Framework</a:t>
            </a:r>
          </a:p>
        </p:txBody>
      </p:sp>
      <p:sp>
        <p:nvSpPr>
          <p:cNvPr id="9" name="TextBox 8"/>
          <p:cNvSpPr txBox="1"/>
          <p:nvPr/>
        </p:nvSpPr>
        <p:spPr>
          <a:xfrm>
            <a:off x="10515600" y="6565392"/>
            <a:ext cx="1188720" cy="274320"/>
          </a:xfrm>
          <a:prstGeom prst="rect">
            <a:avLst/>
          </a:prstGeom>
          <a:noFill/>
        </p:spPr>
        <p:txBody>
          <a:bodyPr wrap="square" lIns="36576" rIns="36576" tIns="9144" bIns="9144" anchor="t">
            <a:spAutoFit/>
          </a:bodyPr>
          <a:lstStyle/>
          <a:p>
            <a:pPr algn="r"/>
            <a:r>
              <a:rPr sz="900" b="0" i="0">
                <a:solidFill>
                  <a:srgbClr val="6C757D"/>
                </a:solidFill>
                <a:latin typeface="Calibri"/>
              </a:rPr>
              <a:t>7 / 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