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0"/>
            <a:ext cx="3962095" cy="713232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146304"/>
            <a:ext cx="420624" cy="42062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46304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77D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91440"/>
            <a:ext cx="59436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天翼云 · 大模型专项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4048"/>
            <a:ext cx="5943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CFE3F7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CTYUN  AI  SPECIAL 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9144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聚力 AI 赋能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36576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E9F2F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国企合规 · 一站式全栈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841248"/>
            <a:ext cx="1124712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00477D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一站式 AI 解决方案  ·  赋能全行业低成本落地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280160"/>
            <a:ext cx="11247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按量调用  ·  GPU 算力租用  ·  模型 / 应用 / 训推 全周期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554480"/>
            <a:ext cx="2103120" cy="22860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4048" y="1691640"/>
            <a:ext cx="3673754" cy="292608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4048" y="1691640"/>
            <a:ext cx="3673754" cy="658368"/>
          </a:xfrm>
          <a:prstGeom prst="rect">
            <a:avLst/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234842" y="1783080"/>
            <a:ext cx="73152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34842" y="1783080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创作类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6" y="1746504"/>
            <a:ext cx="259476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AI 创作平台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16" y="2057400"/>
            <a:ext cx="32622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DramaFlow · 一站式 AI 内容创作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Seedance-2.5  ·  MiniMax-H3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" y="2953512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基础会员（尝鲜）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86202" y="2953512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32.67 元/年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" y="3209544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标准会员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86202" y="3209544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149.50 元/月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3465576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高级会员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86202" y="3465576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4,968 元/月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216" y="3721608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专业会员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86202" y="3721608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16,416 元/月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" y="4114800"/>
            <a:ext cx="3262274" cy="292608"/>
          </a:xfrm>
          <a:prstGeom prst="roundRect">
            <a:avLst>
              <a:gd name="adj" fmla="val 5000"/>
            </a:avLst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5216" y="4114800"/>
            <a:ext cx="326227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新用户首购 32.67 元/年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" y="4416552"/>
            <a:ext cx="326227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1600 ~ 600000 积分  ·  5 ~ 50+ 席位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258970" y="1691640"/>
            <a:ext cx="3673754" cy="292608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258970" y="1691640"/>
            <a:ext cx="3673754" cy="658368"/>
          </a:xfrm>
          <a:prstGeom prst="rect">
            <a:avLst/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109764" y="1783080"/>
            <a:ext cx="73152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109764" y="1783080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开发类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0138" y="1746504"/>
            <a:ext cx="259476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60138" y="2057400"/>
            <a:ext cx="32622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编码 / 智能体  ·  安全 OpenClaw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60138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60138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GLM-5  ·  DeepSeek-V4 / V3.2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460138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60138" y="2953512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轻享版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61124" y="2953512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9.90 元/月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60138" y="3209544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基础版（编码）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61124" y="3209544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39.90 元/月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60138" y="3465576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专业版（编码）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61124" y="3465576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159.90 元/月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60138" y="3721608"/>
            <a:ext cx="23478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6.8 亿 Token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61124" y="3721608"/>
            <a:ext cx="118872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699 元/月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460138" y="4114800"/>
            <a:ext cx="3262274" cy="292608"/>
          </a:xfrm>
          <a:prstGeom prst="roundRect">
            <a:avLst>
              <a:gd name="adj" fmla="val 5000"/>
            </a:avLst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460138" y="4114800"/>
            <a:ext cx="326227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成本较按量降 60%+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60138" y="4416552"/>
            <a:ext cx="326227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支持 Cursor / Cline / Trae 等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33892" y="1691640"/>
            <a:ext cx="3673754" cy="292608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33892" y="1691640"/>
            <a:ext cx="3673754" cy="658368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984687" y="1783080"/>
            <a:ext cx="73152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984687" y="1783080"/>
            <a:ext cx="731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部署类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35060" y="1746504"/>
            <a:ext cx="259476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调用 + GPU 算力租用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35060" y="2057400"/>
            <a:ext cx="32622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能力优势  ·  四位一体支撑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5060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35060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星辰大模型  ·  主流第三方模型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335060" y="2898648"/>
            <a:ext cx="1585417" cy="457200"/>
          </a:xfrm>
          <a:prstGeom prst="roundRect">
            <a:avLst>
              <a:gd name="adj" fmla="val 5000"/>
            </a:avLst>
          </a:prstGeom>
          <a:solidFill>
            <a:srgbClr val="EEE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335060" y="2898648"/>
            <a:ext cx="54864" cy="45720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444788" y="2935224"/>
            <a:ext cx="144825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合规安全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444788" y="3118104"/>
            <a:ext cx="144825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央企保障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0011918" y="2898648"/>
            <a:ext cx="1585417" cy="457200"/>
          </a:xfrm>
          <a:prstGeom prst="roundRect">
            <a:avLst>
              <a:gd name="adj" fmla="val 5000"/>
            </a:avLst>
          </a:prstGeom>
          <a:solidFill>
            <a:srgbClr val="EEE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011918" y="2898648"/>
            <a:ext cx="54864" cy="45720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121646" y="2935224"/>
            <a:ext cx="144825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多模型聚合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121646" y="3118104"/>
            <a:ext cx="144825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一站式调用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335060" y="3401568"/>
            <a:ext cx="1585417" cy="457200"/>
          </a:xfrm>
          <a:prstGeom prst="roundRect">
            <a:avLst>
              <a:gd name="adj" fmla="val 5000"/>
            </a:avLst>
          </a:prstGeom>
          <a:solidFill>
            <a:srgbClr val="EEE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335060" y="3401568"/>
            <a:ext cx="54864" cy="45720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444788" y="3438144"/>
            <a:ext cx="144825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全系 GPU 算力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444788" y="3621024"/>
            <a:ext cx="144825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弹性服务器租用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011918" y="3401568"/>
            <a:ext cx="1585417" cy="457200"/>
          </a:xfrm>
          <a:prstGeom prst="roundRect">
            <a:avLst>
              <a:gd name="adj" fmla="val 5000"/>
            </a:avLst>
          </a:prstGeom>
          <a:solidFill>
            <a:srgbClr val="EEE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011918" y="3401568"/>
            <a:ext cx="54864" cy="45720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121646" y="3438144"/>
            <a:ext cx="144825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算网协同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121646" y="3621024"/>
            <a:ext cx="1448257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稳定高效 99.99%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8335060" y="4114800"/>
            <a:ext cx="3262274" cy="292608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8335060" y="4114800"/>
            <a:ext cx="326227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+ GPU 按需组合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335060" y="4416552"/>
            <a:ext cx="326227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GPU：A10 / A30 / A100 / L40S 全系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411480" y="4754880"/>
            <a:ext cx="11368735" cy="7772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solidFill>
              <a:srgbClr val="C8D3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411480" y="4754880"/>
            <a:ext cx="2011680" cy="77724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11480" y="4754880"/>
            <a:ext cx="2011680" cy="7772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 类解决方案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11480" y="5166360"/>
            <a:ext cx="20116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>
                <a:solidFill>
                  <a:srgbClr val="C8E6C9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覆盖全场景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606040" y="486460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01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606040" y="510235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个人开发者 AI 解决方案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606040" y="532180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图 10/12 范例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812487" y="4892040"/>
            <a:ext cx="16459" cy="502920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914900" y="486460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02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914900" y="510235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中小微企业解决方案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914900" y="532180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页面方案专区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121347" y="4892040"/>
            <a:ext cx="16459" cy="502920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223759" y="486460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03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223759" y="510235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头部政企 AI 解决方案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223759" y="532180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图 14 金融-投研范例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430207" y="4892040"/>
            <a:ext cx="16459" cy="502920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9532619" y="486460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04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9532619" y="510235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通用场景 AI 解决方案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532619" y="532180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页面方案专区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11480" y="5669280"/>
            <a:ext cx="11368735" cy="868680"/>
          </a:xfrm>
          <a:prstGeom prst="rect">
            <a:avLst/>
          </a:prstGeom>
          <a:solidFill>
            <a:srgbClr val="4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411480" y="5669280"/>
            <a:ext cx="2377440" cy="8686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大模型专项服务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11480" y="617220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CCC8F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SPECIAL  SERVICES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807208" y="5833872"/>
            <a:ext cx="22860" cy="53949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2999232" y="5760720"/>
            <a:ext cx="27736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开发者专属支持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999232" y="6016752"/>
            <a:ext cx="277367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完整 API 文档 / Token 调用教程 / GPU 部署调试工具</a:t>
            </a:r>
          </a:p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开发者社区 7×12 小时在线答疑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5853379" y="5833872"/>
            <a:ext cx="16459" cy="53949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5955791" y="5760720"/>
            <a:ext cx="27736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企业级专属服务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955791" y="6016752"/>
            <a:ext cx="277367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一对一专属技术顾问，全程协助 Token 接入</a:t>
            </a:r>
          </a:p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GPU 服务器部署、业务场景适配、性能优化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8809939" y="5833872"/>
            <a:ext cx="16459" cy="53949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8912352" y="5760720"/>
            <a:ext cx="27736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全周期运维保障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912352" y="6016752"/>
            <a:ext cx="277367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全国 31 省线下服务网点  ·  7×24 小时运维值守</a:t>
            </a:r>
          </a:p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调用与 GPU 算力可用性 99.99% 保障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57200" y="6601968"/>
            <a:ext cx="6858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客服热线：400-810-9889 转 1    ·    网址：ctyun.cn/act/AI/zhuanxiang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772400" y="6601968"/>
            <a:ext cx="4114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数据截至 2026-09 · 文案源自官方页面图片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