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713232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46304"/>
            <a:ext cx="420624" cy="42062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46304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77D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91440"/>
            <a:ext cx="5943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天翼云 · 大模型专项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CFE3F7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9144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聚力 AI 赋能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6576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E9F2F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国企合规 · 一站式全栈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841248"/>
            <a:ext cx="112471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00477D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一站式 AI 解决方案  ·  赋能全行业低成本落地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280160"/>
            <a:ext cx="11247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按量调用  ·  GPU 算力租用  ·  模型 / 应用 / 训推 全周期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554480"/>
            <a:ext cx="2103120" cy="22860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11480" y="1755648"/>
            <a:ext cx="3637178" cy="278892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11480" y="1755648"/>
            <a:ext cx="3637178" cy="713232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179978" y="1865376"/>
            <a:ext cx="777240" cy="274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79978" y="1865376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创作类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" y="1828800"/>
            <a:ext cx="24941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AI 创作平台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157984"/>
            <a:ext cx="32256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DramaFlow · 一站式 AI 内容创作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532888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2724912"/>
            <a:ext cx="32256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8" y="2999232"/>
            <a:ext cx="3225698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3072384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基础会员（尝鲜）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77058" y="3072384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32.67 元/年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" y="3346703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标准会员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77058" y="3346703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149.50 元/月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" y="3621024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高级会员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77058" y="3621024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4,968 元/月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8" y="3895344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专业会员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77058" y="3895344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16,416 元/月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2648" y="3977639"/>
            <a:ext cx="3225698" cy="310896"/>
          </a:xfrm>
          <a:prstGeom prst="roundRect">
            <a:avLst>
              <a:gd name="adj" fmla="val 5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2648" y="3977639"/>
            <a:ext cx="3225698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新用户首购 32.67 元/年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2648" y="4325112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1600 ~ 600000 积分  ·  5 ~ 50+ 席位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77258" y="1755648"/>
            <a:ext cx="3637178" cy="278892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277258" y="1755648"/>
            <a:ext cx="3637178" cy="713232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045756" y="1865376"/>
            <a:ext cx="777240" cy="274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045756" y="1865376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78426" y="1828800"/>
            <a:ext cx="24941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78426" y="2157984"/>
            <a:ext cx="32256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编码 / 智能体  ·  安全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78426" y="2532888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78426" y="2724912"/>
            <a:ext cx="32256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78426" y="2999232"/>
            <a:ext cx="3225698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78426" y="3072384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轻享版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42836" y="3072384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9.90 元/月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78426" y="3346703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基础版（编码）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42836" y="3346703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39.90 元/月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78426" y="3621024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专业版（编码）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42836" y="3621024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159.90 元/月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78426" y="3895344"/>
            <a:ext cx="23112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• 6.8 亿 Token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42836" y="3895344"/>
            <a:ext cx="1188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699 元/月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478426" y="3977639"/>
            <a:ext cx="3225698" cy="310896"/>
          </a:xfrm>
          <a:prstGeom prst="roundRect">
            <a:avLst>
              <a:gd name="adj" fmla="val 5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78426" y="3977639"/>
            <a:ext cx="3225698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成本较按量降 60%+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78426" y="4325112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支持 Cursor / Cline / Trae 等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43036" y="1755648"/>
            <a:ext cx="3637178" cy="278892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43036" y="1755648"/>
            <a:ext cx="3637178" cy="713232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911535" y="1865376"/>
            <a:ext cx="777240" cy="2743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911535" y="1865376"/>
            <a:ext cx="7772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部署类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44204" y="1828800"/>
            <a:ext cx="249417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调用 + GPU 算力租用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44204" y="2157984"/>
            <a:ext cx="322569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能力优势  ·  四位一体支撑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44204" y="2532888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支撑模型 / 规格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44204" y="2724912"/>
            <a:ext cx="32256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星辰大模型  ·  主流第三方模型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44204" y="3108960"/>
            <a:ext cx="91440" cy="9144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508796" y="3035808"/>
            <a:ext cx="285993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合规安全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08796" y="3200400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央企保障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344204" y="3438144"/>
            <a:ext cx="91440" cy="9144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508796" y="3364991"/>
            <a:ext cx="285993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多模型聚合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508796" y="3529584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一站式调用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44204" y="3767328"/>
            <a:ext cx="91440" cy="9144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508796" y="3694176"/>
            <a:ext cx="285993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全系 GPU 算力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508796" y="3858768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弹性服务器租用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44204" y="4096512"/>
            <a:ext cx="91440" cy="91440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508796" y="4023360"/>
            <a:ext cx="285993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算网协同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508796" y="4187952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4A4A4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稳定高效 99.99%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344204" y="3977639"/>
            <a:ext cx="3225698" cy="310896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44204" y="3977639"/>
            <a:ext cx="3225698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+ GPU 按需组合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344204" y="4325112"/>
            <a:ext cx="322569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GPU：A10 / A30 / A100 / L40S 全系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11480" y="4663440"/>
            <a:ext cx="11368735" cy="822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solidFill>
              <a:srgbClr val="C8D3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11480" y="4663440"/>
            <a:ext cx="2011680" cy="82296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11480" y="4663440"/>
            <a:ext cx="2011680" cy="822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4 类解决方案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11480" y="5074920"/>
            <a:ext cx="201168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0">
                <a:solidFill>
                  <a:srgbClr val="C8E6C9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覆盖全场景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606040" y="477316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606040" y="501091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个人开发者 AI 解决方案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606040" y="523036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图 10/12 范例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812487" y="4800600"/>
            <a:ext cx="16459" cy="548640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914900" y="477316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02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914900" y="501091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中小微企业解决方案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914900" y="523036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页面方案专区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121347" y="4800600"/>
            <a:ext cx="16459" cy="548640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223759" y="477316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223759" y="501091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头部政企 AI 解决方案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223759" y="523036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图 14 金融-投研范例</a:t>
            </a:r>
          </a:p>
        </p:txBody>
      </p:sp>
      <p:sp>
        <p:nvSpPr>
          <p:cNvPr id="92" name="Rectangle 91"/>
          <p:cNvSpPr/>
          <p:nvPr/>
        </p:nvSpPr>
        <p:spPr>
          <a:xfrm>
            <a:off x="9430207" y="4800600"/>
            <a:ext cx="16459" cy="548640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532619" y="4773168"/>
            <a:ext cx="21259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2E7D32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04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532619" y="5010912"/>
            <a:ext cx="21259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通用场景 AI 解决方案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532619" y="5230368"/>
            <a:ext cx="21259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页面方案专区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11480" y="5623560"/>
            <a:ext cx="11368735" cy="914400"/>
          </a:xfrm>
          <a:prstGeom prst="rect">
            <a:avLst/>
          </a:prstGeom>
          <a:solidFill>
            <a:srgbClr val="4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411480" y="5623560"/>
            <a:ext cx="2377440" cy="914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大模型专项服务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11480" y="6126480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CCC8F0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SPECIAL  SERVICES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807208" y="5788152"/>
            <a:ext cx="22860" cy="58521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2999232" y="5715000"/>
            <a:ext cx="27736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开发者专属支持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2999232" y="5971032"/>
            <a:ext cx="27736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完整 API 文档 / Token 调用教程 / GPU 部署调试工具</a:t>
            </a:r>
          </a:p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开发者社区 7×12 小时在线答疑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853379" y="5788152"/>
            <a:ext cx="16459" cy="58521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955791" y="5715000"/>
            <a:ext cx="27736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企业级专属服务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955791" y="5971032"/>
            <a:ext cx="27736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一对一专属技术顾问，全程协助 Token 接入</a:t>
            </a:r>
          </a:p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GPU 服务器部署、业务场景适配、性能优化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8809939" y="5788152"/>
            <a:ext cx="16459" cy="58521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8912352" y="5715000"/>
            <a:ext cx="27736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全周期运维保障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912352" y="5971032"/>
            <a:ext cx="277367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全国 31 省线下服务网点  ·  7×24 小时运维值守</a:t>
            </a:r>
          </a:p>
          <a:p>
            <a:pPr algn="l">
              <a:lnSpc>
                <a:spcPct val="130000"/>
              </a:lnSpc>
            </a:pPr>
            <a:r>
              <a:rPr sz="900" b="0">
                <a:solidFill>
                  <a:srgbClr val="E8E4FA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Token 调用与 GPU 算力可用性 99.99% 保障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57200" y="6601968"/>
            <a:ext cx="6858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客服热线：400-810-9889 转 1    ·    网址：ctyun.cn/act/AI/zhuanxiang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772400" y="6601968"/>
            <a:ext cx="4114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微软雅黑"/>
                <a:eastAsia typeface="微软雅黑"/>
                <a:cs typeface="微软雅黑"/>
                <a:ascii typeface="微软雅黑"/>
                <a:hAnsi typeface="微软雅黑"/>
              </a:rPr>
              <a:t>数据截至 2026-09 · 文案源自官方页面图片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