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0047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229600" y="0"/>
            <a:ext cx="3962095" cy="713232"/>
          </a:xfrm>
          <a:prstGeom prst="rect">
            <a:avLst/>
          </a:prstGeom>
          <a:solidFill>
            <a:srgbClr val="0078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365760" y="146304"/>
            <a:ext cx="420624" cy="42062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65760" y="146304"/>
            <a:ext cx="420624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>
                <a:solidFill>
                  <a:srgbClr val="00477D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91440"/>
            <a:ext cx="594360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1">
                <a:solidFill>
                  <a:srgbClr val="FFFF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CTyun · LLM Special Program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84048"/>
            <a:ext cx="59436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CFE3F7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CTYUN  AI  SPECIAL  PROGRAM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21040" y="91440"/>
            <a:ext cx="374903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400" b="1">
                <a:solidFill>
                  <a:srgbClr val="FFFF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Empowering AI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21040" y="365760"/>
            <a:ext cx="374903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E9F2FC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SOE Compliance · One-stop Full Stack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841248"/>
            <a:ext cx="11247120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>
                <a:solidFill>
                  <a:srgbClr val="00477D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One-stop AI Solutions  ·  Empowering Industries at Low Cost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1280160"/>
            <a:ext cx="112471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Token Pay-as-you-go  ·  GPU Rental  ·  Model / App / Train-Infer Full Lifecycle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0" y="1554480"/>
            <a:ext cx="2103120" cy="22860"/>
          </a:xfrm>
          <a:prstGeom prst="rect">
            <a:avLst/>
          </a:prstGeom>
          <a:solidFill>
            <a:srgbClr val="0078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384048" y="1691640"/>
            <a:ext cx="3673754" cy="3108960"/>
          </a:xfrm>
          <a:prstGeom prst="roundRect">
            <a:avLst>
              <a:gd name="adj" fmla="val 5000"/>
            </a:avLst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84048" y="1691640"/>
            <a:ext cx="3673754" cy="658368"/>
          </a:xfrm>
          <a:prstGeom prst="rect">
            <a:avLst/>
          </a:prstGeom>
          <a:solidFill>
            <a:srgbClr val="FF6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3097682" y="1783080"/>
            <a:ext cx="868680" cy="2560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097682" y="1783080"/>
            <a:ext cx="86868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>
                <a:solidFill>
                  <a:srgbClr val="FF6900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Creation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85216" y="1746504"/>
            <a:ext cx="2439314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FFFF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AI Creation Platform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85216" y="2075688"/>
            <a:ext cx="326227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0">
                <a:solidFill>
                  <a:srgbClr val="FFF0E5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DramaFlow · One-stop AI Content Creation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85216" y="2423160"/>
            <a:ext cx="3262274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0">
                <a:solidFill>
                  <a:srgbClr val="888888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Backed Models / Specs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85216" y="2606040"/>
            <a:ext cx="326227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2C2C2C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Seedance-2.5  ·  MiniMax-H3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85216" y="2880360"/>
            <a:ext cx="3262274" cy="16459"/>
          </a:xfrm>
          <a:prstGeom prst="rect">
            <a:avLst/>
          </a:prstGeom>
          <a:solidFill>
            <a:srgbClr val="E0E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85216" y="2971800"/>
            <a:ext cx="230215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• Basic (Trial)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640482" y="2971800"/>
            <a:ext cx="1234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1">
                <a:solidFill>
                  <a:srgbClr val="FF6900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32.67 CNY/yr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85216" y="3264408"/>
            <a:ext cx="230215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• Standard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40482" y="3264408"/>
            <a:ext cx="1234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1">
                <a:solidFill>
                  <a:srgbClr val="FF6900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149.50 CNY/mo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85216" y="3557016"/>
            <a:ext cx="230215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• Premium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640482" y="3557016"/>
            <a:ext cx="1234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1">
                <a:solidFill>
                  <a:srgbClr val="FF6900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4,968 CNY/mo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85216" y="3849624"/>
            <a:ext cx="230215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• Professional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640482" y="3849624"/>
            <a:ext cx="1234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1">
                <a:solidFill>
                  <a:srgbClr val="FF6900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16,416 CNY/mo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85216" y="4087368"/>
            <a:ext cx="3262274" cy="329184"/>
          </a:xfrm>
          <a:prstGeom prst="roundRect">
            <a:avLst>
              <a:gd name="adj" fmla="val 5000"/>
            </a:avLst>
          </a:prstGeom>
          <a:solidFill>
            <a:srgbClr val="FF6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85216" y="4087368"/>
            <a:ext cx="3262274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1">
                <a:solidFill>
                  <a:srgbClr val="FFFF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New User: 32.67 CNY/yr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85216" y="4489704"/>
            <a:ext cx="3262274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850" b="0">
                <a:solidFill>
                  <a:srgbClr val="888888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1,600 ~ 600,000 Credits  ·  5 ~ 50+ Seats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4258970" y="1691640"/>
            <a:ext cx="3673754" cy="3108960"/>
          </a:xfrm>
          <a:prstGeom prst="roundRect">
            <a:avLst>
              <a:gd name="adj" fmla="val 5000"/>
            </a:avLst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258970" y="1691640"/>
            <a:ext cx="3673754" cy="658368"/>
          </a:xfrm>
          <a:prstGeom prst="rect">
            <a:avLst/>
          </a:prstGeom>
          <a:solidFill>
            <a:srgbClr val="00A1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6972604" y="1783080"/>
            <a:ext cx="868680" cy="2560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972604" y="1783080"/>
            <a:ext cx="86868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>
                <a:solidFill>
                  <a:srgbClr val="00A19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Development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460138" y="1746504"/>
            <a:ext cx="2439314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FFFF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Token Plan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460138" y="2075688"/>
            <a:ext cx="326227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0">
                <a:solidFill>
                  <a:srgbClr val="FFF0E5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Coding / Agent  ·  Secure OpenClaw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460138" y="2423160"/>
            <a:ext cx="3262274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0">
                <a:solidFill>
                  <a:srgbClr val="888888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Backed Models / Specs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460138" y="2606040"/>
            <a:ext cx="326227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2C2C2C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GLM-5  ·  DeepSeek-V4 / V3.2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460138" y="2880360"/>
            <a:ext cx="3262274" cy="16459"/>
          </a:xfrm>
          <a:prstGeom prst="rect">
            <a:avLst/>
          </a:prstGeom>
          <a:solidFill>
            <a:srgbClr val="E0E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4460138" y="2971800"/>
            <a:ext cx="230215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• Lite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515404" y="2971800"/>
            <a:ext cx="1234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1">
                <a:solidFill>
                  <a:srgbClr val="00A19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9.90 CNY/mo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460138" y="3264408"/>
            <a:ext cx="230215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• Basic (Coding)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515404" y="3264408"/>
            <a:ext cx="1234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1">
                <a:solidFill>
                  <a:srgbClr val="00A19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39.90 CNY/mo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460138" y="3557016"/>
            <a:ext cx="230215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• Pro (Coding)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515404" y="3557016"/>
            <a:ext cx="1234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1">
                <a:solidFill>
                  <a:srgbClr val="00A19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159.90 CNY/mo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460138" y="3849624"/>
            <a:ext cx="230215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• 680M Tokens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515404" y="3849624"/>
            <a:ext cx="1234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1">
                <a:solidFill>
                  <a:srgbClr val="00A19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699 CNY/mo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4460138" y="4087368"/>
            <a:ext cx="3262274" cy="329184"/>
          </a:xfrm>
          <a:prstGeom prst="roundRect">
            <a:avLst>
              <a:gd name="adj" fmla="val 5000"/>
            </a:avLst>
          </a:prstGeom>
          <a:solidFill>
            <a:srgbClr val="00A1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4460138" y="4087368"/>
            <a:ext cx="3262274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1">
                <a:solidFill>
                  <a:srgbClr val="FFFF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60%+ Cheaper than PAYG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460138" y="4489704"/>
            <a:ext cx="3262274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850" b="0">
                <a:solidFill>
                  <a:srgbClr val="888888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Supports Cursor / Cline / Trae etc.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8133892" y="1691640"/>
            <a:ext cx="3673754" cy="3108960"/>
          </a:xfrm>
          <a:prstGeom prst="roundRect">
            <a:avLst>
              <a:gd name="adj" fmla="val 5000"/>
            </a:avLst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8133892" y="1691640"/>
            <a:ext cx="3673754" cy="658368"/>
          </a:xfrm>
          <a:prstGeom prst="rect">
            <a:avLst/>
          </a:prstGeom>
          <a:solidFill>
            <a:srgbClr val="6B5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847527" y="1783080"/>
            <a:ext cx="868680" cy="2560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847527" y="1783080"/>
            <a:ext cx="86868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>
                <a:solidFill>
                  <a:srgbClr val="6B5B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Deployment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335060" y="1746504"/>
            <a:ext cx="2439314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FFFF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Token API + GPU Rental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335060" y="2075688"/>
            <a:ext cx="326227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0">
                <a:solidFill>
                  <a:srgbClr val="FFF0E5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4 Solution Categories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335060" y="2423160"/>
            <a:ext cx="3262274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0">
                <a:solidFill>
                  <a:srgbClr val="888888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Backed Models / Specs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8335060" y="2606040"/>
            <a:ext cx="326227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2C2C2C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Stellar LLM · Leading 3rd-party Models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8335060" y="2953512"/>
            <a:ext cx="320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6B5B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01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682532" y="2953512"/>
            <a:ext cx="189067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Individual Developer AI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0618927" y="2953512"/>
            <a:ext cx="1005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00" b="0">
                <a:solidFill>
                  <a:srgbClr val="888888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Page section</a:t>
            </a:r>
          </a:p>
        </p:txBody>
      </p:sp>
      <p:sp>
        <p:nvSpPr>
          <p:cNvPr id="65" name="Rectangle 64"/>
          <p:cNvSpPr/>
          <p:nvPr/>
        </p:nvSpPr>
        <p:spPr>
          <a:xfrm>
            <a:off x="8335060" y="3246120"/>
            <a:ext cx="3262274" cy="9144"/>
          </a:xfrm>
          <a:prstGeom prst="rect">
            <a:avLst/>
          </a:prstGeom>
          <a:solidFill>
            <a:srgbClr val="E8E5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8335060" y="3264408"/>
            <a:ext cx="320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6B5B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02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8682532" y="3264408"/>
            <a:ext cx="189067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SMB AI Solution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0618927" y="3264408"/>
            <a:ext cx="1005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00" b="0">
                <a:solidFill>
                  <a:srgbClr val="888888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Page section</a:t>
            </a:r>
          </a:p>
        </p:txBody>
      </p:sp>
      <p:sp>
        <p:nvSpPr>
          <p:cNvPr id="69" name="Rectangle 68"/>
          <p:cNvSpPr/>
          <p:nvPr/>
        </p:nvSpPr>
        <p:spPr>
          <a:xfrm>
            <a:off x="8335060" y="3557015"/>
            <a:ext cx="3262274" cy="9144"/>
          </a:xfrm>
          <a:prstGeom prst="rect">
            <a:avLst/>
          </a:prstGeom>
          <a:solidFill>
            <a:srgbClr val="E8E5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8335060" y="3575304"/>
            <a:ext cx="320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6B5B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03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8682532" y="3575304"/>
            <a:ext cx="189067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Enterprise / Govt AI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0618927" y="3575304"/>
            <a:ext cx="1005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00" b="0">
                <a:solidFill>
                  <a:srgbClr val="888888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Fin-Research case</a:t>
            </a:r>
          </a:p>
        </p:txBody>
      </p:sp>
      <p:sp>
        <p:nvSpPr>
          <p:cNvPr id="73" name="Rectangle 72"/>
          <p:cNvSpPr/>
          <p:nvPr/>
        </p:nvSpPr>
        <p:spPr>
          <a:xfrm>
            <a:off x="8335060" y="3867912"/>
            <a:ext cx="3262274" cy="9144"/>
          </a:xfrm>
          <a:prstGeom prst="rect">
            <a:avLst/>
          </a:prstGeom>
          <a:solidFill>
            <a:srgbClr val="E8E5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8335060" y="3886200"/>
            <a:ext cx="320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6B5B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04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8682532" y="3886200"/>
            <a:ext cx="189067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General Scenario AI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10618927" y="3886200"/>
            <a:ext cx="1005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00" b="0">
                <a:solidFill>
                  <a:srgbClr val="888888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Page section</a:t>
            </a:r>
          </a:p>
        </p:txBody>
      </p:sp>
      <p:sp>
        <p:nvSpPr>
          <p:cNvPr id="77" name="Rounded Rectangle 76"/>
          <p:cNvSpPr/>
          <p:nvPr/>
        </p:nvSpPr>
        <p:spPr>
          <a:xfrm>
            <a:off x="8335060" y="4087368"/>
            <a:ext cx="3262274" cy="329184"/>
          </a:xfrm>
          <a:prstGeom prst="roundRect">
            <a:avLst>
              <a:gd name="adj" fmla="val 5000"/>
            </a:avLst>
          </a:prstGeom>
          <a:solidFill>
            <a:srgbClr val="6B5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8335060" y="4087368"/>
            <a:ext cx="3262274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1">
                <a:solidFill>
                  <a:srgbClr val="FFFF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Token + GPU on Demand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8335060" y="4489704"/>
            <a:ext cx="3262274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850" b="0">
                <a:solidFill>
                  <a:srgbClr val="888888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GPU: A10 / A30 / A100 / L40S Full Range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384048" y="4937760"/>
            <a:ext cx="11423599" cy="1600200"/>
          </a:xfrm>
          <a:prstGeom prst="roundRect">
            <a:avLst>
              <a:gd name="adj" fmla="val 5000"/>
            </a:avLst>
          </a:prstGeom>
          <a:solidFill>
            <a:srgbClr val="F2EFFA"/>
          </a:solidFill>
          <a:ln>
            <a:solidFill>
              <a:srgbClr val="C0B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384048" y="4937760"/>
            <a:ext cx="2194560" cy="1600200"/>
          </a:xfrm>
          <a:prstGeom prst="rect">
            <a:avLst/>
          </a:prstGeom>
          <a:solidFill>
            <a:srgbClr val="4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384048" y="4937760"/>
            <a:ext cx="219456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500" b="1">
                <a:solidFill>
                  <a:srgbClr val="FFFF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Core Capabilities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384048" y="5440680"/>
            <a:ext cx="219456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0">
                <a:solidFill>
                  <a:srgbClr val="CCC8F0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BACKBONE OF THE PROGRAM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384048" y="5760720"/>
            <a:ext cx="2194560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</a:pPr>
            <a:r>
              <a:rPr sz="900" b="0">
                <a:solidFill>
                  <a:srgbClr val="E0DCF5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Four pillars powering</a:t>
            </a:r>
          </a:p>
          <a:p>
            <a:pPr algn="ctr">
              <a:lnSpc>
                <a:spcPct val="125000"/>
              </a:lnSpc>
            </a:pPr>
            <a:r>
              <a:rPr sz="900" b="0">
                <a:solidFill>
                  <a:srgbClr val="E0DCF5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Token &amp; GPU services</a:t>
            </a:r>
          </a:p>
        </p:txBody>
      </p:sp>
      <p:sp>
        <p:nvSpPr>
          <p:cNvPr id="85" name="Rectangle 84"/>
          <p:cNvSpPr/>
          <p:nvPr/>
        </p:nvSpPr>
        <p:spPr>
          <a:xfrm>
            <a:off x="2596896" y="5102352"/>
            <a:ext cx="22860" cy="1271016"/>
          </a:xfrm>
          <a:prstGeom prst="rect">
            <a:avLst/>
          </a:prstGeom>
          <a:solidFill>
            <a:srgbClr val="807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Rounded Rectangle 85"/>
          <p:cNvSpPr/>
          <p:nvPr/>
        </p:nvSpPr>
        <p:spPr>
          <a:xfrm>
            <a:off x="2816352" y="5102352"/>
            <a:ext cx="365760" cy="365760"/>
          </a:xfrm>
          <a:prstGeom prst="roundRect">
            <a:avLst>
              <a:gd name="adj" fmla="val 5000"/>
            </a:avLst>
          </a:prstGeom>
          <a:solidFill>
            <a:srgbClr val="6B5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2816352" y="5102352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>
                <a:solidFill>
                  <a:srgbClr val="FFFF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01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3255264" y="5084064"/>
            <a:ext cx="163448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2C2C2C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Compliance &amp; Safety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3255264" y="5321808"/>
            <a:ext cx="163448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1">
                <a:solidFill>
                  <a:srgbClr val="6B5B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SOE Guarantee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2816352" y="5669280"/>
            <a:ext cx="2091689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CTyun SOE backbone with Tier-3</a:t>
            </a:r>
          </a:p>
          <a:p>
            <a:pPr algn="l">
              <a:lnSpc>
                <a:spcPct val="130000"/>
              </a:lnSpc>
            </a:pPr>
            <a:r>
              <a:rPr sz="85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guarantees, Trusted Cloud certs,</a:t>
            </a:r>
          </a:p>
          <a:p>
            <a:pPr algn="l">
              <a:lnSpc>
                <a:spcPct val="130000"/>
              </a:lnSpc>
            </a:pPr>
            <a:r>
              <a:rPr sz="85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local data storage, controllable</a:t>
            </a:r>
          </a:p>
          <a:p>
            <a:pPr algn="l">
              <a:lnSpc>
                <a:spcPct val="130000"/>
              </a:lnSpc>
            </a:pPr>
            <a:r>
              <a:rPr sz="85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computing nodes, full audit trail.</a:t>
            </a:r>
          </a:p>
        </p:txBody>
      </p:sp>
      <p:sp>
        <p:nvSpPr>
          <p:cNvPr id="91" name="Rectangle 90"/>
          <p:cNvSpPr/>
          <p:nvPr/>
        </p:nvSpPr>
        <p:spPr>
          <a:xfrm>
            <a:off x="4970221" y="5102352"/>
            <a:ext cx="16459" cy="1271016"/>
          </a:xfrm>
          <a:prstGeom prst="rect">
            <a:avLst/>
          </a:prstGeom>
          <a:solidFill>
            <a:srgbClr val="D0C0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Rounded Rectangle 91"/>
          <p:cNvSpPr/>
          <p:nvPr/>
        </p:nvSpPr>
        <p:spPr>
          <a:xfrm>
            <a:off x="5090922" y="5102352"/>
            <a:ext cx="365760" cy="365760"/>
          </a:xfrm>
          <a:prstGeom prst="roundRect">
            <a:avLst>
              <a:gd name="adj" fmla="val 5000"/>
            </a:avLst>
          </a:prstGeom>
          <a:solidFill>
            <a:srgbClr val="6B5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5090922" y="5102352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>
                <a:solidFill>
                  <a:srgbClr val="FFFF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02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5529833" y="5084064"/>
            <a:ext cx="163448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2C2C2C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Multi-Model Hub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5529833" y="5321808"/>
            <a:ext cx="163448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1">
                <a:solidFill>
                  <a:srgbClr val="6B5B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One-stop Token API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5090922" y="5669280"/>
            <a:ext cx="2091689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Stellar LLMs + leading 3rd-party</a:t>
            </a:r>
          </a:p>
          <a:p>
            <a:pPr algn="l">
              <a:lnSpc>
                <a:spcPct val="130000"/>
              </a:lnSpc>
            </a:pPr>
            <a:r>
              <a:rPr sz="85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models in a single API. Covers</a:t>
            </a:r>
          </a:p>
          <a:p>
            <a:pPr algn="l">
              <a:lnSpc>
                <a:spcPct val="130000"/>
              </a:lnSpc>
            </a:pPr>
            <a:r>
              <a:rPr sz="85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text gen, coding, smart customer</a:t>
            </a:r>
          </a:p>
          <a:p>
            <a:pPr algn="l">
              <a:lnSpc>
                <a:spcPct val="130000"/>
              </a:lnSpc>
            </a:pPr>
            <a:r>
              <a:rPr sz="85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service. Pay-as-you-go, scale freely.</a:t>
            </a:r>
          </a:p>
        </p:txBody>
      </p:sp>
      <p:sp>
        <p:nvSpPr>
          <p:cNvPr id="97" name="Rectangle 96"/>
          <p:cNvSpPr/>
          <p:nvPr/>
        </p:nvSpPr>
        <p:spPr>
          <a:xfrm>
            <a:off x="7244791" y="5102352"/>
            <a:ext cx="16459" cy="1271016"/>
          </a:xfrm>
          <a:prstGeom prst="rect">
            <a:avLst/>
          </a:prstGeom>
          <a:solidFill>
            <a:srgbClr val="D0C0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Rounded Rectangle 97"/>
          <p:cNvSpPr/>
          <p:nvPr/>
        </p:nvSpPr>
        <p:spPr>
          <a:xfrm>
            <a:off x="7365492" y="5102352"/>
            <a:ext cx="365760" cy="365760"/>
          </a:xfrm>
          <a:prstGeom prst="roundRect">
            <a:avLst>
              <a:gd name="adj" fmla="val 5000"/>
            </a:avLst>
          </a:prstGeom>
          <a:solidFill>
            <a:srgbClr val="6B5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TextBox 98"/>
          <p:cNvSpPr txBox="1"/>
          <p:nvPr/>
        </p:nvSpPr>
        <p:spPr>
          <a:xfrm>
            <a:off x="7365492" y="5102352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>
                <a:solidFill>
                  <a:srgbClr val="FFFF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03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7804404" y="5084064"/>
            <a:ext cx="163448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2C2C2C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Full-range GPU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7804404" y="5321808"/>
            <a:ext cx="163448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1">
                <a:solidFill>
                  <a:srgbClr val="6B5B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Elastic Servers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7365492" y="5669280"/>
            <a:ext cx="2091689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NVIDIA A10 / A30 / A100 / L40S.</a:t>
            </a:r>
          </a:p>
          <a:p>
            <a:pPr algn="l">
              <a:lnSpc>
                <a:spcPct val="130000"/>
              </a:lnSpc>
            </a:pPr>
            <a:r>
              <a:rPr sz="85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Bare-metal, elastic instances,</a:t>
            </a:r>
          </a:p>
          <a:p>
            <a:pPr algn="l">
              <a:lnSpc>
                <a:spcPct val="130000"/>
              </a:lnSpc>
            </a:pPr>
            <a:r>
              <a:rPr sz="85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batch clusters. Hourly / daily /</a:t>
            </a:r>
          </a:p>
          <a:p>
            <a:pPr algn="l">
              <a:lnSpc>
                <a:spcPct val="130000"/>
              </a:lnSpc>
            </a:pPr>
            <a:r>
              <a:rPr sz="85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monthly / yearly rental options.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9519361" y="5102352"/>
            <a:ext cx="16459" cy="1271016"/>
          </a:xfrm>
          <a:prstGeom prst="rect">
            <a:avLst/>
          </a:prstGeom>
          <a:solidFill>
            <a:srgbClr val="D0C0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Rounded Rectangle 103"/>
          <p:cNvSpPr/>
          <p:nvPr/>
        </p:nvSpPr>
        <p:spPr>
          <a:xfrm>
            <a:off x="9640061" y="5102352"/>
            <a:ext cx="365760" cy="365760"/>
          </a:xfrm>
          <a:prstGeom prst="roundRect">
            <a:avLst>
              <a:gd name="adj" fmla="val 5000"/>
            </a:avLst>
          </a:prstGeom>
          <a:solidFill>
            <a:srgbClr val="6B5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TextBox 104"/>
          <p:cNvSpPr txBox="1"/>
          <p:nvPr/>
        </p:nvSpPr>
        <p:spPr>
          <a:xfrm>
            <a:off x="9640061" y="5102352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>
                <a:solidFill>
                  <a:srgbClr val="FFFF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04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10078974" y="5084064"/>
            <a:ext cx="163448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2C2C2C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Compute+Network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10078974" y="5321808"/>
            <a:ext cx="163448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1">
                <a:solidFill>
                  <a:srgbClr val="6B5B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Stable 99.99%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9640061" y="5669280"/>
            <a:ext cx="2091689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Nationwide distributed nodes +</a:t>
            </a:r>
          </a:p>
          <a:p>
            <a:pPr algn="l">
              <a:lnSpc>
                <a:spcPct val="130000"/>
              </a:lnSpc>
            </a:pPr>
            <a:r>
              <a:rPr sz="85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China Telecom backbone. Low</a:t>
            </a:r>
          </a:p>
          <a:p>
            <a:pPr algn="l">
              <a:lnSpc>
                <a:spcPct val="130000"/>
              </a:lnSpc>
            </a:pPr>
            <a:r>
              <a:rPr sz="85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latency, high concurrency,</a:t>
            </a:r>
          </a:p>
          <a:p>
            <a:pPr algn="l">
              <a:lnSpc>
                <a:spcPct val="130000"/>
              </a:lnSpc>
            </a:pPr>
            <a:r>
              <a:rPr sz="85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dedicated GPU bandwidth, no contention.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457200" y="6629400"/>
            <a:ext cx="68580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888888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Hotline: 400-810-9889 ext.1    ·    URL: ctyun.cn/act/AI/zhuanxiang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7772400" y="6629400"/>
            <a:ext cx="41148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00" b="0">
                <a:solidFill>
                  <a:srgbClr val="888888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Data as of 2026-09 · Content from official page images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