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047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0" y="0"/>
            <a:ext cx="3962095" cy="868680"/>
          </a:xfrm>
          <a:prstGeom prst="rect">
            <a:avLst/>
          </a:prstGeom>
          <a:solidFill>
            <a:srgbClr val="007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457200" y="201168"/>
            <a:ext cx="502920" cy="502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201168"/>
            <a:ext cx="502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>
                <a:solidFill>
                  <a:srgbClr val="00477D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164592"/>
            <a:ext cx="59436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天翼云 · 大模型专项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502920"/>
            <a:ext cx="59436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CFE3F7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CTYUN  AI  SPECIAL  PROGRAM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0" y="182880"/>
            <a:ext cx="36576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6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聚力 AI 赋能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0" y="502920"/>
            <a:ext cx="36576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E9F2FC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国企合规 · 一站式全栈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005840"/>
            <a:ext cx="112471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600" b="1">
                <a:solidFill>
                  <a:srgbClr val="00477D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一站式 AI 解决方案  ·  赋能全行业低成本落地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1536192"/>
            <a:ext cx="112471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Token 按量调用  ·  GPU 算力租用  ·  模型 / 应用 / 训推 全周期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0" y="1874519"/>
            <a:ext cx="2103120" cy="27432"/>
          </a:xfrm>
          <a:prstGeom prst="rect">
            <a:avLst/>
          </a:prstGeom>
          <a:solidFill>
            <a:srgbClr val="007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457200" y="2057400"/>
            <a:ext cx="3576218" cy="3246120"/>
          </a:xfrm>
          <a:prstGeom prst="roundRect">
            <a:avLst>
              <a:gd name="adj" fmla="val 6000"/>
            </a:avLst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57200" y="2057400"/>
            <a:ext cx="3576218" cy="777240"/>
          </a:xfrm>
          <a:prstGeom prst="rect">
            <a:avLst/>
          </a:prstGeom>
          <a:solidFill>
            <a:srgbClr val="FF6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073298" y="2194560"/>
            <a:ext cx="868680" cy="2926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073298" y="2194560"/>
            <a:ext cx="8686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FF6900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创作类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2148840"/>
            <a:ext cx="229605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AI 创作平台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2514600"/>
            <a:ext cx="311901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FFF0E5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DramaFlow · 一站式 AI 内容创作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2926080"/>
            <a:ext cx="311901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支撑模型 / 规格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3136391"/>
            <a:ext cx="311901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2C2C2C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Seedance-2.5  ·  MiniMax-H3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85800" y="3447288"/>
            <a:ext cx="3119018" cy="18288"/>
          </a:xfrm>
          <a:prstGeom prst="rect">
            <a:avLst/>
          </a:prstGeom>
          <a:solidFill>
            <a:srgbClr val="E0E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85800" y="3538728"/>
            <a:ext cx="238749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• 基础会员（尝鲜）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70378" y="3538728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1">
                <a:solidFill>
                  <a:srgbClr val="FF6900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32.67 元/年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3849624"/>
            <a:ext cx="238749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• 标准会员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70378" y="3849624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1">
                <a:solidFill>
                  <a:srgbClr val="FF6900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149.50 元/月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4160520"/>
            <a:ext cx="238749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• 高级会员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70378" y="4160520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1">
                <a:solidFill>
                  <a:srgbClr val="FF6900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4,968 元/月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" y="4471416"/>
            <a:ext cx="238749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• 专业会员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570378" y="4471416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1">
                <a:solidFill>
                  <a:srgbClr val="FF6900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16,416 元/月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85800" y="4645152"/>
            <a:ext cx="3119018" cy="347472"/>
          </a:xfrm>
          <a:prstGeom prst="roundRect">
            <a:avLst>
              <a:gd name="adj" fmla="val 6000"/>
            </a:avLst>
          </a:prstGeom>
          <a:solidFill>
            <a:srgbClr val="FF6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85800" y="4645152"/>
            <a:ext cx="3119018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新用户首购 32.67 元/年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5800" y="5029200"/>
            <a:ext cx="311901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1600 ~ 600000 积分 · 5 ~ 50+ 席位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307738" y="2057400"/>
            <a:ext cx="3576218" cy="3246120"/>
          </a:xfrm>
          <a:prstGeom prst="roundRect">
            <a:avLst>
              <a:gd name="adj" fmla="val 6000"/>
            </a:avLst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307738" y="2057400"/>
            <a:ext cx="3576218" cy="777240"/>
          </a:xfrm>
          <a:prstGeom prst="rect">
            <a:avLst/>
          </a:prstGeom>
          <a:solidFill>
            <a:srgbClr val="00A1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923836" y="2194560"/>
            <a:ext cx="868680" cy="2926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923836" y="2194560"/>
            <a:ext cx="8686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00A19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开发类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36338" y="2148840"/>
            <a:ext cx="229605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Token Plan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36338" y="2514600"/>
            <a:ext cx="311901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FFF0E5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编码 / 智能体 · 安全 OpenClaw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36338" y="2926080"/>
            <a:ext cx="311901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支撑模型 / 规格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536338" y="3136391"/>
            <a:ext cx="311901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2C2C2C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GLM-5  ·  DeepSeek-V4 / V3.2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536338" y="3447288"/>
            <a:ext cx="3119018" cy="18288"/>
          </a:xfrm>
          <a:prstGeom prst="rect">
            <a:avLst/>
          </a:prstGeom>
          <a:solidFill>
            <a:srgbClr val="E0E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536338" y="3538728"/>
            <a:ext cx="238749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• 轻享版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420916" y="3538728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1">
                <a:solidFill>
                  <a:srgbClr val="00A19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9.90 元/月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536338" y="3849624"/>
            <a:ext cx="238749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• 基础版（编码）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20916" y="3849624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1">
                <a:solidFill>
                  <a:srgbClr val="00A19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39.90 元/月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536338" y="4160520"/>
            <a:ext cx="238749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• 专业版（编码）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20916" y="4160520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1">
                <a:solidFill>
                  <a:srgbClr val="00A19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159.90 元/月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536338" y="4471416"/>
            <a:ext cx="238749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• 6.8 亿 Token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420916" y="4471416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1">
                <a:solidFill>
                  <a:srgbClr val="00A19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699 元/月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4536338" y="4645152"/>
            <a:ext cx="3119018" cy="347472"/>
          </a:xfrm>
          <a:prstGeom prst="roundRect">
            <a:avLst>
              <a:gd name="adj" fmla="val 6000"/>
            </a:avLst>
          </a:prstGeom>
          <a:solidFill>
            <a:srgbClr val="00A1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536338" y="4645152"/>
            <a:ext cx="3119018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成本较按量降 60%+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36338" y="5029200"/>
            <a:ext cx="311901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9.9 ~ 699 元/月 · 支持 Cursor / Cline / Trae 等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158276" y="2057400"/>
            <a:ext cx="3576218" cy="3246120"/>
          </a:xfrm>
          <a:prstGeom prst="roundRect">
            <a:avLst>
              <a:gd name="adj" fmla="val 6000"/>
            </a:avLst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158276" y="2057400"/>
            <a:ext cx="3576218" cy="777240"/>
          </a:xfrm>
          <a:prstGeom prst="rect">
            <a:avLst/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774375" y="2194560"/>
            <a:ext cx="868680" cy="2926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774375" y="2194560"/>
            <a:ext cx="8686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6B5B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部署类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386876" y="2148840"/>
            <a:ext cx="229605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AI 云电脑 + 算力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86876" y="2514600"/>
            <a:ext cx="311901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FFF0E5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政企版 / 公众版 · 息壤智算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386876" y="2926080"/>
            <a:ext cx="311901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支撑模型 / 规格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386876" y="3136391"/>
            <a:ext cx="311901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2C2C2C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4 核 8G  ·  HCC 大模型精简版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386876" y="3447288"/>
            <a:ext cx="3119018" cy="18288"/>
          </a:xfrm>
          <a:prstGeom prst="rect">
            <a:avLst/>
          </a:prstGeom>
          <a:solidFill>
            <a:srgbClr val="E0E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8386876" y="3538728"/>
            <a:ext cx="238749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• 云电脑公众版·1 年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0271455" y="3538728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1">
                <a:solidFill>
                  <a:srgbClr val="6B5B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410.60 元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386876" y="3849624"/>
            <a:ext cx="238749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• 云电脑政企版·1 年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271455" y="3849624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1">
                <a:solidFill>
                  <a:srgbClr val="6B5B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700.40 元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386876" y="4160520"/>
            <a:ext cx="238749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• 科研助手 / 开发机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271455" y="4160520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1">
                <a:solidFill>
                  <a:srgbClr val="6B5B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按量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386876" y="4471416"/>
            <a:ext cx="238749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• 910B 部署 GLM-5.2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0271455" y="4471416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1">
                <a:solidFill>
                  <a:srgbClr val="6B5B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HCC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8386876" y="4645152"/>
            <a:ext cx="3119018" cy="347472"/>
          </a:xfrm>
          <a:prstGeom prst="roundRect">
            <a:avLst>
              <a:gd name="adj" fmla="val 6000"/>
            </a:avLst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8386876" y="4645152"/>
            <a:ext cx="3119018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3.5 折起 · 安全隔离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386876" y="5029200"/>
            <a:ext cx="311901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Agent 桌面 · 训练 / 推理一体化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457200" y="5532120"/>
            <a:ext cx="11277295" cy="566928"/>
          </a:xfrm>
          <a:prstGeom prst="roundRect">
            <a:avLst>
              <a:gd name="adj" fmla="val 6000"/>
            </a:avLst>
          </a:prstGeom>
          <a:solidFill>
            <a:srgbClr val="0047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457200" y="5577840"/>
            <a:ext cx="225545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1">
                <a:solidFill>
                  <a:srgbClr val="FFB700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5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57200" y="5861304"/>
            <a:ext cx="225545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0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在售核心大模型</a:t>
            </a:r>
          </a:p>
        </p:txBody>
      </p:sp>
      <p:sp>
        <p:nvSpPr>
          <p:cNvPr id="77" name="Rectangle 76"/>
          <p:cNvSpPr/>
          <p:nvPr/>
        </p:nvSpPr>
        <p:spPr>
          <a:xfrm>
            <a:off x="2703515" y="5641848"/>
            <a:ext cx="18288" cy="34747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2712659" y="5577840"/>
            <a:ext cx="225545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1">
                <a:solidFill>
                  <a:srgbClr val="FFB700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50万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2712659" y="5861304"/>
            <a:ext cx="225545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0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新用户免费 Token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958974" y="5641848"/>
            <a:ext cx="18288" cy="34747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4968118" y="5577840"/>
            <a:ext cx="225545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1">
                <a:solidFill>
                  <a:srgbClr val="FFB700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-60%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968118" y="5861304"/>
            <a:ext cx="225545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0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成本较按量付费</a:t>
            </a:r>
          </a:p>
        </p:txBody>
      </p:sp>
      <p:sp>
        <p:nvSpPr>
          <p:cNvPr id="83" name="Rectangle 82"/>
          <p:cNvSpPr/>
          <p:nvPr/>
        </p:nvSpPr>
        <p:spPr>
          <a:xfrm>
            <a:off x="7214433" y="5641848"/>
            <a:ext cx="18288" cy="34747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7223577" y="5577840"/>
            <a:ext cx="225545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1">
                <a:solidFill>
                  <a:srgbClr val="FFB700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4 类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7223577" y="5861304"/>
            <a:ext cx="225545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0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场景化解决方案</a:t>
            </a:r>
          </a:p>
        </p:txBody>
      </p:sp>
      <p:sp>
        <p:nvSpPr>
          <p:cNvPr id="86" name="Rectangle 85"/>
          <p:cNvSpPr/>
          <p:nvPr/>
        </p:nvSpPr>
        <p:spPr>
          <a:xfrm>
            <a:off x="9469892" y="5641848"/>
            <a:ext cx="18288" cy="34747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9479036" y="5577840"/>
            <a:ext cx="225545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1">
                <a:solidFill>
                  <a:srgbClr val="FFB700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7×24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9479036" y="5861304"/>
            <a:ext cx="225545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0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智能客服 + 专家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57200" y="6217920"/>
            <a:ext cx="6858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客服热线：400-810-9889 转 1    ·    网址：ctyun.cn/act/AI/zhuanxiang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7772400" y="6217920"/>
            <a:ext cx="4114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数据截至 2026-09 · 内容基于官方页面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