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8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274320"/>
            <a:ext cx="73152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400" b="1" i="0">
                <a:solidFill>
                  <a:srgbClr val="0A2540"/>
                </a:solidFill>
                <a:latin typeface="Calibri"/>
              </a:rPr>
              <a:t>China Mobile  ×  WorkBuddy  Co-branded Edition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2920" y="77724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1">
                <a:solidFill>
                  <a:srgbClr val="00B8D9"/>
                </a:solidFill>
                <a:latin typeface="Calibri"/>
              </a:rPr>
              <a:t>Scenario-based Token Distribution for the Agent Era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0408615" y="457200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00B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AGENT TRAFFIC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055303" y="457200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TELECOM × AI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01991" y="457200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FF7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950" b="1">
                <a:solidFill>
                  <a:srgbClr val="FFFFFF"/>
                </a:solidFill>
                <a:latin typeface="Calibri"/>
              </a:rPr>
              <a:t>TOKEN ECONOMY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" y="1170432"/>
            <a:ext cx="11185855" cy="12700"/>
          </a:xfrm>
          <a:prstGeom prst="rect">
            <a:avLst/>
          </a:prstGeom>
          <a:solidFill>
            <a:srgbClr val="E3E8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02920" y="1325880"/>
            <a:ext cx="3618890" cy="3108960"/>
          </a:xfrm>
          <a:prstGeom prst="rect">
            <a:avLst/>
          </a:prstGeom>
          <a:solidFill>
            <a:srgbClr val="FFFFFF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502920" y="1325880"/>
            <a:ext cx="64008" cy="3108960"/>
          </a:xfrm>
          <a:prstGeom prst="rect">
            <a:avLst/>
          </a:prstGeom>
          <a:solidFill>
            <a:srgbClr val="00B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685800" y="1490472"/>
            <a:ext cx="365760" cy="365760"/>
          </a:xfrm>
          <a:prstGeom prst="ellipse">
            <a:avLst/>
          </a:prstGeom>
          <a:solidFill>
            <a:srgbClr val="00B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1508760"/>
            <a:ext cx="284165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0A2540"/>
                </a:solidFill>
                <a:latin typeface="Calibri"/>
              </a:rPr>
              <a:t>High-Value Token Traffic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85800" y="2011680"/>
            <a:ext cx="3253130" cy="1005840"/>
          </a:xfrm>
          <a:prstGeom prst="rect">
            <a:avLst/>
          </a:prstGeom>
          <a:solidFill>
            <a:srgbClr val="ECF7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85800" y="2157984"/>
            <a:ext cx="108437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 i="0">
                <a:solidFill>
                  <a:srgbClr val="0A2540"/>
                </a:solidFill>
                <a:latin typeface="Calibri"/>
              </a:rPr>
              <a:t>20M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85800" y="2615184"/>
            <a:ext cx="108437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50" b="0" i="0">
                <a:solidFill>
                  <a:srgbClr val="7A8699"/>
                </a:solidFill>
                <a:latin typeface="Calibri"/>
              </a:rPr>
              <a:t>Monthly Active Users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770176" y="2157984"/>
            <a:ext cx="108437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 i="0">
                <a:solidFill>
                  <a:srgbClr val="00B8D9"/>
                </a:solidFill>
                <a:latin typeface="Calibri"/>
              </a:rPr>
              <a:t>13M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770176" y="2615184"/>
            <a:ext cx="108437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50" b="0" i="0">
                <a:solidFill>
                  <a:srgbClr val="7A8699"/>
                </a:solidFill>
                <a:latin typeface="Calibri"/>
              </a:rPr>
              <a:t>Daily Active Users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854553" y="2157984"/>
            <a:ext cx="1084376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000" b="1" i="0">
                <a:solidFill>
                  <a:srgbClr val="FF7A3D"/>
                </a:solidFill>
                <a:latin typeface="Calibri"/>
              </a:rPr>
              <a:t>65–75%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854553" y="2615184"/>
            <a:ext cx="1084376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850" b="0" i="0">
                <a:solidFill>
                  <a:srgbClr val="7A8699"/>
                </a:solidFill>
                <a:latin typeface="Calibri"/>
              </a:rPr>
              <a:t>Stickiness (DAU/MAU)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31520" y="3154680"/>
            <a:ext cx="3253130" cy="13258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900" b="1">
                <a:solidFill>
                  <a:srgbClr val="00B8D9"/>
                </a:solidFill>
                <a:latin typeface="Calibri"/>
              </a:rPr>
              <a:t>●  </a:t>
            </a:r>
            <a:r>
              <a:rPr sz="900" b="0">
                <a:solidFill>
                  <a:srgbClr val="3C4A5E"/>
                </a:solidFill>
                <a:latin typeface="Calibri"/>
              </a:rPr>
              <a:t>Agent traffic ≈ </a:t>
            </a:r>
            <a:r>
              <a:rPr sz="900" b="1">
                <a:solidFill>
                  <a:srgbClr val="0A2540"/>
                </a:solidFill>
                <a:latin typeface="Calibri"/>
              </a:rPr>
              <a:t>5× human usage</a:t>
            </a:r>
            <a:r>
              <a:rPr sz="900" b="0">
                <a:solidFill>
                  <a:srgbClr val="3C4A5E"/>
                </a:solidFill>
                <a:latin typeface="Calibri"/>
              </a:rPr>
              <a:t>; token share </a:t>
            </a:r>
            <a:r>
              <a:rPr sz="900" b="1">
                <a:solidFill>
                  <a:srgbClr val="FF7A3D"/>
                </a:solidFill>
                <a:latin typeface="Calibri"/>
              </a:rPr>
              <a:t>81.2%</a:t>
            </a:r>
            <a:r>
              <a:rPr sz="900" b="0">
                <a:solidFill>
                  <a:srgbClr val="3C4A5E"/>
                </a:solidFill>
                <a:latin typeface="Calibri"/>
              </a:rPr>
              <a:t> of total platform tokens</a:t>
            </a:r>
          </a:p>
          <a:p>
            <a:pPr algn="l">
              <a:lnSpc>
                <a:spcPct val="112000"/>
              </a:lnSpc>
            </a:pPr>
            <a:r>
              <a:rPr sz="900" b="1">
                <a:solidFill>
                  <a:srgbClr val="00B8D9"/>
                </a:solidFill>
                <a:latin typeface="Calibri"/>
              </a:rPr>
              <a:t>●  </a:t>
            </a:r>
            <a:r>
              <a:rPr sz="900" b="0">
                <a:solidFill>
                  <a:srgbClr val="3C4A5E"/>
                </a:solidFill>
                <a:latin typeface="Calibri"/>
              </a:rPr>
              <a:t>WorkBuddy is not a chatbox — it is a </a:t>
            </a:r>
            <a:r>
              <a:rPr sz="900" b="1">
                <a:solidFill>
                  <a:srgbClr val="00B8D9"/>
                </a:solidFill>
                <a:latin typeface="Calibri"/>
              </a:rPr>
              <a:t>scenarios super-entry</a:t>
            </a:r>
            <a:r>
              <a:rPr sz="900" b="0">
                <a:solidFill>
                  <a:srgbClr val="3C4A5E"/>
                </a:solidFill>
                <a:latin typeface="Calibri"/>
              </a:rPr>
              <a:t> for office, design, data and customer-service tasks</a:t>
            </a:r>
          </a:p>
          <a:p>
            <a:pPr algn="l">
              <a:lnSpc>
                <a:spcPct val="112000"/>
              </a:lnSpc>
            </a:pPr>
            <a:r>
              <a:rPr sz="900" b="1">
                <a:solidFill>
                  <a:srgbClr val="00B8D9"/>
                </a:solidFill>
                <a:latin typeface="Calibri"/>
              </a:rPr>
              <a:t>●  </a:t>
            </a:r>
            <a:r>
              <a:rPr sz="900" b="0">
                <a:solidFill>
                  <a:srgbClr val="3C4A5E"/>
                </a:solidFill>
                <a:latin typeface="Calibri"/>
              </a:rPr>
              <a:t>Every </a:t>
            </a:r>
            <a:r>
              <a:rPr sz="900" b="1">
                <a:solidFill>
                  <a:srgbClr val="0A2540"/>
                </a:solidFill>
                <a:latin typeface="Calibri"/>
              </a:rPr>
              <a:t>Think → Tool-call → Result</a:t>
            </a:r>
            <a:r>
              <a:rPr sz="900" b="0">
                <a:solidFill>
                  <a:srgbClr val="3C4A5E"/>
                </a:solidFill>
                <a:latin typeface="Calibri"/>
              </a:rPr>
              <a:t> loop consumes tokens; 13M daily high-frequency, </a:t>
            </a:r>
            <a:r>
              <a:rPr sz="900" b="1">
                <a:solidFill>
                  <a:srgbClr val="FF7A3D"/>
                </a:solidFill>
                <a:latin typeface="Calibri"/>
              </a:rPr>
              <a:t>verifiable operations</a:t>
            </a:r>
            <a:r>
              <a:rPr sz="900" b="0">
                <a:solidFill>
                  <a:srgbClr val="3C4A5E"/>
                </a:solidFill>
                <a:latin typeface="Calibri"/>
              </a:rPr>
              <a:t> form the largest single-scenario token pool in the industry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86402" y="1325880"/>
            <a:ext cx="3618890" cy="3108960"/>
          </a:xfrm>
          <a:prstGeom prst="rect">
            <a:avLst/>
          </a:prstGeom>
          <a:solidFill>
            <a:srgbClr val="FFFFFF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286402" y="1325880"/>
            <a:ext cx="64008" cy="3108960"/>
          </a:xfrm>
          <a:prstGeom prst="rect">
            <a:avLst/>
          </a:prstGeom>
          <a:solidFill>
            <a:srgbClr val="FF7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469282" y="1490472"/>
            <a:ext cx="365760" cy="365760"/>
          </a:xfrm>
          <a:prstGeom prst="ellipse">
            <a:avLst/>
          </a:prstGeom>
          <a:solidFill>
            <a:srgbClr val="FF7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926482" y="1508760"/>
            <a:ext cx="284165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0A2540"/>
                </a:solidFill>
                <a:latin typeface="Calibri"/>
              </a:rPr>
              <a:t>Partnership &amp; Distribution Logic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15002" y="2057400"/>
            <a:ext cx="325313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2000"/>
              </a:lnSpc>
            </a:pPr>
            <a:r>
              <a:rPr sz="950" b="1">
                <a:solidFill>
                  <a:srgbClr val="FF7A3D"/>
                </a:solidFill>
                <a:latin typeface="Calibri"/>
              </a:rPr>
              <a:t>●  </a:t>
            </a:r>
            <a:r>
              <a:rPr sz="950" b="1">
                <a:solidFill>
                  <a:srgbClr val="FF7A3D"/>
                </a:solidFill>
                <a:latin typeface="Calibri"/>
              </a:rPr>
              <a:t>WorkBuddy </a:t>
            </a:r>
            <a:r>
              <a:rPr sz="950" b="0">
                <a:solidFill>
                  <a:srgbClr val="3C4A5E"/>
                </a:solidFill>
                <a:latin typeface="Calibri"/>
              </a:rPr>
              <a:t>contributes scenario products + token settlement</a:t>
            </a:r>
          </a:p>
          <a:p>
            <a:pPr algn="l">
              <a:lnSpc>
                <a:spcPct val="112000"/>
              </a:lnSpc>
            </a:pPr>
            <a:r>
              <a:rPr sz="950" b="1">
                <a:solidFill>
                  <a:srgbClr val="FF7A3D"/>
                </a:solidFill>
                <a:latin typeface="Calibri"/>
              </a:rPr>
              <a:t>●  </a:t>
            </a:r>
            <a:r>
              <a:rPr sz="950" b="1">
                <a:solidFill>
                  <a:srgbClr val="00B8D9"/>
                </a:solidFill>
                <a:latin typeface="Calibri"/>
              </a:rPr>
              <a:t>China Mobile </a:t>
            </a:r>
            <a:r>
              <a:rPr sz="950" b="0">
                <a:solidFill>
                  <a:srgbClr val="3C4A5E"/>
                </a:solidFill>
                <a:latin typeface="Calibri"/>
              </a:rPr>
              <a:t>contributes compute, model distribution and the compliance backbone</a:t>
            </a:r>
          </a:p>
          <a:p>
            <a:pPr algn="l">
              <a:lnSpc>
                <a:spcPct val="112000"/>
              </a:lnSpc>
            </a:pPr>
            <a:r>
              <a:rPr sz="950" b="1">
                <a:solidFill>
                  <a:srgbClr val="FF7A3D"/>
                </a:solidFill>
                <a:latin typeface="Calibri"/>
              </a:rPr>
              <a:t>●  </a:t>
            </a:r>
            <a:r>
              <a:rPr sz="950" b="0">
                <a:solidFill>
                  <a:srgbClr val="3C4A5E"/>
                </a:solidFill>
                <a:latin typeface="Calibri"/>
              </a:rPr>
              <a:t>First operator to embed a </a:t>
            </a:r>
            <a:r>
              <a:rPr sz="950" b="1">
                <a:solidFill>
                  <a:srgbClr val="0A2540"/>
                </a:solidFill>
                <a:latin typeface="Calibri"/>
              </a:rPr>
              <a:t>"model supermarket"</a:t>
            </a:r>
            <a:r>
              <a:rPr sz="950" b="0">
                <a:solidFill>
                  <a:srgbClr val="3C4A5E"/>
                </a:solidFill>
                <a:latin typeface="Calibri"/>
              </a:rPr>
              <a:t> inside a 100M-user product like WorkBuddy</a:t>
            </a:r>
          </a:p>
          <a:p>
            <a:pPr algn="l">
              <a:lnSpc>
                <a:spcPct val="112000"/>
              </a:lnSpc>
            </a:pPr>
            <a:r>
              <a:rPr sz="950" b="1">
                <a:solidFill>
                  <a:srgbClr val="FF7A3D"/>
                </a:solidFill>
                <a:latin typeface="Calibri"/>
              </a:rPr>
              <a:t>●  </a:t>
            </a:r>
            <a:r>
              <a:rPr sz="950" b="0">
                <a:solidFill>
                  <a:srgbClr val="3C4A5E"/>
                </a:solidFill>
                <a:latin typeface="Calibri"/>
              </a:rPr>
              <a:t>The debate shifts from </a:t>
            </a:r>
            <a:r>
              <a:rPr sz="950" b="1">
                <a:solidFill>
                  <a:srgbClr val="3C4A5E"/>
                </a:solidFill>
                <a:latin typeface="Calibri"/>
              </a:rPr>
              <a:t>"which model is strongest"</a:t>
            </a:r>
            <a:r>
              <a:rPr sz="950" b="0">
                <a:solidFill>
                  <a:srgbClr val="3C4A5E"/>
                </a:solidFill>
                <a:latin typeface="Calibri"/>
              </a:rPr>
              <a:t> to </a:t>
            </a:r>
            <a:r>
              <a:rPr sz="950" b="1">
                <a:solidFill>
                  <a:srgbClr val="FF7A3D"/>
                </a:solidFill>
                <a:latin typeface="Calibri"/>
              </a:rPr>
              <a:t>"which model is prioritised in which distribution chain"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469282" y="3611880"/>
            <a:ext cx="3253130" cy="822960"/>
          </a:xfrm>
          <a:prstGeom prst="rect">
            <a:avLst/>
          </a:prstGeom>
          <a:solidFill>
            <a:srgbClr val="FFF1E6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4560722" y="3666744"/>
            <a:ext cx="307025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1" i="0">
                <a:solidFill>
                  <a:srgbClr val="FF7A3D"/>
                </a:solidFill>
                <a:latin typeface="Calibri"/>
              </a:rPr>
              <a:t>WHEN PICKING AN AI PARTNER, PICK THE PLATFORM, NOT THE MODEL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560722" y="3904488"/>
            <a:ext cx="307025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3C4A5E"/>
                </a:solidFill>
                <a:latin typeface="Calibri"/>
              </a:rPr>
              <a:t>1.  How many model distributors does it integrate?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60722" y="4069080"/>
            <a:ext cx="307025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3C4A5E"/>
                </a:solidFill>
                <a:latin typeface="Calibri"/>
              </a:rPr>
              <a:t>2.  Can it be deployed privately?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0722" y="4233672"/>
            <a:ext cx="307025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3C4A5E"/>
                </a:solidFill>
                <a:latin typeface="Calibri"/>
              </a:rPr>
              <a:t>3.  Where does data sovereignty sit?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69884" y="1325880"/>
            <a:ext cx="3618890" cy="3108960"/>
          </a:xfrm>
          <a:prstGeom prst="rect">
            <a:avLst/>
          </a:prstGeom>
          <a:solidFill>
            <a:srgbClr val="FFFFFF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8069884" y="1325880"/>
            <a:ext cx="64008" cy="310896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252764" y="1490472"/>
            <a:ext cx="365760" cy="365760"/>
          </a:xfrm>
          <a:prstGeom prst="ellipse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0" rIns="0" tIns="0" bIns="0"/>
          <a:lstStyle/>
          <a:p>
            <a:pPr algn="ctr"/>
            <a:r>
              <a:rPr sz="13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709964" y="1508760"/>
            <a:ext cx="284165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 i="0">
                <a:solidFill>
                  <a:srgbClr val="0A2540"/>
                </a:solidFill>
                <a:latin typeface="Calibri"/>
              </a:rPr>
              <a:t>Largest Scenario Token Pool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52764" y="2103120"/>
            <a:ext cx="1557985" cy="77724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ectangle 36"/>
          <p:cNvSpPr/>
          <p:nvPr/>
        </p:nvSpPr>
        <p:spPr>
          <a:xfrm>
            <a:off x="8252764" y="2103120"/>
            <a:ext cx="54864" cy="777240"/>
          </a:xfrm>
          <a:prstGeom prst="rect">
            <a:avLst/>
          </a:prstGeom>
          <a:solidFill>
            <a:srgbClr val="00B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8389924" y="2212848"/>
            <a:ext cx="137510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A2540"/>
                </a:solidFill>
                <a:latin typeface="Calibri"/>
              </a:rPr>
              <a:t>Office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8389924" y="2542032"/>
            <a:ext cx="137510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7A8699"/>
                </a:solidFill>
                <a:latin typeface="Calibri"/>
              </a:rPr>
              <a:t>Docs · Slides · Sheets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902189" y="2103120"/>
            <a:ext cx="1557985" cy="77724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Rectangle 40"/>
          <p:cNvSpPr/>
          <p:nvPr/>
        </p:nvSpPr>
        <p:spPr>
          <a:xfrm>
            <a:off x="9902189" y="2103120"/>
            <a:ext cx="54864" cy="777240"/>
          </a:xfrm>
          <a:prstGeom prst="rect">
            <a:avLst/>
          </a:prstGeom>
          <a:solidFill>
            <a:srgbClr val="FF7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039349" y="2212848"/>
            <a:ext cx="137510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A2540"/>
                </a:solidFill>
                <a:latin typeface="Calibri"/>
              </a:rPr>
              <a:t>Design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39349" y="2542032"/>
            <a:ext cx="137510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7A8699"/>
                </a:solidFill>
                <a:latin typeface="Calibri"/>
              </a:rPr>
              <a:t>Image · Layout · Brand kit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252764" y="2971800"/>
            <a:ext cx="1557985" cy="77724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Rectangle 44"/>
          <p:cNvSpPr/>
          <p:nvPr/>
        </p:nvSpPr>
        <p:spPr>
          <a:xfrm>
            <a:off x="8252764" y="2971800"/>
            <a:ext cx="54864" cy="77724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89924" y="3081528"/>
            <a:ext cx="137510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A2540"/>
                </a:solidFill>
                <a:latin typeface="Calibri"/>
              </a:rPr>
              <a:t>Data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89924" y="3410712"/>
            <a:ext cx="137510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7A8699"/>
                </a:solidFill>
                <a:latin typeface="Calibri"/>
              </a:rPr>
              <a:t>SQL · BI · Forecast</a:t>
            </a:r>
          </a:p>
        </p:txBody>
      </p:sp>
      <p:sp>
        <p:nvSpPr>
          <p:cNvPr id="48" name="Rectangle 47"/>
          <p:cNvSpPr/>
          <p:nvPr/>
        </p:nvSpPr>
        <p:spPr>
          <a:xfrm>
            <a:off x="9902189" y="2971800"/>
            <a:ext cx="1557985" cy="77724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9902189" y="2971800"/>
            <a:ext cx="54864" cy="777240"/>
          </a:xfrm>
          <a:prstGeom prst="rect">
            <a:avLst/>
          </a:prstGeom>
          <a:solidFill>
            <a:srgbClr val="22C5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039349" y="3081528"/>
            <a:ext cx="1375105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 i="0">
                <a:solidFill>
                  <a:srgbClr val="0A2540"/>
                </a:solidFill>
                <a:latin typeface="Calibri"/>
              </a:rPr>
              <a:t>Customer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10039349" y="3410712"/>
            <a:ext cx="1375105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50" b="0" i="0">
                <a:solidFill>
                  <a:srgbClr val="7A8699"/>
                </a:solidFill>
                <a:latin typeface="Calibri"/>
              </a:rPr>
              <a:t>Support · Voice · Agent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252764" y="3931920"/>
            <a:ext cx="3253130" cy="384048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8252764" y="3931920"/>
            <a:ext cx="3253130" cy="38404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/>
            <a:r>
              <a:rPr sz="900" b="1" i="0">
                <a:solidFill>
                  <a:srgbClr val="FFFFFF"/>
                </a:solidFill>
                <a:latin typeface="Calibri"/>
              </a:rPr>
              <a:t>13M daily × 4 scenarios × multi-turn loops = sustained token draw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02920" y="4526280"/>
            <a:ext cx="36576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00B8D9"/>
                </a:solidFill>
                <a:latin typeface="Calibri"/>
              </a:rPr>
              <a:t>PACKAGE DESIGN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02920" y="4572000"/>
            <a:ext cx="5510631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502920" y="4572000"/>
            <a:ext cx="5510631" cy="347472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7" name="TextBox 56"/>
          <p:cNvSpPr txBox="1"/>
          <p:nvPr/>
        </p:nvSpPr>
        <p:spPr>
          <a:xfrm>
            <a:off x="685800" y="4572000"/>
            <a:ext cx="5144871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FOR ENTERPRISE &amp; GOVERNMENT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85800" y="4965192"/>
            <a:ext cx="514487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0A2540"/>
                </a:solidFill>
                <a:latin typeface="Calibri"/>
              </a:rPr>
              <a:t>Pool-based allocation · 19 models · quota &amp; governance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731520" y="5248656"/>
            <a:ext cx="5144871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</a:pPr>
            <a:r>
              <a:rPr sz="880" b="1">
                <a:solidFill>
                  <a:srgbClr val="0A2540"/>
                </a:solidFill>
                <a:latin typeface="Calibri"/>
              </a:rPr>
              <a:t>●  </a:t>
            </a:r>
            <a:r>
              <a:rPr sz="880" b="1">
                <a:solidFill>
                  <a:srgbClr val="0A2540"/>
                </a:solidFill>
                <a:latin typeface="Calibri"/>
              </a:rPr>
              <a:t>1 phone = 1 API key</a:t>
            </a:r>
            <a:r>
              <a:rPr sz="880" b="0">
                <a:solidFill>
                  <a:srgbClr val="3C4A5E"/>
                </a:solidFill>
                <a:latin typeface="Calibri"/>
              </a:rPr>
              <a:t>; 20% of staff hold high-priority seats</a:t>
            </a:r>
          </a:p>
          <a:p>
            <a:pPr algn="l">
              <a:lnSpc>
                <a:spcPct val="110000"/>
              </a:lnSpc>
            </a:pPr>
            <a:r>
              <a:rPr sz="880" b="1">
                <a:solidFill>
                  <a:srgbClr val="0A2540"/>
                </a:solidFill>
                <a:latin typeface="Calibri"/>
              </a:rPr>
              <a:t>●  </a:t>
            </a:r>
            <a:r>
              <a:rPr sz="880" b="0">
                <a:solidFill>
                  <a:srgbClr val="3C4A5E"/>
                </a:solidFill>
                <a:latin typeface="Calibri"/>
              </a:rPr>
              <a:t>19-model shortlist: </a:t>
            </a:r>
            <a:r>
              <a:rPr sz="880" b="1">
                <a:solidFill>
                  <a:srgbClr val="00B8D9"/>
                </a:solidFill>
                <a:latin typeface="Calibri"/>
              </a:rPr>
              <a:t>self-deployed + tier-1 partner LLMs</a:t>
            </a:r>
          </a:p>
          <a:p>
            <a:pPr algn="l">
              <a:lnSpc>
                <a:spcPct val="110000"/>
              </a:lnSpc>
            </a:pPr>
            <a:r>
              <a:rPr sz="880" b="1">
                <a:solidFill>
                  <a:srgbClr val="0A2540"/>
                </a:solidFill>
                <a:latin typeface="Calibri"/>
              </a:rPr>
              <a:t>●  </a:t>
            </a:r>
            <a:r>
              <a:rPr sz="880" b="0">
                <a:solidFill>
                  <a:srgbClr val="3C4A5E"/>
                </a:solidFill>
                <a:latin typeface="Calibri"/>
              </a:rPr>
              <a:t>Capacity baseline: </a:t>
            </a:r>
            <a:r>
              <a:rPr sz="880" b="1">
                <a:solidFill>
                  <a:srgbClr val="FF7A3D"/>
                </a:solidFill>
                <a:latin typeface="Calibri"/>
              </a:rPr>
              <a:t>100M tokens / seat / month</a:t>
            </a:r>
            <a:r>
              <a:rPr sz="880" b="0">
                <a:solidFill>
                  <a:srgbClr val="3C4A5E"/>
                </a:solidFill>
                <a:latin typeface="Calibri"/>
              </a:rPr>
              <a:t> (industry-leading agent benchmark)</a:t>
            </a:r>
          </a:p>
          <a:p>
            <a:pPr algn="l">
              <a:lnSpc>
                <a:spcPct val="110000"/>
              </a:lnSpc>
            </a:pPr>
            <a:r>
              <a:rPr sz="880" b="1">
                <a:solidFill>
                  <a:srgbClr val="0A2540"/>
                </a:solidFill>
                <a:latin typeface="Calibri"/>
              </a:rPr>
              <a:t>●  </a:t>
            </a:r>
            <a:r>
              <a:rPr sz="880" b="1">
                <a:solidFill>
                  <a:srgbClr val="3C4A5E"/>
                </a:solidFill>
                <a:latin typeface="Calibri"/>
              </a:rPr>
              <a:t>Top-up packs for burst demand</a:t>
            </a:r>
          </a:p>
          <a:p>
            <a:pPr algn="l">
              <a:lnSpc>
                <a:spcPct val="110000"/>
              </a:lnSpc>
            </a:pPr>
            <a:r>
              <a:rPr sz="880" b="1">
                <a:solidFill>
                  <a:srgbClr val="0A2540"/>
                </a:solidFill>
                <a:latin typeface="Calibri"/>
              </a:rPr>
              <a:t>●  </a:t>
            </a:r>
            <a:r>
              <a:rPr sz="880" b="0">
                <a:solidFill>
                  <a:srgbClr val="3C4A5E"/>
                </a:solidFill>
                <a:latin typeface="Calibri"/>
              </a:rPr>
              <a:t>Governance: pool ceiling + per-user rate/volume caps; admin approval required to adjust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178143" y="4572000"/>
            <a:ext cx="5510631" cy="1920240"/>
          </a:xfrm>
          <a:prstGeom prst="rect">
            <a:avLst/>
          </a:prstGeom>
          <a:solidFill>
            <a:srgbClr val="FFFFFF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6178143" y="4572000"/>
            <a:ext cx="5510631" cy="347472"/>
          </a:xfrm>
          <a:prstGeom prst="rect">
            <a:avLst/>
          </a:prstGeom>
          <a:solidFill>
            <a:srgbClr val="00B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6361023" y="4572000"/>
            <a:ext cx="5144871" cy="34747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FOR INDIVIDUAL USERS (PILOT)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361023" y="4965192"/>
            <a:ext cx="5144871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0A2540"/>
                </a:solidFill>
                <a:latin typeface="Calibri"/>
              </a:rPr>
              <a:t>Bundle on top of the ¥139 plan · Smart services + API tokens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6406743" y="5248656"/>
            <a:ext cx="5144871" cy="502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</a:pPr>
            <a:r>
              <a:rPr sz="880" b="1">
                <a:solidFill>
                  <a:srgbClr val="00B8D9"/>
                </a:solidFill>
                <a:latin typeface="Calibri"/>
              </a:rPr>
              <a:t>●  </a:t>
            </a:r>
            <a:r>
              <a:rPr sz="880" b="1">
                <a:solidFill>
                  <a:srgbClr val="0A2540"/>
                </a:solidFill>
                <a:latin typeface="Calibri"/>
              </a:rPr>
              <a:t>Bundled with existing ¥139 plan </a:t>
            </a:r>
            <a:r>
              <a:rPr sz="880" b="0">
                <a:solidFill>
                  <a:srgbClr val="3C4A5E"/>
                </a:solidFill>
                <a:latin typeface="Calibri"/>
              </a:rPr>
              <a:t>(60 GB data + 200 min + 1000 M broadband)</a:t>
            </a:r>
          </a:p>
          <a:p>
            <a:pPr algn="l">
              <a:lnSpc>
                <a:spcPct val="105000"/>
              </a:lnSpc>
            </a:pPr>
            <a:r>
              <a:rPr sz="880" b="1">
                <a:solidFill>
                  <a:srgbClr val="00B8D9"/>
                </a:solidFill>
                <a:latin typeface="Calibri"/>
              </a:rPr>
              <a:t>●  </a:t>
            </a:r>
            <a:r>
              <a:rPr sz="880" b="0">
                <a:solidFill>
                  <a:srgbClr val="3C4A5E"/>
                </a:solidFill>
                <a:latin typeface="Calibri"/>
              </a:rPr>
              <a:t>Includes: </a:t>
            </a:r>
            <a:r>
              <a:rPr sz="880" b="1">
                <a:solidFill>
                  <a:srgbClr val="00B8D9"/>
                </a:solidFill>
                <a:latin typeface="Calibri"/>
              </a:rPr>
              <a:t>WorkBuddy Co-branded + Agent products + API token service</a:t>
            </a:r>
          </a:p>
        </p:txBody>
      </p:sp>
      <p:sp>
        <p:nvSpPr>
          <p:cNvPr id="65" name="Rectangle 64"/>
          <p:cNvSpPr/>
          <p:nvPr/>
        </p:nvSpPr>
        <p:spPr>
          <a:xfrm>
            <a:off x="6361023" y="5897880"/>
            <a:ext cx="1660093" cy="50292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Rectangle 65"/>
          <p:cNvSpPr/>
          <p:nvPr/>
        </p:nvSpPr>
        <p:spPr>
          <a:xfrm>
            <a:off x="6361023" y="5897880"/>
            <a:ext cx="54864" cy="502920"/>
          </a:xfrm>
          <a:prstGeom prst="rect">
            <a:avLst/>
          </a:prstGeom>
          <a:solidFill>
            <a:srgbClr val="3C4A5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470751" y="5934456"/>
            <a:ext cx="153207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3C4A5E"/>
                </a:solidFill>
                <a:latin typeface="Calibri"/>
              </a:rPr>
              <a:t>BASIC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470751" y="6099048"/>
            <a:ext cx="1532077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0A2540"/>
                </a:solidFill>
                <a:latin typeface="Calibri"/>
              </a:rPr>
              <a:t>¥169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321143" y="6099048"/>
            <a:ext cx="663397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A2540"/>
                </a:solidFill>
                <a:latin typeface="Calibri"/>
              </a:rPr>
              <a:t>60M tokens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075980" y="5897880"/>
            <a:ext cx="1660093" cy="50292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>
            <a:off x="8075980" y="5897880"/>
            <a:ext cx="54864" cy="502920"/>
          </a:xfrm>
          <a:prstGeom prst="rect">
            <a:avLst/>
          </a:prstGeom>
          <a:solidFill>
            <a:srgbClr val="00B8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8185708" y="5934456"/>
            <a:ext cx="153207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0B8D9"/>
                </a:solidFill>
                <a:latin typeface="Calibri"/>
              </a:rPr>
              <a:t>PRO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185708" y="6099048"/>
            <a:ext cx="1532077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0A2540"/>
                </a:solidFill>
                <a:latin typeface="Calibri"/>
              </a:rPr>
              <a:t>¥199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9036100" y="6099048"/>
            <a:ext cx="663397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A2540"/>
                </a:solidFill>
                <a:latin typeface="Calibri"/>
              </a:rPr>
              <a:t>130M tokens</a:t>
            </a:r>
          </a:p>
        </p:txBody>
      </p:sp>
      <p:sp>
        <p:nvSpPr>
          <p:cNvPr id="75" name="Rectangle 74"/>
          <p:cNvSpPr/>
          <p:nvPr/>
        </p:nvSpPr>
        <p:spPr>
          <a:xfrm>
            <a:off x="9790937" y="5897880"/>
            <a:ext cx="1660093" cy="502920"/>
          </a:xfrm>
          <a:prstGeom prst="rect">
            <a:avLst/>
          </a:prstGeom>
          <a:solidFill>
            <a:srgbClr val="F6F8FB"/>
          </a:solidFill>
          <a:ln w="6350">
            <a:solidFill>
              <a:srgbClr val="E3E8E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>
            <a:off x="9790937" y="5897880"/>
            <a:ext cx="54864" cy="502920"/>
          </a:xfrm>
          <a:prstGeom prst="rect">
            <a:avLst/>
          </a:prstGeom>
          <a:solidFill>
            <a:srgbClr val="FF7A3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9900665" y="5934456"/>
            <a:ext cx="1532077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FF7A3D"/>
                </a:solidFill>
                <a:latin typeface="Calibri"/>
              </a:rPr>
              <a:t>EXPERT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900665" y="6099048"/>
            <a:ext cx="1532077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1" i="0">
                <a:solidFill>
                  <a:srgbClr val="0A2540"/>
                </a:solidFill>
                <a:latin typeface="Calibri"/>
              </a:rPr>
              <a:t>¥239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10751057" y="6099048"/>
            <a:ext cx="663397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0A2540"/>
                </a:solidFill>
                <a:latin typeface="Calibri"/>
              </a:rPr>
              <a:t>230M tokens</a:t>
            </a:r>
          </a:p>
        </p:txBody>
      </p:sp>
      <p:sp>
        <p:nvSpPr>
          <p:cNvPr id="80" name="Rectangle 79"/>
          <p:cNvSpPr/>
          <p:nvPr/>
        </p:nvSpPr>
        <p:spPr>
          <a:xfrm>
            <a:off x="0" y="6583680"/>
            <a:ext cx="12191695" cy="274320"/>
          </a:xfrm>
          <a:prstGeom prst="rect">
            <a:avLst/>
          </a:prstGeom>
          <a:solidFill>
            <a:srgbClr val="0A254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502920" y="65836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000" b="0" i="1">
                <a:solidFill>
                  <a:srgbClr val="FFFFFF"/>
                </a:solidFill>
                <a:latin typeface="Calibri"/>
              </a:rPr>
              <a:t>Pick the platform, pick the ecosystem — not just the model.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8534095" y="6583680"/>
            <a:ext cx="3154680" cy="27432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/>
            <a:r>
              <a:rPr sz="900" b="0" i="0">
                <a:solidFill>
                  <a:srgbClr val="B8C6D6"/>
                </a:solidFill>
                <a:latin typeface="Calibri"/>
              </a:rPr>
              <a:t>China Mobile × WorkBuddy   |   Agent-Grade Token Distribution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