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0" y="0"/>
            <a:ext cx="57908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0" y="0"/>
            <a:ext cx="54864" cy="685800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548640"/>
            <a:ext cx="164592" cy="164592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05840" y="548640"/>
            <a:ext cx="164592" cy="164592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05840"/>
            <a:ext cx="164592" cy="164592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WECHAT · HONGXI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5669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Microsoft YaHei"/>
              </a:rPr>
              <a:t>中美 Token 使用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788920"/>
            <a:ext cx="5669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Microsoft YaHei"/>
              </a:rPr>
              <a:t>对比分析报告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402336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160520"/>
            <a:ext cx="5669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2C883"/>
                </a:solidFill>
                <a:latin typeface="Microsoft YaHei"/>
              </a:rPr>
              <a:t>用量倒挂 · 价格折让 · 行业错位 · 杰文斯悖论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572000"/>
            <a:ext cx="5669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CCDAEA"/>
                </a:solidFill>
                <a:latin typeface="Microsoft YaHei"/>
              </a:rPr>
              <a:t>中国信通院 · OpenRouter · Vercel · 中文在线 · Ramp · OpenAI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49440" y="1828800"/>
            <a:ext cx="4754880" cy="32004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949440" y="1828800"/>
            <a:ext cx="4754880" cy="54864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0" y="2011680"/>
            <a:ext cx="4572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00A8B5"/>
                </a:solidFill>
                <a:latin typeface="Consolas"/>
              </a:rPr>
              <a:t>REPORT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2331720"/>
            <a:ext cx="4572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中美 Token 使用对比分析报告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301752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AUTHOR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301752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0F1B2D"/>
                </a:solidFill>
                <a:latin typeface="Microsoft YaHei"/>
              </a:rPr>
              <a:t>洪溪笔谈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0" y="333756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333756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0F1B2D"/>
                </a:solidFill>
                <a:latin typeface="Microsoft YaHei"/>
              </a:rPr>
              <a:t>信通院 / IDC / OpenRouter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0" y="365760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PERIOD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365760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0F1B2D"/>
                </a:solidFill>
                <a:latin typeface="Microsoft YaHei"/>
              </a:rPr>
              <a:t>2024 —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0" y="3977639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SCOPE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0" y="3977639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0F1B2D"/>
                </a:solidFill>
                <a:latin typeface="Microsoft YaHei"/>
              </a:rPr>
              <a:t>中美 Token 调用 · 行业占比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32320" y="429768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RELEASE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95360" y="429768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0F1B2D"/>
                </a:solidFill>
                <a:latin typeface="Microsoft YaHei"/>
              </a:rPr>
              <a:t>2026-10-19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9440" y="5669280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内部汇报材料 · 数据来源见末页附录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492240"/>
            <a:ext cx="6400800" cy="365760"/>
          </a:xfrm>
          <a:prstGeom prst="rect">
            <a:avLst/>
          </a:prstGeom>
          <a:solidFill>
            <a:srgbClr val="1F46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656539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E8A53A"/>
                </a:solidFill>
                <a:latin typeface="Consolas"/>
              </a:rPr>
              <a:t>01 / 18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0" y="6565392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AAC4DE"/>
                </a:solidFill>
                <a:latin typeface="Microsoft YaHei"/>
              </a:rPr>
              <a:t>PRESENTATION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EXECUTIVE SUMMARY  ·  KEY FINDINGS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三大核心发现 · 一句话看懂中美差异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中国『用量暴涨 + 价格折让』 vs 美国『精炼消耗 + 价值变现』 — 两种 Token 经济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5410047" cy="201168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5410047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36776"/>
            <a:ext cx="50442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 i="0">
                <a:solidFill>
                  <a:srgbClr val="E8A53A"/>
                </a:solidFill>
                <a:latin typeface="Microsoft YaHei"/>
              </a:rPr>
              <a:t>1000×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514600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中国日均 Token 调用量增幅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52344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2024 初约 1000 亿 → 2026.6 突破 500 万亿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099816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全球最陡的 Token 消耗增长曲线 (信通院《词元经济报告 2026》)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33007" y="1508760"/>
            <a:ext cx="5410047" cy="201168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33007" y="1508760"/>
            <a:ext cx="5410047" cy="54864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36776"/>
            <a:ext cx="50442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 i="0">
                <a:solidFill>
                  <a:srgbClr val="00A8B5"/>
                </a:solidFill>
                <a:latin typeface="Microsoft YaHei"/>
              </a:rPr>
              <a:t>22% → 65%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5887" y="2514600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中国 OpenRouter Token 消耗份额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5887" y="2752344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美国由 65% 降至 31% · 美元收入仍由美 70% 主导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5887" y="3099816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9 个月内完成份额换位 (中信里昂基于 OpenRouter 监测)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703320"/>
            <a:ext cx="5410047" cy="201168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3703320"/>
            <a:ext cx="5410047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3831336"/>
            <a:ext cx="50442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 i="0">
                <a:solidFill>
                  <a:srgbClr val="E8A53A"/>
                </a:solidFill>
                <a:latin typeface="Microsoft YaHei"/>
              </a:rPr>
              <a:t>55% vs 40%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709160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中国 AI 短剧 vs 美国个人助理占比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946904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中国 AI 短剧/视频生成 55% · 美国个人助理 40% + 编程 20%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294376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结构错位: 中国以内容生成为主 · 美国以企业办公为主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33007" y="3703320"/>
            <a:ext cx="5410047" cy="201168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33007" y="3703320"/>
            <a:ext cx="5410047" cy="54864"/>
          </a:xfrm>
          <a:prstGeom prst="rect">
            <a:avLst/>
          </a:prstGeom>
          <a:solidFill>
            <a:srgbClr val="C5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5887" y="3831336"/>
            <a:ext cx="50442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 i="0">
                <a:solidFill>
                  <a:srgbClr val="C53030"/>
                </a:solidFill>
                <a:latin typeface="Microsoft YaHei"/>
              </a:rPr>
              <a:t>↓ 80% / ↑ 27×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5887" y="4709160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中国模型价格折让 / 周支出累计增幅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5887" y="4946904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80% 价格折让 → 用量 ↑ 67× → 周支出 ↑ 27×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5887" y="5294376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杰文斯悖论: 价格降而消耗收入反升 (周支出累计 2026 年内)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中美数字分别呈现并标注口径来源；不作跨口径直接换算；中国『日均调用量』与美国『企业 AI 支出 / API 能力』属不同基线。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"/>
            <a:ext cx="3657600" cy="676656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310896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000" b="1" i="0">
                <a:solidFill>
                  <a:srgbClr val="FFFFFF"/>
                </a:solidFill>
                <a:latin typeface="Microsoft YaHei"/>
              </a:rP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331720"/>
            <a:ext cx="54864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46888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2C883"/>
                </a:solidFill>
                <a:latin typeface="Microsoft YaHei"/>
              </a:rPr>
              <a:t>目录 / 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93776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CCDAEA"/>
                </a:solidFill>
                <a:latin typeface="Consolas"/>
              </a:rPr>
              <a:t>4 chapters  · 18 slides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6240" y="731520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06240" y="731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74980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量级对决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102412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Microsoft YaHei"/>
              </a:rPr>
              <a:t>中国千倍 vs 美国精炼参照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06240" y="1508760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15087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152704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结构性逆转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180136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Microsoft YaHei"/>
              </a:rPr>
              <a:t>OpenRouter 份额换位 · 美元-用量倒挂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06240" y="2286000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06240" y="22860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230428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行业分布差异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257860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Microsoft YaHei"/>
              </a:rPr>
              <a:t>中国内容生成 vs 美国企业办公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06240" y="3063240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06240" y="30632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92040" y="308152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成因与结论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92040" y="335584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Microsoft YaHei"/>
              </a:rPr>
              <a:t>价格 · 需求 · 生态 · 三大成因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Microsoft YaHei"/>
              </a:rPr>
              <a:t>量级对决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中国日均 Token 调用量千倍增长 · 美国 API 与企业支出参照系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04 / 18  ·  中美 Token 使用对比分析报告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01  ·  量级对决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中国：日均 Token 调用量千倍增长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数据口径：日均 Token 调用量（万亿 / 日）· 来源国家数据局、信通院、中商产业研究院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2024 年初：约 1000 亿 / 日 — 起点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2025 年底：约 100 万亿 / 日（→ 100 倍）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2026 年 3 月：约 140 万亿 / 日（→ 140 倍）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2026 年 6 月：突破 500 万亿 / 日（→ 5000 倍）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中国信通院《词元 (Token) 经济发展研究报告 (2026 年)》确认增长曲线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_B3v9GafaiaBN6XSFruoAuq1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350008"/>
            <a:ext cx="4937760" cy="27980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 i="0">
                <a:solidFill>
                  <a:srgbClr val="64748B"/>
                </a:solidFill>
                <a:latin typeface="Microsoft YaHei"/>
              </a:rPr>
              <a:t>图·中国日均 Token 调用量增长（2024 初 → 2026.6）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中国是全球 Token 消耗增速最陡的市场；本表为政府/学界多源汇总，非单一公司口径。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01  ·  量级对决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美国参照系：API 能力与企业支出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数据口径：OpenAI API Token/分 · Ramp 平台企业 AI 支出 · 微软 2026.1 财报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4572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3736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150 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1460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Token / 分钟 (OpenAI API)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15468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2025 秋 60 亿 → 2026 春 150 亿，1.5×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3192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$7,450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0916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头部 1% 企业月均 AI 支出 (Ramp)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员工中位仅 $11.38/月 · 头部 654× 差距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OpenAI API：60 亿 → 150 亿 Token/分（2025 秋 → 2026 春，1.5×）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Ramp：员工月均 AI 支出中位 $11.38；Top 1% 头部企业达 $7,450（≈ 654 倍差距）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2025.1 → 2026.4 美国企业 AI Token 使用量累计增长约 +1001%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美国无『日均总量』统一口径，须以 API 分钟级 / 企业支出作参照系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美国侧数据偏企业支出与 API 能力，不与中国『日均调用量』直接同口径对比。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01  ·  量级对决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中美 Token 使用量级总览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4 维度横向对比 · 来源信通院、IDC、Ramp、中信里昂 (OpenRouter 监测)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17320"/>
            <a:ext cx="1828800" cy="905256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1645920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Microsoft YaHei"/>
              </a:rPr>
              <a:t>维度</a:t>
            </a:r>
          </a:p>
        </p:txBody>
      </p:sp>
      <p:sp>
        <p:nvSpPr>
          <p:cNvPr id="9" name="Rectangle 8"/>
          <p:cNvSpPr/>
          <p:nvPr/>
        </p:nvSpPr>
        <p:spPr>
          <a:xfrm>
            <a:off x="2377440" y="1417320"/>
            <a:ext cx="4572000" cy="905256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68880" y="1417320"/>
            <a:ext cx="4389120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icrosoft YaHei"/>
              </a:rPr>
              <a:t>美国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49440" y="1417320"/>
            <a:ext cx="4693615" cy="905256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0" y="1417320"/>
            <a:ext cx="4510735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icrosoft YaHei"/>
              </a:rPr>
              <a:t>中国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322576"/>
            <a:ext cx="18288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368296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代表性消耗规模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2322576"/>
            <a:ext cx="45720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68880" y="2368296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OpenAI API：60 亿 → 150 亿 Token/分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49440" y="2322576"/>
            <a:ext cx="4693615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40880" y="2368296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日均调用量：1000 亿 → 500 万亿+ (增幅 &gt; 1000×)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227832"/>
            <a:ext cx="18288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273552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企业级年调用量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77440" y="3227832"/>
            <a:ext cx="45720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468880" y="3273552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Ramp 员工月均 $11.38，Top 1% 达 $7,450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49440" y="3227832"/>
            <a:ext cx="4693615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040880" y="3273552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公有云 MaaS：114 万亿 → 1944 万亿 Token (≈ 16 倍)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133088"/>
            <a:ext cx="18288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178808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平台参照 (OpenRouter)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4133088"/>
            <a:ext cx="45720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68880" y="4178808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周 Token 约 146 万亿，平台 ARR &gt; $15 亿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949440" y="4133088"/>
            <a:ext cx="4693615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040880" y="4178808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同左 (共享基线)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038344"/>
            <a:ext cx="18288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" y="5084064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增速特征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77440" y="5038344"/>
            <a:ext cx="45720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468880" y="5084064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企业 AI 支出 2025.1→2026.4 累计 +1001%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49440" y="5038344"/>
            <a:ext cx="4693615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040880" y="5084064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日均调用量较 2024 初增长超 1000 倍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OpenRouter 是中美『共享基线』 — 同一监测平台内可比较 Token/美元份额。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Microsoft YaHei"/>
              </a:rPr>
              <a:t>结构性逆转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OpenRouter Token 份额 9 个月内换位 · 用量倒挂 · 80% 价格折让触发杰文斯悖论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08 / 18  ·  中美 Token 使用对比分析报告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结构性逆转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OpenRouter 份额换位 (2026 年 1 月 vs 9 月)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数据口径：OpenRouter 周度监测 · 中信里昂 2026.10 报告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Token 消耗占比：中国 22% → 65%；美国 65% → 31%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美元支出占比：中国 6% → 30%；美国 94% → 70%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Token 份额逆转在 9 个月内完成 — 中国用量大幅领先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美元收入仍由美国主导（≈ 70%）— 但已被显著挤压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开源权重模型在 OpenRouter 已占 ≈ 29% 收入份额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1_B3v9GafaiaBPSfV0Z7IyHib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350008"/>
            <a:ext cx="4937760" cy="27980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 i="0">
                <a:solidFill>
                  <a:srgbClr val="64748B"/>
                </a:solidFill>
                <a:latin typeface="Microsoft YaHei"/>
              </a:rPr>
              <a:t>图·中美 OpenRouter Token 消耗 / 美元支出份额 (1月 vs 9月)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数据来源：中信里昂研究报告（基于 OpenRouter 监测，2026 年 10 月，转引新浪财经）。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结构性逆转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用量倒挂 · 80% 价格折让 · 杰文斯悖论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中国『以量扩张』 vs 美国『以价值变现』 — 两种 Token 经济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4572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3736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30% / 70%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1460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中美 OpenRouter 美元收入份额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15468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中国 30% (用量 65%) · 美国 70% (用量 31%)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3192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67×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0916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中国模型 Token 用量增幅 (2026 年)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驱动周支出 ↑ 27× — 混合单价几近减半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中国以更多 Token 消耗量仅换取 ≈ 30% 美元；美国以更少 Token 换取 ≈ 70% 美元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中国模型约 80% 价格折让，叠加开源权重生态 → 推动『以量扩张』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美国高端闭源模型维持高单价 → 推动『以价值变现』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杰文斯悖论: 周支出 ↑ 27× 靠用量 ↑ 67× 拉动，单价下降而总消耗收入上升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开源权重模型 (DeepSeek / Qwen / GLM / Kimi) 已成为中国主流路径。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Microsoft YaHei"/>
              </a:rPr>
              <a:t>行业分布差异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中国 AI 短剧/视频生成主导 (55%) · 美国个人助理 (40%) + 编程 (20%)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11 / 18  ·  中美 Token 使用对比分析报告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03  ·  行业分布差异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中国：AI 短剧与视频生成 55% 主导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数据口径：中文在线 2026 Q1 行业披露 · 世界互联网大会 2026.6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4572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3736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55%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1460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AI 短剧 / 视频生成 Token 消耗占比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15468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中国全行业 Token 消耗第一大场景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3192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12.2 万部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0916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2026 Q1 上线 AI 微短剧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占当季微短剧总量 95% 以上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AI 短剧/视频生成占全行业 Token 消耗 55% — 第一大场景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远超电商与营销 (24%) 与软件开发 (15%)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2026 Q1 行业上线微短剧 ≈ 12.8 万部，其中 AI 微短剧 12.2 万部 (&gt; 95%)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单日新增 AI 短剧 ≈ 1500 部，月上新 &gt; 4 万部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『AI 仿真人剧』Token 消耗通常是『AI 漫剧』的 2-3 倍 — 反复『抽卡』选帧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来源: 中文在线披露 (世界互联网大会转引，2026.6)；C 端内容生成驱动。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03  ·  行业分布差异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美国：个人助理 40% + 编程智能体 20%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数据口径：Vercel AI Gateway 2026.5 生产流量 · Anthropic 2026.6 披露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4572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3736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40%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1460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美国个人助理类应用 Token 占比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15468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仅 20% 成本 — 高频低耗场景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31920"/>
            <a:ext cx="38404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Microsoft YaHei"/>
              </a:rPr>
              <a:t>59%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09160"/>
            <a:ext cx="3840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 i="0">
                <a:solidFill>
                  <a:srgbClr val="F2C883"/>
                </a:solidFill>
                <a:latin typeface="Microsoft YaHei"/>
              </a:rPr>
              <a:t>Agentic 工作流 Token 承载量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3840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icrosoft YaHei"/>
              </a:rPr>
              <a:t>半年内翻倍 — 编程/客服/企业流程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个人助理类应用占约 40% Token 量（仅 20% 成本）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编程智能体约占 20% Token 量（约 22% 成本）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后台办公 15%，应用生成 11%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Agentic 工作流承载约 59% Token 总量，半年内翻倍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供应商格局: Anthropic 占企业支出 61%，OpenAI 企业营收 &gt; 40%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来源: Vercel AI Gateway 生产流量 (2026.5)；企业高价值场景驱动。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03  ·  行业分布差异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行业占比对比 — 内容生成 vs 企业办公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双环形图直接呈现『两种 Token 经济』 · 来源中文在线 (2026.6) / Vercel (2026.5)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中国全部 Token 消耗: AI 短剧/视频 55% · 电商营销 24% · 软件开发 15% · 其他 6%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美国 Token 消耗分布: 个人助理 40% · 编程 20% · 后台办公 15% · 应用生成 11% · 其他 14%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结构错位: 中国以内容生成为主；美国以企业办公/编程为主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000">
                <a:solidFill>
                  <a:srgbClr val="E8A53A"/>
                </a:solidFill>
                <a:latin typeface="Microsoft YaHei"/>
              </a:rPr>
              <a:t>■  </a:t>
            </a:r>
            <a:r>
              <a:rPr sz="1400">
                <a:solidFill>
                  <a:srgbClr val="0F1B2D"/>
                </a:solidFill>
                <a:latin typeface="Microsoft YaHei"/>
              </a:rPr>
              <a:t>差异根源: 需求结构 + 生态结构 + 价格折让 三因素共同作用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2_B3v9GafaiaBOlTVJrxwtu4Y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928366"/>
            <a:ext cx="4937760" cy="1641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 i="0">
                <a:solidFill>
                  <a:srgbClr val="64748B"/>
                </a:solidFill>
                <a:latin typeface="Microsoft YaHei"/>
              </a:rPr>
              <a:t>图·中美 Token 消耗行业/场景占比（双环形）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口径不同 — 中国数据为行业披露估算；美国数据来自 Vercel AI Gateway 生产流量。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Microsoft YaHei"/>
              </a:rPr>
              <a:t>成因与结论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价格 · 需求 · 生态 · 三大成因 → 中美差异总结 → 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15 / 18  ·  中美 Token 使用对比分析报告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04  ·  成因与结论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三大成因：价格 · 需求 · 生态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未来 AI 竞争核心已由『模型性能』转向『词元性价比 + 应用落地能力』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3515258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3515258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3149498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E8A53A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97480"/>
            <a:ext cx="3149498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价格 — 杰文斯悖论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429000"/>
            <a:ext cx="640080" cy="36576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566160"/>
            <a:ext cx="3149498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0F1B2D"/>
                </a:solidFill>
                <a:latin typeface="Microsoft YaHei"/>
              </a:rPr>
              <a:t>中国模型约 80% 价格折让触发需求弹性放大；Token 单价 ↓ 但总消耗收入 ↑；周支出 ↑ 27× 靠用量 ↑ 67× 拉动；价格降而消耗收入反升。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38218" y="1508760"/>
            <a:ext cx="3515258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38218" y="1508760"/>
            <a:ext cx="3515258" cy="9144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1098" y="1737360"/>
            <a:ext cx="3149498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00A8B5"/>
                </a:solidFill>
                <a:latin typeface="Microsoft YaHe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1098" y="2697480"/>
            <a:ext cx="3149498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需求 — 结构差异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21098" y="3429000"/>
            <a:ext cx="640080" cy="36576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21098" y="3566160"/>
            <a:ext cx="3149498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0F1B2D"/>
                </a:solidFill>
                <a:latin typeface="Microsoft YaHei"/>
              </a:rPr>
              <a:t>中国内容生成 / C 端高频低单价场景放量 (短剧/视频/电商)；美国编程/客服/个人助理等企业高价值场景 — 决定『以量换收入 vs 以质换收入』分野。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27796" y="1508760"/>
            <a:ext cx="3515258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27796" y="1508760"/>
            <a:ext cx="3515258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10676" y="1737360"/>
            <a:ext cx="3149498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E8A53A"/>
                </a:solidFill>
                <a:latin typeface="Microsoft YaHei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0676" y="2697480"/>
            <a:ext cx="3149498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生态 — 开源 vs 闭源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310676" y="3429000"/>
            <a:ext cx="640080" cy="36576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10676" y="3566160"/>
            <a:ext cx="3149498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0F1B2D"/>
                </a:solidFill>
                <a:latin typeface="Microsoft YaHei"/>
              </a:rPr>
              <a:t>中国开源权重模型 (DeepSeek/智谱/Qwen/月之暗面) + 云算力分销 (OpenRouter 占 29% 收入)；美国 Anthropic/OpenAI 高端闭源企业生态主导。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三大成因相互强化 — 价格折让 → 用量爆发 → 内容/应用场景创新 → 进一步拉动用量。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04  ·  成因与结论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中美差异总结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4 维度 · 汇总第 2–5 节数据 · 终章速查表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17320"/>
            <a:ext cx="1828800" cy="905256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1645920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Microsoft YaHei"/>
              </a:rPr>
              <a:t>维度</a:t>
            </a:r>
          </a:p>
        </p:txBody>
      </p:sp>
      <p:sp>
        <p:nvSpPr>
          <p:cNvPr id="9" name="Rectangle 8"/>
          <p:cNvSpPr/>
          <p:nvPr/>
        </p:nvSpPr>
        <p:spPr>
          <a:xfrm>
            <a:off x="2377440" y="1417320"/>
            <a:ext cx="4572000" cy="905256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68880" y="1417320"/>
            <a:ext cx="4389120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icrosoft YaHei"/>
              </a:rPr>
              <a:t>美国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49440" y="1417320"/>
            <a:ext cx="4693615" cy="905256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0" y="1417320"/>
            <a:ext cx="4510735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icrosoft YaHei"/>
              </a:rPr>
              <a:t>中国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322576"/>
            <a:ext cx="18288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368296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核心驱动力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2322576"/>
            <a:ext cx="45720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68880" y="2368296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企业高价值场景 (编程/客服/助理)；单价高 · 质量优先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49440" y="2322576"/>
            <a:ext cx="4693615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40880" y="2368296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内容生成放量 (AI 短剧/视频/电商)；单价低 · 规模优先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227832"/>
            <a:ext cx="18288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273552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量级特征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77440" y="3227832"/>
            <a:ext cx="45720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468880" y="3273552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消耗更精，API 150 亿 Token/分；收入高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49440" y="3227832"/>
            <a:ext cx="4693615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040880" y="3273552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日均 500 万亿级 · 千倍增长，全球最陡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133088"/>
            <a:ext cx="18288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178808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份额格局 (OpenRouter)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4133088"/>
            <a:ext cx="4572000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68880" y="4178808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Token 31% / 美元 70%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949440" y="4133088"/>
            <a:ext cx="4693615" cy="905256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040880" y="4178808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Token 65% / 美元 30%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038344"/>
            <a:ext cx="18288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" y="5084064"/>
            <a:ext cx="16459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F1B2D"/>
                </a:solidFill>
                <a:latin typeface="Microsoft YaHei"/>
              </a:rPr>
              <a:t>模型生态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77440" y="5038344"/>
            <a:ext cx="4572000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468880" y="5084064"/>
            <a:ext cx="4389120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高端闭源 (Anthropic/OpenAI) 主导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49440" y="5038344"/>
            <a:ext cx="4693615" cy="905256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040880" y="5084064"/>
            <a:ext cx="4510735" cy="813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0F1B2D"/>
                </a:solidFill>
                <a:latin typeface="Microsoft YaHei"/>
              </a:rPr>
              <a:t>开源权重 + 价格折让 (DeepSeek/智谱/月之暗面) 走量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本表汇总全文 — 中美『Token 经济』差异是结构性的，不只是增速或价格的简单差别。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中美 Token 使用对比分析报告 · 洪溪笔谈 2026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155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 i="0">
                <a:solidFill>
                  <a:srgbClr val="F2C883"/>
                </a:solidFill>
                <a:latin typeface="Microsoft YaHei"/>
              </a:rPr>
              <a:t>AI 产业竞争的核心正在转移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94560"/>
            <a:ext cx="1115568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Microsoft YaHei"/>
              </a:rPr>
              <a:t>从『模型性能』 → 『词元性价比 + 应用落地能力』</a:t>
            </a:r>
          </a:p>
        </p:txBody>
      </p:sp>
      <p:sp>
        <p:nvSpPr>
          <p:cNvPr id="6" name="Rectangle 5"/>
          <p:cNvSpPr/>
          <p:nvPr/>
        </p:nvSpPr>
        <p:spPr>
          <a:xfrm>
            <a:off x="5212080" y="3931920"/>
            <a:ext cx="182880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4069080"/>
            <a:ext cx="11155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E8A53A"/>
                </a:solidFill>
                <a:latin typeface="Microsoft YaHei"/>
              </a:rPr>
              <a:t>Q  &amp; 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46320"/>
            <a:ext cx="11155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CCDAEA"/>
                </a:solidFill>
                <a:latin typeface="Microsoft YaHei"/>
              </a:rPr>
              <a:t>感谢阅读 · 欢迎一起讨论中美 Token 经济的下一阶段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760720"/>
            <a:ext cx="11155680" cy="502920"/>
          </a:xfrm>
          <a:prstGeom prst="rect">
            <a:avLst/>
          </a:prstGeom>
          <a:solidFill>
            <a:srgbClr val="1F46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797296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CDAEA"/>
                </a:solidFill>
                <a:latin typeface="Microsoft YaHei"/>
              </a:rPr>
              <a:t>数据主源: 中国信通院 / IDC / OpenRouter (中信里昂监测) / Vercel AI Gateway / 中文在线 / Ramp / OpenAI  ·  原文: 洪溪笔谈  ·  整理: 2026-10-19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AAC4DE"/>
                </a:solidFill>
                <a:latin typeface="Consolas"/>
              </a:rPr>
              <a:t>中美 Token 使用对比分析报告 · 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E8A53A"/>
                </a:solidFill>
                <a:latin typeface="Consolas"/>
              </a:rPr>
              <a:t>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