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1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2D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11480" y="219456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2DD4E6"/>
                </a:solidFill>
                <a:latin typeface="Arial"/>
              </a:rPr>
              <a:t>CHINA MOBILE x WORKBUDDY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E8EFF9"/>
                </a:solidFill>
                <a:latin typeface="Arial"/>
              </a:rPr>
              <a:t>Token-Scale AI Distribution: The Carrier-Grade Super-Portal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9FB0C8"/>
                </a:solidFill>
                <a:latin typeface="Arial"/>
              </a:rPr>
              <a:t>From "which model is strongest" to "which model gets picked first in which distribution lane"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345168" y="274320"/>
            <a:ext cx="841248" cy="603504"/>
          </a:xfrm>
          <a:prstGeom prst="roundRect">
            <a:avLst>
              <a:gd name="adj" fmla="val 6000"/>
            </a:avLst>
          </a:prstGeom>
          <a:solidFill>
            <a:srgbClr val="131D31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409176" y="329184"/>
            <a:ext cx="713232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950" b="1" i="0">
                <a:solidFill>
                  <a:srgbClr val="2DD4E6"/>
                </a:solidFill>
                <a:latin typeface="Arial"/>
              </a:rPr>
              <a:t>81.2%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9FB0C8"/>
                </a:solidFill>
                <a:latin typeface="Arial"/>
              </a:rPr>
              <a:t>of tokens = agents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250424" y="274320"/>
            <a:ext cx="841248" cy="603504"/>
          </a:xfrm>
          <a:prstGeom prst="roundRect">
            <a:avLst>
              <a:gd name="adj" fmla="val 6000"/>
            </a:avLst>
          </a:prstGeom>
          <a:solidFill>
            <a:srgbClr val="131D31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314432" y="329184"/>
            <a:ext cx="713232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950" b="1" i="0">
                <a:solidFill>
                  <a:srgbClr val="A78BFA"/>
                </a:solidFill>
                <a:latin typeface="Arial"/>
              </a:rPr>
              <a:t>20M+ / 13M+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9FB0C8"/>
                </a:solidFill>
                <a:latin typeface="Arial"/>
              </a:rPr>
              <a:t>MAU / DAU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155680" y="274320"/>
            <a:ext cx="841248" cy="603504"/>
          </a:xfrm>
          <a:prstGeom prst="roundRect">
            <a:avLst>
              <a:gd name="adj" fmla="val 6000"/>
            </a:avLst>
          </a:prstGeom>
          <a:solidFill>
            <a:srgbClr val="131D31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1219688" y="329184"/>
            <a:ext cx="713232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950" b="1" i="0">
                <a:solidFill>
                  <a:srgbClr val="34D399"/>
                </a:solidFill>
                <a:latin typeface="Arial"/>
              </a:rPr>
              <a:t>65-75%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9FB0C8"/>
                </a:solidFill>
                <a:latin typeface="Arial"/>
              </a:rPr>
              <a:t>DAU/MAU stickiness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024128"/>
            <a:ext cx="3619195" cy="4864608"/>
          </a:xfrm>
          <a:prstGeom prst="roundRect">
            <a:avLst>
              <a:gd name="adj" fmla="val 6000"/>
            </a:avLst>
          </a:prstGeom>
          <a:solidFill>
            <a:srgbClr val="131D31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411480" y="1024128"/>
            <a:ext cx="50292" cy="4864608"/>
          </a:xfrm>
          <a:prstGeom prst="rect">
            <a:avLst/>
          </a:prstGeom>
          <a:solidFill>
            <a:srgbClr val="2D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4286707" y="1024128"/>
            <a:ext cx="3619195" cy="4864608"/>
          </a:xfrm>
          <a:prstGeom prst="roundRect">
            <a:avLst>
              <a:gd name="adj" fmla="val 6000"/>
            </a:avLst>
          </a:prstGeom>
          <a:solidFill>
            <a:srgbClr val="131D31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286707" y="1024128"/>
            <a:ext cx="50292" cy="4864608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8161934" y="1024128"/>
            <a:ext cx="3619195" cy="4864608"/>
          </a:xfrm>
          <a:prstGeom prst="roundRect">
            <a:avLst>
              <a:gd name="adj" fmla="val 6000"/>
            </a:avLst>
          </a:prstGeom>
          <a:solidFill>
            <a:srgbClr val="131D31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161934" y="1024128"/>
            <a:ext cx="50292" cy="4864608"/>
          </a:xfrm>
          <a:prstGeom prst="rect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30936" y="1179576"/>
            <a:ext cx="3180283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 i="0">
                <a:solidFill>
                  <a:srgbClr val="2DD4E6"/>
                </a:solidFill>
                <a:latin typeface="Arial"/>
              </a:rPr>
              <a:t>01  DEMAND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E8EFF9"/>
                </a:solidFill>
                <a:latin typeface="Arial"/>
              </a:rPr>
              <a:t>Token Traffic: The Agent Era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1">
                <a:solidFill>
                  <a:srgbClr val="9FB0C8"/>
                </a:solidFill>
                <a:latin typeface="Arial"/>
              </a:rPr>
              <a:t>Developers + enterprises = high-value token flow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" y="1892808"/>
            <a:ext cx="3180283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Agents already drive 81.2% of token volume and burn roughly 5x the tokens of humans (OpenRouter-class data). The agent entrance is now the main entrance.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WorkBuddy: 20M+ MAU, 13M+ DAU, DAU/MAU of 65-75% against an industry norm of about 20%.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Not a chat box - a scenario-based super-portal for office, design, data and customer-service work.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Every think-call tool-return result loop spends tokens. 13M people doing high-frequency, must-have, verifiable work daily is the largest single scenario-based token pool in the industry.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" y="3877056"/>
            <a:ext cx="3180283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2DD4E6"/>
                </a:solidFill>
                <a:latin typeface="Arial"/>
              </a:rPr>
              <a:t>THE NUMBERS, VISUALLY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" y="4169664"/>
            <a:ext cx="318028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819">
                <a:solidFill>
                  <a:srgbClr val="9FB0C8"/>
                </a:solidFill>
                <a:latin typeface="Arial"/>
              </a:rPr>
              <a:t>Agent share of token volume  </a:t>
            </a:r>
            <a:r>
              <a:rPr sz="819" b="1">
                <a:solidFill>
                  <a:srgbClr val="2DD4E6"/>
                </a:solidFill>
                <a:latin typeface="Arial"/>
              </a:rPr>
              <a:t>81.2%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" y="4325112"/>
            <a:ext cx="3180283" cy="82296"/>
          </a:xfrm>
          <a:prstGeom prst="roundRect">
            <a:avLst>
              <a:gd name="adj" fmla="val 50000"/>
            </a:avLst>
          </a:prstGeom>
          <a:solidFill>
            <a:srgbClr val="1B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30936" y="4325112"/>
            <a:ext cx="2582389" cy="82296"/>
          </a:xfrm>
          <a:prstGeom prst="roundRect">
            <a:avLst>
              <a:gd name="adj" fmla="val 50000"/>
            </a:avLst>
          </a:prstGeom>
          <a:solidFill>
            <a:srgbClr val="2D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0936" y="4498848"/>
            <a:ext cx="318028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819">
                <a:solidFill>
                  <a:srgbClr val="9FB0C8"/>
                </a:solidFill>
                <a:latin typeface="Arial"/>
              </a:rPr>
              <a:t>WorkBuddy DAU/MAU  </a:t>
            </a:r>
            <a:r>
              <a:rPr sz="819" b="1">
                <a:solidFill>
                  <a:srgbClr val="34D399"/>
                </a:solidFill>
                <a:latin typeface="Arial"/>
              </a:rPr>
              <a:t>65-75%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" y="4654296"/>
            <a:ext cx="3180283" cy="82296"/>
          </a:xfrm>
          <a:prstGeom prst="roundRect">
            <a:avLst>
              <a:gd name="adj" fmla="val 50000"/>
            </a:avLst>
          </a:prstGeom>
          <a:solidFill>
            <a:srgbClr val="1B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30936" y="4654296"/>
            <a:ext cx="2226198" cy="82296"/>
          </a:xfrm>
          <a:prstGeom prst="roundRect">
            <a:avLst>
              <a:gd name="adj" fmla="val 50000"/>
            </a:avLst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630936" y="4828032"/>
            <a:ext cx="318028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819">
                <a:solidFill>
                  <a:srgbClr val="9FB0C8"/>
                </a:solidFill>
                <a:latin typeface="Arial"/>
              </a:rPr>
              <a:t>Industry-average DAU/MAU  </a:t>
            </a:r>
            <a:r>
              <a:rPr sz="819" b="1">
                <a:solidFill>
                  <a:srgbClr val="445570"/>
                </a:solidFill>
                <a:latin typeface="Arial"/>
              </a:rPr>
              <a:t>~20%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" y="4983480"/>
            <a:ext cx="3180283" cy="82296"/>
          </a:xfrm>
          <a:prstGeom prst="roundRect">
            <a:avLst>
              <a:gd name="adj" fmla="val 50000"/>
            </a:avLst>
          </a:prstGeom>
          <a:solidFill>
            <a:srgbClr val="1B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30936" y="4983480"/>
            <a:ext cx="636056" cy="82296"/>
          </a:xfrm>
          <a:prstGeom prst="roundRect">
            <a:avLst>
              <a:gd name="adj" fmla="val 50000"/>
            </a:avLst>
          </a:prstGeom>
          <a:solidFill>
            <a:srgbClr val="445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30936" y="5248656"/>
            <a:ext cx="3180283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2DD4E6"/>
                </a:solidFill>
                <a:latin typeface="Arial"/>
              </a:rPr>
              <a:t>THE POOL: 13M DAILY USERS x 100M TOKENS/MONTH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6163" y="1179576"/>
            <a:ext cx="3180283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 i="0">
                <a:solidFill>
                  <a:srgbClr val="A78BFA"/>
                </a:solidFill>
                <a:latin typeface="Arial"/>
              </a:rPr>
              <a:t>02  ALLIANCE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E8EFF9"/>
                </a:solidFill>
                <a:latin typeface="Arial"/>
              </a:rPr>
              <a:t>China Mobile x Tencent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1">
                <a:solidFill>
                  <a:srgbClr val="9FB0C8"/>
                </a:solidFill>
                <a:latin typeface="Arial"/>
              </a:rPr>
              <a:t>Co-branded WorkBuddy Edition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06163" y="1892808"/>
            <a:ext cx="3180283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WorkBuddy brings application scenarios and credit settlement; China Mobile brings compute, model distribution and the compliance foundation.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80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Not the first carrier to enter AI - the first to drive a model supermarket into a 100M-user product.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A78BFA"/>
                </a:solidFill>
                <a:latin typeface="Arial"/>
              </a:rPr>
              <a:t>THE NEW BATTLEGROUND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50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"Which model is strongest" gives way to "which model gets picked first in which distribution lane."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E8EFF9"/>
                </a:solidFill>
                <a:latin typeface="Arial"/>
              </a:rPr>
              <a:t>• DeepSeek will not be replaced - but "how do we rank first in WorkBuddy's list" becomes the new fight.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06163" y="3785616"/>
            <a:ext cx="3180283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A78BFA"/>
                </a:solidFill>
                <a:latin typeface="Arial"/>
              </a:rPr>
              <a:t>WHO BRINGS WHAT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06163" y="4059935"/>
            <a:ext cx="3180283" cy="310896"/>
          </a:xfrm>
          <a:prstGeom prst="roundRect">
            <a:avLst>
              <a:gd name="adj" fmla="val 6000"/>
            </a:avLst>
          </a:prstGeom>
          <a:solidFill>
            <a:srgbClr val="18243B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4506163" y="4059935"/>
            <a:ext cx="41148" cy="310896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4615891" y="4146803"/>
            <a:ext cx="3015691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819" b="1">
                <a:solidFill>
                  <a:srgbClr val="A78BFA"/>
                </a:solidFill>
                <a:latin typeface="Arial"/>
              </a:rPr>
              <a:t>MODEL LAYER  </a:t>
            </a:r>
            <a:r>
              <a:rPr sz="819">
                <a:solidFill>
                  <a:srgbClr val="E8EFF9"/>
                </a:solidFill>
                <a:latin typeface="Arial"/>
              </a:rPr>
              <a:t>DeepSeek + partner LLMs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06163" y="4416551"/>
            <a:ext cx="3180283" cy="310896"/>
          </a:xfrm>
          <a:prstGeom prst="roundRect">
            <a:avLst>
              <a:gd name="adj" fmla="val 6000"/>
            </a:avLst>
          </a:prstGeom>
          <a:solidFill>
            <a:srgbClr val="18243B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ectangle 36"/>
          <p:cNvSpPr/>
          <p:nvPr/>
        </p:nvSpPr>
        <p:spPr>
          <a:xfrm>
            <a:off x="4506163" y="4416551"/>
            <a:ext cx="41148" cy="310896"/>
          </a:xfrm>
          <a:prstGeom prst="rect">
            <a:avLst/>
          </a:prstGeom>
          <a:solidFill>
            <a:srgbClr val="2D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4615891" y="4503419"/>
            <a:ext cx="3015691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819" b="1">
                <a:solidFill>
                  <a:srgbClr val="2DD4E6"/>
                </a:solidFill>
                <a:latin typeface="Arial"/>
              </a:rPr>
              <a:t>PLATFORM LAYER  </a:t>
            </a:r>
            <a:r>
              <a:rPr sz="819">
                <a:solidFill>
                  <a:srgbClr val="E8EFF9"/>
                </a:solidFill>
                <a:latin typeface="Arial"/>
              </a:rPr>
              <a:t>WorkBuddy Edition scenarios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06163" y="4773167"/>
            <a:ext cx="3180283" cy="310896"/>
          </a:xfrm>
          <a:prstGeom prst="roundRect">
            <a:avLst>
              <a:gd name="adj" fmla="val 6000"/>
            </a:avLst>
          </a:prstGeom>
          <a:solidFill>
            <a:srgbClr val="18243B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ectangle 39"/>
          <p:cNvSpPr/>
          <p:nvPr/>
        </p:nvSpPr>
        <p:spPr>
          <a:xfrm>
            <a:off x="4506163" y="4773167"/>
            <a:ext cx="41148" cy="310896"/>
          </a:xfrm>
          <a:prstGeom prst="rect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4615891" y="4860035"/>
            <a:ext cx="3015691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sz="819" b="1">
                <a:solidFill>
                  <a:srgbClr val="34D399"/>
                </a:solidFill>
                <a:latin typeface="Arial"/>
              </a:rPr>
              <a:t>INFRA LAYER  </a:t>
            </a:r>
            <a:r>
              <a:rPr sz="819">
                <a:solidFill>
                  <a:srgbClr val="E8EFF9"/>
                </a:solidFill>
                <a:latin typeface="Arial"/>
              </a:rPr>
              <a:t>Compute - compliance - settlement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06163" y="5248656"/>
            <a:ext cx="3180283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A78BFA"/>
                </a:solidFill>
                <a:latin typeface="Arial"/>
              </a:rPr>
              <a:t>PLATFORM AND ECOSYSTEM - NOT THE MODEL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81390" y="1179576"/>
            <a:ext cx="3180283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1" i="0">
                <a:solidFill>
                  <a:srgbClr val="34D399"/>
                </a:solidFill>
                <a:latin typeface="Arial"/>
              </a:rPr>
              <a:t>03  MONETIZATION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E8EFF9"/>
                </a:solidFill>
                <a:latin typeface="Arial"/>
              </a:rPr>
              <a:t>Package Design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1">
                <a:solidFill>
                  <a:srgbClr val="9FB0C8"/>
                </a:solidFill>
                <a:latin typeface="Arial"/>
              </a:rPr>
              <a:t>Enterprise pool + consumer top-up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81390" y="1892808"/>
            <a:ext cx="3180283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34D399"/>
                </a:solidFill>
                <a:latin typeface="Arial"/>
              </a:rPr>
              <a:t>GOVERNMENT &amp; ENTERPRISE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919" b="0" i="0">
                <a:solidFill>
                  <a:srgbClr val="E8EFF9"/>
                </a:solidFill>
                <a:latin typeface="Arial"/>
              </a:rPr>
              <a:t>• 1 mobile number = 1 account = 1 API key; one account per employee, top 20% of staff on high-priority accounts.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919" b="0" i="0">
                <a:solidFill>
                  <a:srgbClr val="E8EFF9"/>
                </a:solidFill>
                <a:latin typeface="Arial"/>
              </a:rPr>
              <a:t>• Model mix: a short-term pool of 19 models, self-hosted plus partner frontier models.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919" b="0" i="0">
                <a:solidFill>
                  <a:srgbClr val="E8EFF9"/>
                </a:solidFill>
                <a:latin typeface="Arial"/>
              </a:rPr>
              <a:t>• Capacity: 100M tokens per user per month baseline (benchmarked on leading agent tools).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919" b="0" i="0">
                <a:solidFill>
                  <a:srgbClr val="E8EFF9"/>
                </a:solidFill>
                <a:latin typeface="Arial"/>
              </a:rPr>
              <a:t>• Scale-up: token top-up packs - buy more the moment the pool runs dry.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700"/>
              </a:spcAft>
            </a:pPr>
            <a:r>
              <a:rPr sz="919" b="0" i="0">
                <a:solidFill>
                  <a:srgbClr val="E8EFF9"/>
                </a:solidFill>
                <a:latin typeface="Arial"/>
              </a:rPr>
              <a:t>• Guardrails: pool ceiling alerts then hard stop; per-member rate and volume caps; increases need enterprise-admin approval.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34D399"/>
                </a:solidFill>
                <a:latin typeface="Arial"/>
              </a:rPr>
              <a:t>INDIVIDUAL USERS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19" b="0" i="0">
                <a:solidFill>
                  <a:srgbClr val="E8EFF9"/>
                </a:solidFill>
                <a:latin typeface="Arial"/>
              </a:rPr>
              <a:t>• Layered on the existing 139 plan (60GB data + 200 min + 1000M broadband): smart services = WorkBuddy Edition + Agent products + API tokens.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381390" y="5029200"/>
            <a:ext cx="1011326" cy="585216"/>
          </a:xfrm>
          <a:prstGeom prst="roundRect">
            <a:avLst>
              <a:gd name="adj" fmla="val 6000"/>
            </a:avLst>
          </a:prstGeom>
          <a:solidFill>
            <a:srgbClr val="142B33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8417966" y="5084064"/>
            <a:ext cx="938174" cy="4937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9FB0C8"/>
                </a:solidFill>
                <a:latin typeface="Arial"/>
              </a:rPr>
              <a:t>Basic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34D399"/>
                </a:solidFill>
                <a:latin typeface="Arial"/>
              </a:rPr>
              <a:t>CNY 169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E8EFF9"/>
                </a:solidFill>
                <a:latin typeface="Arial"/>
              </a:rPr>
              <a:t>+60M tokens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65868" y="5029200"/>
            <a:ext cx="1011326" cy="585216"/>
          </a:xfrm>
          <a:prstGeom prst="roundRect">
            <a:avLst>
              <a:gd name="adj" fmla="val 6000"/>
            </a:avLst>
          </a:prstGeom>
          <a:solidFill>
            <a:srgbClr val="142B33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9502444" y="5084064"/>
            <a:ext cx="938174" cy="4937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9FB0C8"/>
                </a:solidFill>
                <a:latin typeface="Arial"/>
              </a:rPr>
              <a:t>Advanced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34D399"/>
                </a:solidFill>
                <a:latin typeface="Arial"/>
              </a:rPr>
              <a:t>CNY 199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E8EFF9"/>
                </a:solidFill>
                <a:latin typeface="Arial"/>
              </a:rPr>
              <a:t>+130M tokens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0550347" y="5029200"/>
            <a:ext cx="1011326" cy="585216"/>
          </a:xfrm>
          <a:prstGeom prst="roundRect">
            <a:avLst>
              <a:gd name="adj" fmla="val 6000"/>
            </a:avLst>
          </a:prstGeom>
          <a:solidFill>
            <a:srgbClr val="142B33"/>
          </a:solidFill>
          <a:ln w="9525">
            <a:solidFill>
              <a:srgbClr val="23335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10586923" y="5084064"/>
            <a:ext cx="938174" cy="4937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9FB0C8"/>
                </a:solidFill>
                <a:latin typeface="Arial"/>
              </a:rPr>
              <a:t>Pro</a:t>
            </a:r>
          </a:p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34D399"/>
                </a:solidFill>
                <a:latin typeface="Arial"/>
              </a:rPr>
              <a:t>CNY 239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E8EFF9"/>
                </a:solidFill>
                <a:latin typeface="Arial"/>
              </a:rPr>
              <a:t>+230M tokens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11480" y="6016752"/>
            <a:ext cx="11368735" cy="530352"/>
          </a:xfrm>
          <a:prstGeom prst="roundRect">
            <a:avLst>
              <a:gd name="adj" fmla="val 6000"/>
            </a:avLst>
          </a:prstGeom>
          <a:solidFill>
            <a:srgbClr val="11242E"/>
          </a:solidFill>
          <a:ln w="9525">
            <a:solidFill>
              <a:srgbClr val="1E44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658368" y="612648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050" b="1">
                <a:solidFill>
                  <a:srgbClr val="E8EFF9"/>
                </a:solidFill>
                <a:latin typeface="Arial"/>
              </a:rPr>
              <a:t>Choosing an AI partner means choosing a platform and an ecosystem, not a model.  </a:t>
            </a:r>
            <a:r>
              <a:rPr sz="1050" b="0">
                <a:solidFill>
                  <a:srgbClr val="9FB0C8"/>
                </a:solidFill>
                <a:latin typeface="Arial"/>
              </a:rPr>
              <a:t>Ask three questions:  </a:t>
            </a:r>
            <a:r>
              <a:rPr sz="1050" b="1">
                <a:solidFill>
                  <a:srgbClr val="2DD4E6"/>
                </a:solidFill>
                <a:latin typeface="Arial"/>
              </a:rPr>
              <a:t>How many model distributors does the platform connect?   </a:t>
            </a:r>
            <a:r>
              <a:rPr sz="1050" b="1">
                <a:solidFill>
                  <a:srgbClr val="2DD4E6"/>
                </a:solidFill>
                <a:latin typeface="Arial"/>
              </a:rPr>
              <a:t>Can it be deployed privately?   </a:t>
            </a:r>
            <a:r>
              <a:rPr sz="1050" b="1">
                <a:solidFill>
                  <a:srgbClr val="2DD4E6"/>
                </a:solidFill>
                <a:latin typeface="Arial"/>
              </a:rPr>
              <a:t>Who holds data sovereignty?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