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777240"/>
            <a:ext cx="12191695" cy="54864"/>
          </a:xfrm>
          <a:prstGeom prst="rect">
            <a:avLst/>
          </a:prstGeom>
          <a:solidFill>
            <a:srgbClr val="F77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73152"/>
            <a:ext cx="91440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Calibri"/>
              </a:rPr>
              <a:t>China Mobile × WorkBuddy Co-branded AI Service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sz="1100" b="0">
                <a:solidFill>
                  <a:srgbClr val="CBD8E6"/>
                </a:solidFill>
                <a:latin typeface="Calibri"/>
              </a:rPr>
              <a:t>One page: Why now, how to partner, and what to 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109728"/>
            <a:ext cx="228600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Calibri"/>
              </a:rPr>
              <a:t>Strategic Brief · 2026</a:t>
            </a:r>
          </a:p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900" b="0">
                <a:solidFill>
                  <a:srgbClr val="CBD8E6"/>
                </a:solidFill>
                <a:latin typeface="Calibri"/>
              </a:rPr>
              <a:t>Distribution-led AI monetization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960120"/>
            <a:ext cx="3246120" cy="5212080"/>
          </a:xfrm>
          <a:prstGeom prst="rect">
            <a:avLst/>
          </a:prstGeom>
          <a:solidFill>
            <a:srgbClr val="F4F6F9"/>
          </a:solidFill>
          <a:ln w="9525">
            <a:solidFill>
              <a:srgbClr val="CBD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28600" y="960120"/>
            <a:ext cx="3246120" cy="384048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996696"/>
            <a:ext cx="29718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1 · Why WorkBuddy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CBD8E6"/>
                </a:solidFill>
                <a:latin typeface="Calibri"/>
              </a:rPr>
              <a:t>High-value developer + enterprise token traffic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" y="1417320"/>
            <a:ext cx="2916936" cy="4709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B2A4A"/>
                </a:solidFill>
                <a:latin typeface="Calibri"/>
              </a:rPr>
              <a:t>Agents are the new dominant entry point</a:t>
            </a:r>
          </a:p>
          <a:p>
            <a:pPr algn="l">
              <a:spcBef>
                <a:spcPts val="400"/>
              </a:spcBef>
              <a:spcAft>
                <a:spcPts val="100"/>
              </a:spcAft>
            </a:pPr>
            <a:r>
              <a:rPr sz="900" b="0">
                <a:solidFill>
                  <a:srgbClr val="556677"/>
                </a:solidFill>
                <a:latin typeface="Calibri"/>
              </a:rPr>
              <a:t>OpenRouter-style data: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1">
                <a:solidFill>
                  <a:srgbClr val="F77F00"/>
                </a:solidFill>
                <a:latin typeface="Calibri"/>
              </a:rPr>
              <a:t>Agent ≈ 5× human token spend  ·  81.2% of token share</a:t>
            </a:r>
          </a:p>
          <a:p>
            <a:pPr algn="l">
              <a:spcBef>
                <a:spcPts val="200"/>
              </a:spcBef>
              <a:spcAft>
                <a:spcPts val="100"/>
              </a:spcAft>
            </a:pPr>
            <a:r>
              <a:rPr sz="900" b="0">
                <a:solidFill>
                  <a:srgbClr val="556677"/>
                </a:solidFill>
                <a:latin typeface="Calibri"/>
              </a:rPr>
              <a:t>WorkBuddy user base: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000" b="1">
                <a:solidFill>
                  <a:srgbClr val="0B2A4A"/>
                </a:solidFill>
                <a:latin typeface="Calibri"/>
              </a:rPr>
              <a:t>MAU 20M+  ·  DAU 13M+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950" b="1">
                <a:solidFill>
                  <a:srgbClr val="06A77D"/>
                </a:solidFill>
                <a:latin typeface="Calibri"/>
              </a:rPr>
              <a:t>Stickiness DAU/MAU = 65%–75%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556677"/>
                </a:solidFill>
                <a:latin typeface="Calibri"/>
              </a:rPr>
              <a:t>(industry norm ≈ 20%)</a:t>
            </a:r>
          </a:p>
          <a:p>
            <a:pPr algn="l">
              <a:spcBef>
                <a:spcPts val="400"/>
              </a:spcBef>
              <a:spcAft>
                <a:spcPts val="200"/>
              </a:spcAft>
            </a:pPr>
            <a:r>
              <a:rPr sz="1100" b="1">
                <a:solidFill>
                  <a:srgbClr val="0B2A4A"/>
                </a:solidFill>
                <a:latin typeface="Calibri"/>
              </a:rPr>
              <a:t>Not a chatbot — a scenario engine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1F2937"/>
                </a:solidFill>
                <a:latin typeface="Calibri"/>
              </a:rPr>
              <a:t>• Office, design, data, support tasks become scenario-driven workflows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1F2937"/>
                </a:solidFill>
                <a:latin typeface="Calibri"/>
              </a:rPr>
              <a:t>• Every Think → Tool → Result loop burns tokens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1F2937"/>
                </a:solidFill>
                <a:latin typeface="Calibri"/>
              </a:rPr>
              <a:t>• 13M daily users, high-frequency, must-deliver, verifiable tasks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3192" y="3291840"/>
            <a:ext cx="2916936" cy="8000"/>
          </a:xfrm>
          <a:prstGeom prst="rect">
            <a:avLst/>
          </a:prstGeom>
          <a:solidFill>
            <a:srgbClr val="CBD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93192" y="5120640"/>
            <a:ext cx="2916936" cy="960120"/>
          </a:xfrm>
          <a:prstGeom prst="rect">
            <a:avLst/>
          </a:prstGeom>
          <a:solidFill>
            <a:srgbClr val="FFF3E0"/>
          </a:solidFill>
          <a:ln w="9525">
            <a:solidFill>
              <a:srgbClr val="F77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4632" y="5166360"/>
            <a:ext cx="2734056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B2A4A"/>
                </a:solidFill>
                <a:latin typeface="Calibri"/>
              </a:rPr>
              <a:t>“The industry’s largest single scenario-driven token sink.”</a:t>
            </a:r>
          </a:p>
          <a:p>
            <a:pPr algn="l">
              <a:spcBef>
                <a:spcPts val="400"/>
              </a:spcBef>
              <a:spcAft>
                <a:spcPts val="200"/>
              </a:spcAft>
            </a:pPr>
            <a:r>
              <a:rPr sz="850" b="0">
                <a:solidFill>
                  <a:srgbClr val="556677"/>
                </a:solidFill>
                <a:latin typeface="Calibri"/>
              </a:rPr>
              <a:t>High-frequency + needs-driven + verifiable = repeat consumption.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20440" y="960120"/>
            <a:ext cx="3108960" cy="5212080"/>
          </a:xfrm>
          <a:prstGeom prst="rect">
            <a:avLst/>
          </a:prstGeom>
          <a:solidFill>
            <a:srgbClr val="F4F6F9"/>
          </a:solidFill>
          <a:ln w="9525">
            <a:solidFill>
              <a:srgbClr val="CBD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520440" y="960120"/>
            <a:ext cx="3108960" cy="384048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57600" y="996696"/>
            <a:ext cx="283464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2 · The Partnership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CBD8E6"/>
                </a:solidFill>
                <a:latin typeface="Calibri"/>
              </a:rPr>
              <a:t>China Mobile × Tenac Collaboration &amp; Co-branded Edition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5032" y="1417320"/>
            <a:ext cx="2779776" cy="4709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B2A4A"/>
                </a:solidFill>
                <a:latin typeface="Calibri"/>
              </a:rPr>
              <a:t>Who brings what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950" b="1">
                <a:solidFill>
                  <a:srgbClr val="06A77D"/>
                </a:solidFill>
                <a:latin typeface="Calibri"/>
              </a:rPr>
              <a:t>WorkBuddy (Tencent)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F2937"/>
                </a:solidFill>
                <a:latin typeface="Calibri"/>
              </a:rPr>
              <a:t>• App scenarios  ·  usage &amp; token settlement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1F2937"/>
                </a:solidFill>
                <a:latin typeface="Calibri"/>
              </a:rPr>
              <a:t>• User surface, distribution, daily activation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950" b="1">
                <a:solidFill>
                  <a:srgbClr val="F77F00"/>
                </a:solidFill>
                <a:latin typeface="Calibri"/>
              </a:rPr>
              <a:t>China Mobile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F2937"/>
                </a:solidFill>
                <a:latin typeface="Calibri"/>
              </a:rPr>
              <a:t>• Compute  ·  model routing  ·  compliance backbone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1F2937"/>
                </a:solidFill>
                <a:latin typeface="Calibri"/>
              </a:rPr>
              <a:t>• Billing, identity, private deployment, data sovereignty</a:t>
            </a:r>
          </a:p>
          <a:p>
            <a:pPr algn="l">
              <a:spcBef>
                <a:spcPts val="400"/>
              </a:spcBef>
              <a:spcAft>
                <a:spcPts val="200"/>
              </a:spcAft>
            </a:pPr>
            <a:r>
              <a:rPr sz="1100" b="1">
                <a:solidFill>
                  <a:srgbClr val="0B2A4A"/>
                </a:solidFill>
                <a:latin typeface="Calibri"/>
              </a:rPr>
              <a:t>Why this matters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950" b="0">
                <a:solidFill>
                  <a:srgbClr val="1F2937"/>
                </a:solidFill>
                <a:latin typeface="Calibri"/>
              </a:rPr>
              <a:t>Not the first telco to enter AI — the first to put a ‘model supermarket’ inside a 100M-user product.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85032" y="3657600"/>
            <a:ext cx="2779776" cy="8000"/>
          </a:xfrm>
          <a:prstGeom prst="rect">
            <a:avLst/>
          </a:prstGeom>
          <a:solidFill>
            <a:srgbClr val="CBD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685032" y="4663440"/>
            <a:ext cx="2779776" cy="1417320"/>
          </a:xfrm>
          <a:prstGeom prst="rect">
            <a:avLst/>
          </a:prstGeom>
          <a:solidFill>
            <a:srgbClr val="FFF3E0"/>
          </a:solidFill>
          <a:ln w="9525">
            <a:solidFill>
              <a:srgbClr val="F77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776472" y="4709159"/>
            <a:ext cx="2596896" cy="13716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900" b="0">
                <a:solidFill>
                  <a:srgbClr val="556677"/>
                </a:solidFill>
                <a:latin typeface="Calibri"/>
              </a:rPr>
              <a:t>The question shifts from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0B2A4A"/>
                </a:solidFill>
                <a:latin typeface="Calibri"/>
              </a:rPr>
              <a:t>“Which model is best?”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900" b="0">
                <a:solidFill>
                  <a:srgbClr val="556677"/>
                </a:solidFill>
                <a:latin typeface="Calibri"/>
              </a:rPr>
              <a:t>to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1">
                <a:solidFill>
                  <a:srgbClr val="F77F00"/>
                </a:solidFill>
                <a:latin typeface="Calibri"/>
              </a:rPr>
              <a:t>“Which model is ranked first on WorkBench?”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56677"/>
                </a:solidFill>
                <a:latin typeface="Calibri"/>
              </a:rPr>
              <a:t>DeepSeek isn’t replaced — winning its ranking is the new battle.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20840" y="960120"/>
            <a:ext cx="5257800" cy="5212080"/>
          </a:xfrm>
          <a:prstGeom prst="rect">
            <a:avLst/>
          </a:prstGeom>
          <a:solidFill>
            <a:srgbClr val="F4F6F9"/>
          </a:solidFill>
          <a:ln w="9525">
            <a:solidFill>
              <a:srgbClr val="CBD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720840" y="960120"/>
            <a:ext cx="5257800" cy="384048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0" y="996696"/>
            <a:ext cx="498348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Calibri"/>
              </a:rPr>
              <a:t>3 · Package Design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CBD8E6"/>
                </a:solidFill>
                <a:latin typeface="Calibri"/>
              </a:rPr>
              <a:t>Enterprise &amp; personal tiers with token allocation and governance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5432" y="1417320"/>
            <a:ext cx="4928616" cy="4709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B2A4A"/>
                </a:solidFill>
                <a:latin typeface="Calibri"/>
              </a:rPr>
              <a:t>A · Enterprise / Government</a:t>
            </a:r>
          </a:p>
          <a:p>
            <a:pPr algn="l">
              <a:spcBef>
                <a:spcPts val="400"/>
              </a:spcBef>
              <a:spcAft>
                <a:spcPts val="100"/>
              </a:spcAft>
            </a:pPr>
            <a:r>
              <a:rPr sz="900" b="0">
                <a:solidFill>
                  <a:srgbClr val="1F2937"/>
                </a:solidFill>
                <a:latin typeface="Calibri"/>
              </a:rPr>
              <a:t>Model pool: 19 models in short-term pool (self-deployed + partner frontier)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1F2937"/>
                </a:solidFill>
                <a:latin typeface="Calibri"/>
              </a:rPr>
              <a:t>Capacity baseline: 100M tokens / user / month (ref: leading agent tools avg.)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1F2937"/>
                </a:solidFill>
                <a:latin typeface="Calibri"/>
              </a:rPr>
              <a:t>Expansion: purchase Token top-up packs on demand for spikes</a:t>
            </a:r>
          </a:p>
          <a:p>
            <a:pPr algn="l">
              <a:spcBef>
                <a:spcPts val="800"/>
              </a:spcBef>
              <a:spcAft>
                <a:spcPts val="200"/>
              </a:spcAft>
            </a:pPr>
            <a:r>
              <a:rPr sz="1100" b="1">
                <a:solidFill>
                  <a:srgbClr val="0B2A4A"/>
                </a:solidFill>
                <a:latin typeface="Calibri"/>
              </a:rPr>
              <a:t>B · Individual  (pilot)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50" b="0">
                <a:solidFill>
                  <a:srgbClr val="556677"/>
                </a:solidFill>
                <a:latin typeface="Calibri"/>
              </a:rPr>
              <a:t>Stacks on existing 139 plan (60 GB data + 200 min voice + 1000 M broadband, etc.)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1F2937"/>
                </a:solidFill>
                <a:latin typeface="Calibri"/>
              </a:rPr>
              <a:t>Adds: WorkBuddy co-branded edition + Agent product + API token service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85432" y="1828800"/>
            <a:ext cx="4928616" cy="502920"/>
          </a:xfrm>
          <a:prstGeom prst="rect">
            <a:avLst/>
          </a:prstGeom>
          <a:solidFill>
            <a:srgbClr val="E9EFF5"/>
          </a:solidFill>
          <a:ln w="6350">
            <a:solidFill>
              <a:srgbClr val="CBD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976872" y="1856232"/>
            <a:ext cx="4745736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0B2A4A"/>
                </a:solidFill>
                <a:latin typeface="Calibri"/>
              </a:rPr>
              <a:t>Account config</a:t>
            </a:r>
          </a:p>
          <a:p>
            <a:pPr algn="l">
              <a:spcBef>
                <a:spcPts val="200"/>
              </a:spcBef>
              <a:spcAft>
                <a:spcPts val="200"/>
              </a:spcAft>
            </a:pPr>
            <a:r>
              <a:rPr sz="850" b="0">
                <a:solidFill>
                  <a:srgbClr val="1F2937"/>
                </a:solidFill>
                <a:latin typeface="Calibri"/>
              </a:rPr>
              <a:t>1 phone # = 1 API key  ·  1 employee = 1 account  ·  20% of staff on high-priority accounts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85432" y="3200400"/>
            <a:ext cx="4928616" cy="1234440"/>
          </a:xfrm>
          <a:prstGeom prst="rect">
            <a:avLst/>
          </a:prstGeom>
          <a:solidFill>
            <a:srgbClr val="FFF3E0"/>
          </a:solidFill>
          <a:ln w="9525">
            <a:solidFill>
              <a:srgbClr val="F77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76872" y="3246120"/>
            <a:ext cx="4745736" cy="11887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950" b="1">
                <a:solidFill>
                  <a:srgbClr val="0B2A4A"/>
                </a:solidFill>
                <a:latin typeface="Calibri"/>
              </a:rPr>
              <a:t>Governance &amp; quota controls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50" b="0">
                <a:solidFill>
                  <a:srgbClr val="1F2937"/>
                </a:solidFill>
                <a:latin typeface="Calibri"/>
              </a:rPr>
              <a:t>• Pool cap with threshold alert → auto-stop at limit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50" b="0">
                <a:solidFill>
                  <a:srgbClr val="1F2937"/>
                </a:solidFill>
                <a:latin typeface="Calibri"/>
              </a:rPr>
              <a:t>• Per-user rate limit and per-user monthly cap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F2937"/>
                </a:solidFill>
                <a:latin typeface="Calibri"/>
              </a:rPr>
              <a:t>• Quota increase requires enterprise-admin approval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85432" y="4572000"/>
            <a:ext cx="1591056" cy="914400"/>
          </a:xfrm>
          <a:prstGeom prst="rect">
            <a:avLst/>
          </a:prstGeom>
          <a:solidFill>
            <a:srgbClr val="FFFFFF"/>
          </a:solidFill>
          <a:ln w="19050">
            <a:solidFill>
              <a:srgbClr val="06A7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85432" y="4572000"/>
            <a:ext cx="1591056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6A77D"/>
                </a:solidFill>
                <a:latin typeface="Calibri"/>
              </a:rPr>
              <a:t>Basic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sz="1800" b="1">
                <a:solidFill>
                  <a:srgbClr val="0B2A4A"/>
                </a:solidFill>
                <a:latin typeface="Calibri"/>
              </a:rPr>
              <a:t>¥169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sz="900" b="0">
                <a:solidFill>
                  <a:srgbClr val="556677"/>
                </a:solidFill>
                <a:latin typeface="Calibri"/>
              </a:rPr>
              <a:t>60M tokens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531352" y="4572000"/>
            <a:ext cx="1591056" cy="914400"/>
          </a:xfrm>
          <a:prstGeom prst="rect">
            <a:avLst/>
          </a:prstGeom>
          <a:solidFill>
            <a:srgbClr val="FFFFFF"/>
          </a:solidFill>
          <a:ln w="19050">
            <a:solidFill>
              <a:srgbClr val="F77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31352" y="4572000"/>
            <a:ext cx="1591056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77F00"/>
                </a:solidFill>
                <a:latin typeface="Calibri"/>
              </a:rPr>
              <a:t>Plus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sz="1800" b="1">
                <a:solidFill>
                  <a:srgbClr val="0B2A4A"/>
                </a:solidFill>
                <a:latin typeface="Calibri"/>
              </a:rPr>
              <a:t>¥199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sz="900" b="0">
                <a:solidFill>
                  <a:srgbClr val="556677"/>
                </a:solidFill>
                <a:latin typeface="Calibri"/>
              </a:rPr>
              <a:t>130M tokens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177272" y="4572000"/>
            <a:ext cx="1591056" cy="914400"/>
          </a:xfrm>
          <a:prstGeom prst="rect">
            <a:avLst/>
          </a:prstGeom>
          <a:solidFill>
            <a:srgbClr val="FFFFFF"/>
          </a:solidFill>
          <a:ln w="19050">
            <a:solidFill>
              <a:srgbClr val="0B2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177272" y="4572000"/>
            <a:ext cx="1591056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B2A4A"/>
                </a:solidFill>
                <a:latin typeface="Calibri"/>
              </a:rPr>
              <a:t>Pro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sz="1800" b="1">
                <a:solidFill>
                  <a:srgbClr val="0B2A4A"/>
                </a:solidFill>
                <a:latin typeface="Calibri"/>
              </a:rPr>
              <a:t>¥239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sz="900" b="0">
                <a:solidFill>
                  <a:srgbClr val="556677"/>
                </a:solidFill>
                <a:latin typeface="Calibri"/>
              </a:rPr>
              <a:t>230M tokens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5760" y="6355080"/>
            <a:ext cx="11460175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Calibri"/>
              </a:rPr>
              <a:t>Choose a platform, not a model.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sz="1000" b="0">
                <a:solidFill>
                  <a:srgbClr val="CBD8E6"/>
                </a:solidFill>
                <a:latin typeface="Calibri"/>
              </a:rPr>
              <a:t>Three questions: How many model distributors does the platform aggregate?  ·  Can it be deployed privately?  ·  Where does data sovereignty sit?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