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FCFC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59155"/>
            <a:ext cx="12191695" cy="9525"/>
          </a:xfrm>
          <a:prstGeom prst="rect">
            <a:avLst/>
          </a:prstGeom>
          <a:solidFill>
            <a:srgbClr val="E1E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01_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5943600" cy="65836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8625535" y="164592"/>
            <a:ext cx="1554480" cy="256032"/>
          </a:xfrm>
          <a:prstGeom prst="roundRect">
            <a:avLst>
              <a:gd name="adj" fmla="val 50000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25535" y="164592"/>
            <a:ext cx="15544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ENTERPRISE-GOV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317175" y="164592"/>
            <a:ext cx="1554480" cy="256032"/>
          </a:xfrm>
          <a:prstGeom prst="roundRect">
            <a:avLst>
              <a:gd name="adj" fmla="val 50000"/>
            </a:avLst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317175" y="164592"/>
            <a:ext cx="15544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850" b="1">
                <a:solidFill>
                  <a:srgbClr val="FFFFFF"/>
                </a:solidFill>
                <a:latin typeface="Calibri"/>
              </a:rPr>
              <a:t>AI  ·  TOKEN POOL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694944"/>
            <a:ext cx="7772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Calibri"/>
              </a:rPr>
              <a:t>Enterprise-Pay + Pooled Token Sharing Model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320" y="960120"/>
            <a:ext cx="6903720" cy="2240280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5488" y="1069848"/>
            <a:ext cx="4114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2A78D6"/>
                </a:solidFill>
                <a:latin typeface="Calibri"/>
              </a:rPr>
              <a:t>1 · COOPERATION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5488" y="1271016"/>
            <a:ext cx="653795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0B0B0B"/>
                </a:solidFill>
                <a:latin typeface="Calibri"/>
              </a:rPr>
              <a:t>Combine Strengths  ·  Expand Market Together</a:t>
            </a:r>
          </a:p>
        </p:txBody>
      </p:sp>
      <p:pic>
        <p:nvPicPr>
          <p:cNvPr id="14" name="Picture 13" descr="02_coope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1636776"/>
            <a:ext cx="6501383" cy="143560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342631" y="960120"/>
            <a:ext cx="4574743" cy="2240280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25511" y="1069848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4A3AA7"/>
                </a:solidFill>
                <a:latin typeface="Calibri"/>
              </a:rPr>
              <a:t>2 · ACCOUNT &amp; MODEL 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25511" y="1271016"/>
            <a:ext cx="42089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Calibri"/>
              </a:rPr>
              <a:t>Token Pool for Group Customers</a:t>
            </a:r>
          </a:p>
        </p:txBody>
      </p:sp>
      <p:pic>
        <p:nvPicPr>
          <p:cNvPr id="18" name="Picture 17" descr="03_accou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4071" y="1618488"/>
            <a:ext cx="4391863" cy="9601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525511" y="2651760"/>
            <a:ext cx="4208983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900" b="0">
                <a:solidFill>
                  <a:srgbClr val="0B0B0B"/>
                </a:solidFill>
                <a:latin typeface="Calibri"/>
              </a:rPr>
              <a:t>▪ 1 employee = 1 account</a:t>
            </a:r>
          </a:p>
          <a:p>
            <a:pPr algn="l">
              <a:lnSpc>
                <a:spcPct val="115000"/>
              </a:lnSpc>
              <a:spcAft>
                <a:spcPts val="300"/>
              </a:spcAft>
            </a:pPr>
            <a:r>
              <a:rPr sz="900" b="0">
                <a:solidFill>
                  <a:srgbClr val="0B0B0B"/>
                </a:solidFill>
                <a:latin typeface="Calibri"/>
              </a:rPr>
              <a:t>▪ 20% of staff get high-priority accounts</a:t>
            </a:r>
          </a:p>
          <a:p>
            <a:pPr algn="l">
              <a:lnSpc>
                <a:spcPct val="115000"/>
              </a:lnSpc>
            </a:pPr>
            <a:r>
              <a:rPr sz="900" b="0">
                <a:solidFill>
                  <a:srgbClr val="0B0B0B"/>
                </a:solidFill>
                <a:latin typeface="Calibri"/>
              </a:rPr>
              <a:t>▪ Pool = 19 models (self + partner top LLMs)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74320" y="3346704"/>
            <a:ext cx="3703320" cy="1645920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438144"/>
            <a:ext cx="3200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2A78D6"/>
                </a:solidFill>
                <a:latin typeface="Calibri"/>
              </a:rPr>
              <a:t>3 · CAPACITY BENCHMARK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3639312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Calibri"/>
              </a:rPr>
              <a:t>Token Reference</a:t>
            </a:r>
          </a:p>
        </p:txBody>
      </p:sp>
      <p:pic>
        <p:nvPicPr>
          <p:cNvPr id="23" name="Picture 22" descr="05_capacit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913632"/>
            <a:ext cx="3520439" cy="914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57200" y="4764024"/>
            <a:ext cx="33375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50" b="0">
                <a:solidFill>
                  <a:srgbClr val="52514E"/>
                </a:solidFill>
                <a:latin typeface="Calibri"/>
              </a:rPr>
              <a:t>▪ Based on leading agent tool usage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23944" y="3346704"/>
            <a:ext cx="3054096" cy="1645920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306824" y="3438144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E34948"/>
                </a:solidFill>
                <a:latin typeface="Calibri"/>
              </a:rPr>
              <a:t>4 · QUOTA CONTROL &amp; EXPANSION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06824" y="3639312"/>
            <a:ext cx="268833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Calibri"/>
              </a:rPr>
              <a:t>Cap &amp; Scale</a:t>
            </a:r>
          </a:p>
        </p:txBody>
      </p:sp>
      <p:pic>
        <p:nvPicPr>
          <p:cNvPr id="28" name="Picture 27" descr="06_quot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383" y="3913632"/>
            <a:ext cx="2871215" cy="73152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306824" y="4672584"/>
            <a:ext cx="2688336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200"/>
              </a:spcAft>
            </a:pPr>
            <a:r>
              <a:rPr sz="850" b="0">
                <a:solidFill>
                  <a:srgbClr val="52514E"/>
                </a:solidFill>
                <a:latin typeface="Calibri"/>
              </a:rPr>
              <a:t>▪ Per-member caps · admin approval to raise</a:t>
            </a:r>
          </a:p>
          <a:p>
            <a:pPr algn="l">
              <a:lnSpc>
                <a:spcPct val="115000"/>
              </a:lnSpc>
            </a:pPr>
            <a:r>
              <a:rPr sz="850" b="0">
                <a:solidFill>
                  <a:srgbClr val="52514E"/>
                </a:solidFill>
                <a:latin typeface="Calibri"/>
              </a:rPr>
              <a:t>▪ Top-up token packs for burst demand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42631" y="3346704"/>
            <a:ext cx="4574743" cy="1645920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25511" y="3438144"/>
            <a:ext cx="3657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4A3AA7"/>
                </a:solidFill>
                <a:latin typeface="Calibri"/>
              </a:rPr>
              <a:t>5 · MODEL MIX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25511" y="3639312"/>
            <a:ext cx="420898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0B0B0B"/>
                </a:solidFill>
                <a:latin typeface="Calibri"/>
              </a:rPr>
              <a:t>19 Models in Pool</a:t>
            </a:r>
          </a:p>
        </p:txBody>
      </p:sp>
      <p:pic>
        <p:nvPicPr>
          <p:cNvPr id="33" name="Picture 32" descr="04_model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5552" y="3849624"/>
            <a:ext cx="3568903" cy="1143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4320" y="5138928"/>
            <a:ext cx="11887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1BAF7A"/>
                </a:solidFill>
                <a:latin typeface="Calibri"/>
              </a:rPr>
              <a:t>6 · PILOT PACKAGE — Stack on top of the 139 communication plan (60 GB data + 200 min voice + 1000 M broadband)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74320" y="5358384"/>
            <a:ext cx="3771290" cy="1289304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74320" y="5358384"/>
            <a:ext cx="3771290" cy="274320"/>
          </a:xfrm>
          <a:prstGeom prst="rect">
            <a:avLst/>
          </a:prstGeom>
          <a:solidFill>
            <a:srgbClr val="1BA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5358384"/>
            <a:ext cx="377129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BASIC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5687568"/>
            <a:ext cx="331409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B0B0B"/>
                </a:solidFill>
                <a:latin typeface="Calibri"/>
              </a:rPr>
              <a:t>¥169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6071616"/>
            <a:ext cx="331409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2514E"/>
                </a:solidFill>
                <a:latin typeface="Calibri"/>
              </a:rPr>
              <a:t>per month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227064"/>
            <a:ext cx="331409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1BAF7A"/>
                </a:solidFill>
                <a:latin typeface="Calibri"/>
              </a:rPr>
              <a:t>60 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2920" y="6501384"/>
            <a:ext cx="331409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98781"/>
                </a:solidFill>
                <a:latin typeface="Calibri"/>
              </a:rPr>
              <a:t>tokens / month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210202" y="5358384"/>
            <a:ext cx="3771290" cy="1289304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1905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210202" y="5358384"/>
            <a:ext cx="3771290" cy="27432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210202" y="5358384"/>
            <a:ext cx="377129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PRO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38802" y="5687568"/>
            <a:ext cx="331409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B0B0B"/>
                </a:solidFill>
                <a:latin typeface="Calibri"/>
              </a:rPr>
              <a:t>¥199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38802" y="6071616"/>
            <a:ext cx="331409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2514E"/>
                </a:solidFill>
                <a:latin typeface="Calibri"/>
              </a:rPr>
              <a:t>per month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38802" y="6227064"/>
            <a:ext cx="331409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2A78D6"/>
                </a:solidFill>
                <a:latin typeface="Calibri"/>
              </a:rPr>
              <a:t>130 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38802" y="6501384"/>
            <a:ext cx="331409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98781"/>
                </a:solidFill>
                <a:latin typeface="Calibri"/>
              </a:rPr>
              <a:t>tokens / month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8146084" y="5358384"/>
            <a:ext cx="3771290" cy="1289304"/>
          </a:xfrm>
          <a:prstGeom prst="roundRect">
            <a:avLst>
              <a:gd name="adj" fmla="val 10000"/>
            </a:avLst>
          </a:prstGeom>
          <a:solidFill>
            <a:srgbClr val="FCFCFB"/>
          </a:solidFill>
          <a:ln w="6350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146084" y="5358384"/>
            <a:ext cx="3771290" cy="274320"/>
          </a:xfrm>
          <a:prstGeom prst="rect">
            <a:avLst/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146084" y="5358384"/>
            <a:ext cx="377129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PREMIUM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74684" y="5687568"/>
            <a:ext cx="331409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>
                <a:solidFill>
                  <a:srgbClr val="0B0B0B"/>
                </a:solidFill>
                <a:latin typeface="Calibri"/>
              </a:rPr>
              <a:t>¥239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74684" y="6071616"/>
            <a:ext cx="331409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52514E"/>
                </a:solidFill>
                <a:latin typeface="Calibri"/>
              </a:rPr>
              <a:t>per month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374684" y="6227064"/>
            <a:ext cx="331409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4A3AA7"/>
                </a:solidFill>
                <a:latin typeface="Calibri"/>
              </a:rPr>
              <a:t>230 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74684" y="6501384"/>
            <a:ext cx="331409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98781"/>
                </a:solidFill>
                <a:latin typeface="Calibri"/>
              </a:rPr>
              <a:t>tokens / month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848475"/>
            <a:ext cx="12191695" cy="9525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