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2560320"/>
            <a:ext cx="1371600" cy="109728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CCDDEE"/>
                </a:solidFill>
              </a:defRPr>
            </a:pPr>
            <a:r>
              <a:t>AI云原生智能算力架构 · 产业深度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昇腾 Atlas 950 SuperPoD 超节点</a:t>
            </a:r>
          </a:p>
          <a:p>
            <a:pPr>
              <a:spcBef>
                <a:spcPts val="1000"/>
              </a:spcBef>
              <a:defRPr sz="3200">
                <a:solidFill>
                  <a:srgbClr val="E86A1A"/>
                </a:solidFill>
              </a:defRPr>
            </a:pPr>
            <a:r>
              <a:t>从硬件到容器,Agentic AI 完整基础设施栈解读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48640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CCDDEE"/>
                </a:solidFill>
              </a:defRPr>
            </a:pPr>
            <a:r>
              <a:t>1024   NPU</a:t>
            </a:r>
          </a:p>
          <a:p>
            <a:pPr>
              <a:spcAft>
                <a:spcPts val="200"/>
              </a:spcAft>
              <a:defRPr sz="1400">
                <a:solidFill>
                  <a:srgbClr val="CCDDEE"/>
                </a:solidFill>
              </a:defRPr>
            </a:pPr>
            <a:r>
              <a:t>1.72 PB/s   互联带宽</a:t>
            </a:r>
          </a:p>
          <a:p>
            <a:pPr>
              <a:spcAft>
                <a:spcPts val="200"/>
              </a:spcAft>
              <a:defRPr sz="1400">
                <a:solidFill>
                  <a:srgbClr val="CCDDEE"/>
                </a:solidFill>
              </a:defRPr>
            </a:pPr>
            <a:r>
              <a:t>256 TB   统一内存</a:t>
            </a:r>
          </a:p>
          <a:p>
            <a:pPr>
              <a:spcAft>
                <a:spcPts val="200"/>
              </a:spcAft>
              <a:defRPr sz="1400">
                <a:solidFill>
                  <a:srgbClr val="CCDDEE"/>
                </a:solidFill>
              </a:defRPr>
            </a:pPr>
            <a:r>
              <a:t>3 μs   超低 RTT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为什么 Agentic AI 逼出了「超节点」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一、开篇:Agentic AI 对算力集群提出与训练时代完全不同的底层要求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280160"/>
            <a:ext cx="5669280" cy="493776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30352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负载需求相对跃升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模型参数从百亿迈向万亿、十万亿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上下文序列从 K 级跃迁到 M 级(+250 倍)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KV Cache 访问频次暴涨 50–100 倍,命中率 &gt; 95%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对域内带宽、域内时延、跨卡内存语义极度敏感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280160"/>
            <a:ext cx="5303520" cy="493776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417320"/>
            <a:ext cx="49377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传统 Scale-Out 的痛点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跨机通信走慢速以太网,带宽瓶颈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集合通信跨域启用 NHR 对称切分,降级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All-to-All 流量被迫落 Spine-Leaf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内存各自为政的孤岛,长上下文反复搬运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i="1">
                <a:solidFill>
                  <a:srgbClr val="0B3D91"/>
                </a:solidFill>
              </a:defRPr>
            </a:pPr>
            <a:r>
              <a:t>超节点 = 把「一柜/一池」变成逻辑上的一台机器,用 Scale-Up 域的确定性带宽替代 Scale-Out 的概率性带宽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硬件层:把 1024 卡变成「一台计算机」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二、Atlas 950 SuperPoD 超节点架构 · 2.1 核心规格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280160"/>
            <a:ext cx="2743200" cy="13716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2743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86A1A"/>
                </a:solidFill>
              </a:defRPr>
            </a:pPr>
            <a:r>
              <a:t>1024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96596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B3D91"/>
                </a:solidFill>
              </a:defRPr>
            </a:pPr>
            <a:r>
              <a:t>NPU 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24028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6B7080"/>
                </a:solidFill>
              </a:defRPr>
            </a:pPr>
            <a:r>
              <a:t>现场展示版本,满配 8192 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280160"/>
            <a:ext cx="2743200" cy="13716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1371600"/>
            <a:ext cx="2743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86A1A"/>
                </a:solidFill>
              </a:defRPr>
            </a:pPr>
            <a:r>
              <a:t>1.72 PB/s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196596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B3D91"/>
                </a:solidFill>
              </a:defRPr>
            </a:pPr>
            <a:r>
              <a:t>互联带宽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3280" y="224028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6B7080"/>
                </a:solidFill>
              </a:defRPr>
            </a:pPr>
            <a:r>
              <a:t>灵衢 2.0 域内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34639"/>
            <a:ext cx="2743200" cy="13716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926079"/>
            <a:ext cx="2743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86A1A"/>
                </a:solidFill>
              </a:defRPr>
            </a:pPr>
            <a:r>
              <a:t>256 TB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3520439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B3D91"/>
                </a:solidFill>
              </a:defRPr>
            </a:pPr>
            <a:r>
              <a:t>统一内存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794759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6B7080"/>
                </a:solidFill>
              </a:defRPr>
            </a:pPr>
            <a:r>
              <a:t>全局统一编址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3280" y="2834639"/>
            <a:ext cx="2743200" cy="1371600"/>
          </a:xfrm>
          <a:prstGeom prst="roundRect">
            <a:avLst>
              <a:gd name="adj" fmla="val 8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83280" y="2926079"/>
            <a:ext cx="2743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86A1A"/>
                </a:solidFill>
              </a:defRPr>
            </a:pPr>
            <a:r>
              <a:t>3 μs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3520439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B3D91"/>
                </a:solidFill>
              </a:defRPr>
            </a:pPr>
            <a:r>
              <a:t>超低 RTT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3280" y="3794759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6B7080"/>
                </a:solidFill>
              </a:defRPr>
            </a:pPr>
            <a:r>
              <a:t>单跳时延 200ns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92240" y="1280160"/>
            <a:ext cx="5212080" cy="292608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5120" y="1417320"/>
            <a:ext cx="48463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灵衢 2.0 互联协议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灵衢 2.0 相比传统互联协议带宽提升约 15 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单跳时延从 2μs 降到 200ns(降 10 倍)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正交架构:机柜内铜缆 + 机柜间 800G 全光 Mesh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消除传统 Spine-Leaf 的收敛比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389120"/>
            <a:ext cx="5212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E86A1A"/>
                </a:solidFill>
              </a:defRPr>
            </a:pPr>
            <a:r>
              <a:t>客观约束</a:t>
            </a:r>
          </a:p>
          <a:p>
            <a:pPr>
              <a:defRPr sz="1100">
                <a:solidFill>
                  <a:srgbClr val="1F1F1F"/>
                </a:solidFill>
              </a:defRPr>
            </a:pPr>
            <a:r>
              <a:t>• 8192 卡已是单一 Scale-Up 域的当前上限</a:t>
            </a:r>
          </a:p>
          <a:p>
            <a:pPr>
              <a:defRPr sz="1100">
                <a:solidFill>
                  <a:srgbClr val="1F1F1F"/>
                </a:solidFill>
              </a:defRPr>
            </a:pPr>
            <a:r>
              <a:t>• 再往上仍是多超节点联邦,而非一个更大的超节点</a:t>
            </a:r>
          </a:p>
          <a:p>
            <a:pPr>
              <a:defRPr sz="1100">
                <a:solidFill>
                  <a:srgbClr val="1F1F1F"/>
                </a:solidFill>
              </a:defRPr>
            </a:pPr>
            <a:r>
              <a:t>• 交付需 380V AC / 336V DC / 240V DC 供电</a:t>
            </a:r>
          </a:p>
          <a:p>
            <a:pPr>
              <a:defRPr sz="1100">
                <a:solidFill>
                  <a:srgbClr val="1F1F1F"/>
                </a:solidFill>
              </a:defRPr>
            </a:pPr>
            <a:r>
              <a:t>• 单柜约 1.7 吨,100kW 液冷,机房条件高绑定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Scale-Up 域互联带宽对比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图2 · 超节点 Scale-Up 域互联带宽对比(传统 RoCE 数值为行业估算)</a:t>
            </a:r>
          </a:p>
        </p:txBody>
      </p:sp>
      <p:pic>
        <p:nvPicPr>
          <p:cNvPr id="7" name="Picture 6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827" y="1188720"/>
            <a:ext cx="8482041" cy="5120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65379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900">
                <a:solidFill>
                  <a:srgbClr val="6B7080"/>
                </a:solidFill>
              </a:defRPr>
            </a:pPr>
            <a:r>
              <a:t>昇腾 Atlas 950 SuperPo   ·   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硬件原生能力适配 Agentic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2.2 KV Cache、MoE 推理、RL 强化学习的关键优化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5669280" cy="256032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25880"/>
            <a:ext cx="53035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统一内存 + SSU 直出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256TB 全局统一编址:无需数据搬运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超长上下文、M 级序列长度底层增益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KV Cache 专用 SSU 单元:NPU 直出 UB 网络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省去存储/文件系统中间转换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KV Cache 带宽至少提升一个数量级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188720"/>
            <a:ext cx="5303520" cy="256032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325880"/>
            <a:ext cx="49377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MoE 推理 EP 通信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EP Dispatch-Combine = All-to-All 细粒度通信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单包仅 7–14KB,交互频次 ∝ 专家数²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必须落在 Scale-Up 域内,传统网络无法承载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MoE 推理做到 10ms/5ms 乃至 1ms 级时延前提</a:t>
            </a:r>
          </a:p>
        </p:txBody>
      </p:sp>
      <p:pic>
        <p:nvPicPr>
          <p:cNvPr id="11" name="Picture 10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332" y="4023360"/>
            <a:ext cx="3381030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4008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i="1">
                <a:solidFill>
                  <a:srgbClr val="6B7080"/>
                </a:solidFill>
              </a:defRPr>
            </a:pPr>
            <a:r>
              <a:t>图3 · MoE 推理 EP 通信时延演进(工程目标值,非当前已商用指标)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客观短板:硬件侧的硬约束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2.3 必须清醒:超节点不是银弹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1280160"/>
            <a:ext cx="457200" cy="457200"/>
          </a:xfrm>
          <a:prstGeom prst="ellipse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188720"/>
            <a:ext cx="10607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B3D91"/>
                </a:solidFill>
              </a:defRPr>
            </a:pPr>
            <a:r>
              <a:t>超节点域边界限制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600200"/>
            <a:ext cx="106070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F1F1F"/>
                </a:solidFill>
              </a:defRPr>
            </a:pPr>
            <a:r>
              <a:t>一个 SuperPoD 是 Scale-Up 上界,跨超节点流量回到 Spine-Leaf,带宽降一个数量级;HCCL 启用 NHR 对称切分,跨域易建链失败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560320"/>
            <a:ext cx="457200" cy="457200"/>
          </a:xfrm>
          <a:prstGeom prst="ellipse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468880"/>
            <a:ext cx="10607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B3D91"/>
                </a:solidFill>
              </a:defRPr>
            </a:pPr>
            <a:r>
              <a:t>横向扩展约束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880360"/>
            <a:ext cx="106070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F1F1F"/>
                </a:solidFill>
              </a:defRPr>
            </a:pPr>
            <a:r>
              <a:t>8192 卡满配后,再扩展需跨集群;跨集群无统一内存语义,只适合 DP/PP 粗粒度并行</a:t>
            </a:r>
          </a:p>
        </p:txBody>
      </p:sp>
      <p:sp>
        <p:nvSpPr>
          <p:cNvPr id="13" name="Oval 12"/>
          <p:cNvSpPr/>
          <p:nvPr/>
        </p:nvSpPr>
        <p:spPr>
          <a:xfrm>
            <a:off x="457200" y="3840479"/>
            <a:ext cx="457200" cy="457200"/>
          </a:xfrm>
          <a:prstGeom prst="ellipse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3749039"/>
            <a:ext cx="10607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B3D91"/>
                </a:solidFill>
              </a:defRPr>
            </a:pPr>
            <a:r>
              <a:t>工程交付成本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160519"/>
            <a:ext cx="106070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F1F1F"/>
                </a:solidFill>
              </a:defRPr>
            </a:pPr>
            <a:r>
              <a:t>16 计算柜 + 4 互联柜,单柜约 1.7 吨,380V AC / 336V DC / 240V DC 供电,单柜 100kW 液冷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5120639"/>
            <a:ext cx="457200" cy="457200"/>
          </a:xfrm>
          <a:prstGeom prst="ellipse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5029199"/>
            <a:ext cx="10607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B3D91"/>
                </a:solidFill>
              </a:defRPr>
            </a:pPr>
            <a:r>
              <a:t>液冷机房改造门槛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440679"/>
            <a:ext cx="1060704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F1F1F"/>
                </a:solidFill>
              </a:defRPr>
            </a:pPr>
            <a:r>
              <a:t>PUE 1.15 的代价是专用冷源/CDU,既有风冷 IDC 需前置资本开支;Atlas 850E 风冷超节点(96 卡)是对普适部署的回应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基础软件开源栈:CANN / Mind 系列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三、硬件到容器之间的桥梁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5669280" cy="50292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3.1 CANN 开源架构与生态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2025 年底完成全面开源开放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加速库 / 编程与编译 / 运行时与驱动三层解耦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已开源 50+ 代码仓、800+ 算子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社区:67 项目 / 1244 万行代码 / 月活 3500+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日均代码下载 6 万次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OSS Compass 2026Q2 国内开源活跃度第一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30+ 企业与高校参与共建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188720"/>
            <a:ext cx="5303520" cy="365760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325880"/>
            <a:ext cx="49377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3.2 NPU 容器底层适配(MindCluster)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Ascend Device Plugin:拉取芯片类型/拓扑/健康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向容器注入调度选中的芯片信息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Ascend Docker Runtime:负责资源挂载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Ascend Operator:创建 podGroup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生成 hccl.json 集合通信配置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HAMi 模板化硬切片(vNPU)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libvnpu 拦截+令牌限流软切片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5029200"/>
            <a:ext cx="53035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E86A1A"/>
                </a:solidFill>
              </a:defRPr>
            </a:pPr>
            <a:r>
              <a:t>⚠ 工程细节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软切片当前仅支持 ARM,依赖 HAMi 调度器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device-share 模式需 npu-smi 显式开启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开源 Agent 组件:openJiuwen 与 Agent 基础设施族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3.3 华为在 Agent 基础设施层的开源布局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280160"/>
            <a:ext cx="2651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E86A1A"/>
                </a:solidFill>
              </a:defRPr>
            </a:pPr>
            <a:r>
              <a:t>36K+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Star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37560" y="118872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37560" y="1280160"/>
            <a:ext cx="2651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E86A1A"/>
                </a:solidFill>
              </a:defRPr>
            </a:pPr>
            <a:r>
              <a:t>620+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20116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贡献者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18872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1280160"/>
            <a:ext cx="2651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E86A1A"/>
                </a:solidFill>
              </a:defRPr>
            </a:pPr>
            <a:r>
              <a:t>210万+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20116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下载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118872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98280" y="1280160"/>
            <a:ext cx="26517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E86A1A"/>
                </a:solidFill>
              </a:defRPr>
            </a:pPr>
            <a:r>
              <a:t>50+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20116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企业落地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2834640"/>
            <a:ext cx="6858000" cy="201168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2971800"/>
            <a:ext cx="64922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openJiuwen 定位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多智能体原生 / 自演进 / 企业级高可靠 / 算力亲和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由 2012 实验室 + 华为云 + 终端 + 计算联合构建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算力亲和调度使 Prefix Cache 命中率 +20%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TTFT 下降 15%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2834640"/>
            <a:ext cx="4206240" cy="201168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59" y="2971800"/>
            <a:ext cx="3840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Agent 组件族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Model Agent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AgentCube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Modelers / AtomGit 生态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0292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B3D91"/>
                </a:solidFill>
              </a:defRPr>
            </a:pPr>
            <a:r>
              <a:t>三层智能体系</a:t>
            </a:r>
          </a:p>
          <a:p>
            <a:pPr>
              <a:spcBef>
                <a:spcPts val="600"/>
              </a:spcBef>
              <a:defRPr sz="1200">
                <a:solidFill>
                  <a:srgbClr val="1F1F1F"/>
                </a:solidFill>
              </a:defRPr>
            </a:pPr>
            <a:r>
              <a:t>底层:鲲鹏/昇腾超节点硬算力  →  中间:openEuler 异构融合操作系统  →  上层:AgentInfra(轻量沙箱 / 记忆服务 / 全链路安全)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云原生容器编排层:K8s 与 SuperPoD 的联动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四、调度器如何感知灵衢拓扑(重点)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5486400" cy="292608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25880"/>
            <a:ext cx="51206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4.1 拓扑感知调度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K8s 原生调度器只能按 NPU 数量分配资源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完全无法感知灵衢互联拓扑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MindCluster 通过 Volcano 扩展实现超节点亲和性调度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把超节点拓扑抽象为多层级「节点树」(框 → 超节点 → 超节点组)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任务按并行策略拆为「任务树」(TP/EP/SP 声明所需网络层级)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调度时优先保证 TP/EP/SP 流量全部落在灵衢域内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188720"/>
            <a:ext cx="5486400" cy="292608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325880"/>
            <a:ext cx="51206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4.2 Volcano / Karmada / KubeEdge 分工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Volcano:超节点亲和性 + 任务树调度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Karmada:多集群联邦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KubeEdge:边缘协同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碎片分数最小化,避免 EP 流量跨超节点走 Spine-Leaf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297680"/>
            <a:ext cx="11247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4.4 痛点批判:容器化 SuperPoD 的现实摩擦</a:t>
            </a:r>
          </a:p>
          <a:p>
            <a:pPr>
              <a:spcBef>
                <a:spcPts val="300"/>
              </a:spcBef>
              <a:defRPr sz="1100">
                <a:solidFill>
                  <a:srgbClr val="1F1F1F"/>
                </a:solidFill>
              </a:defRPr>
            </a:pPr>
            <a:r>
              <a:t>• 镜像体积:CANN+PyTorch+vLLM 全栈镜像可达数十 GB,跨可用区分发慢,需 P2P 分发与预热</a:t>
            </a:r>
          </a:p>
          <a:p>
            <a:pPr>
              <a:spcBef>
                <a:spcPts val="300"/>
              </a:spcBef>
              <a:defRPr sz="1100">
                <a:solidFill>
                  <a:srgbClr val="1F1F1F"/>
                </a:solidFill>
              </a:defRPr>
            </a:pPr>
            <a:r>
              <a:t>• 调度器拓扑盲区:必须依赖 Volcano 扩展,开发者需显式声明任务树,认知负担高</a:t>
            </a:r>
          </a:p>
          <a:p>
            <a:pPr>
              <a:spcBef>
                <a:spcPts val="300"/>
              </a:spcBef>
              <a:defRPr sz="1100">
                <a:solidFill>
                  <a:srgbClr val="1F1F1F"/>
                </a:solidFill>
              </a:defRPr>
            </a:pPr>
            <a:r>
              <a:t>• 全局内存隔离安全:256TB 统一内存既是性能红利也是攻击面,跨容器内存语义权限边界尚未充分解决</a:t>
            </a:r>
          </a:p>
          <a:p>
            <a:pPr>
              <a:spcBef>
                <a:spcPts val="300"/>
              </a:spcBef>
              <a:defRPr sz="1100">
                <a:solidFill>
                  <a:srgbClr val="1F1F1F"/>
                </a:solidFill>
              </a:defRPr>
            </a:pPr>
            <a:r>
              <a:t>• 监控语义复杂:超节点级集合通信、光链路闪断等指标对 SRE 要求显著高于传统集群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完整业务工作流:从镜像到 Agent 运行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4.3 容器镜像体系 · 链路四步走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4114800" cy="868680"/>
          </a:xfrm>
          <a:prstGeom prst="roundRect">
            <a:avLst>
              <a:gd name="adj" fmla="val 15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61872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① 镜像构建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00200"/>
            <a:ext cx="3840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EEEEE"/>
                </a:solidFill>
              </a:defRPr>
            </a:pPr>
            <a:r>
              <a:t>基于 ascend 基础镜像叠加 CANN + PyTorch/vLLM + 业务代码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48840"/>
            <a:ext cx="4114800" cy="868680"/>
          </a:xfrm>
          <a:prstGeom prst="roundRect">
            <a:avLst>
              <a:gd name="adj" fmla="val 15000"/>
            </a:avLst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221992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② K8s 调度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560320"/>
            <a:ext cx="3840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EEEEE"/>
                </a:solidFill>
              </a:defRPr>
            </a:pPr>
            <a:r>
              <a:t>Volcano 按拓扑亲和将 Pod 绑定到 SuperPoD 内最优 NPU 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08960"/>
            <a:ext cx="4114800" cy="868680"/>
          </a:xfrm>
          <a:prstGeom prst="roundRect">
            <a:avLst>
              <a:gd name="adj" fmla="val 15000"/>
            </a:avLst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182112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③ CANN 接管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520440"/>
            <a:ext cx="3840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EEEEE"/>
                </a:solidFill>
              </a:defRPr>
            </a:pPr>
            <a:r>
              <a:t>Device Plugin + Docker Runtime 挂载芯片,Operator 生成 hccl.json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4069080"/>
            <a:ext cx="4114800" cy="868680"/>
          </a:xfrm>
          <a:prstGeom prst="roundRect">
            <a:avLst>
              <a:gd name="adj" fmla="val 15000"/>
            </a:avLst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42232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④ Agent 运行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480560"/>
            <a:ext cx="3840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EEEEE"/>
                </a:solidFill>
              </a:defRPr>
            </a:pPr>
            <a:r>
              <a:t>openJiuwen / Agent 应用加载模型权重,统一内存+灵衢完成多卡协同</a:t>
            </a:r>
          </a:p>
        </p:txBody>
      </p:sp>
      <p:pic>
        <p:nvPicPr>
          <p:cNvPr id="19" name="Picture 18" descr="img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847" y="1188720"/>
            <a:ext cx="6858000" cy="2660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029200" y="5120640"/>
            <a:ext cx="66751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B3D91"/>
                </a:solidFill>
              </a:defRPr>
            </a:pPr>
            <a:r>
              <a:t>五层栈:Agent 量身打造</a:t>
            </a:r>
          </a:p>
          <a:p>
            <a:pPr>
              <a:defRPr sz="1100">
                <a:solidFill>
                  <a:srgbClr val="1F1F1F"/>
                </a:solidFill>
              </a:defRPr>
            </a:pPr>
            <a:r>
              <a:t>硬件 → CANN 异构计算 → 容器运行时 → K8s 编排 → Agent 框架</a:t>
            </a:r>
          </a:p>
          <a:p>
            <a:pPr>
              <a:defRPr sz="1000" i="1">
                <a:solidFill>
                  <a:srgbClr val="E86A1A"/>
                </a:solidFill>
              </a:defRPr>
            </a:pPr>
            <a:r>
              <a:t>长周期容错 / 多 Agent 协同 / Prefix Cache 命中率 +20% / 推理-训练混部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228600"/>
            <a:ext cx="109728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</a:defRPr>
            </a:pPr>
            <a:r>
              <a:t>产业落地与横向对比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9436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CDDEE"/>
                </a:solidFill>
              </a:defRPr>
            </a:pPr>
            <a:r>
              <a:t>六、开源生态 · 商用进展 · 适合场景 · 对比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188720"/>
            <a:ext cx="5486400" cy="237744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25880"/>
            <a:ext cx="5120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B3D91"/>
                </a:solidFill>
              </a:defRPr>
            </a:pPr>
            <a:r>
              <a:t>6.1 开源生态与商用进展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昇腾 384 超节点商用 750+ 套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互联网 / 运营商 / 金融 / 教育 / 医疗 / 交通 / 制造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3000+ 伙伴,7000+ 行业解决方案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2000+ 政企核心客户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DeepSeek-V4 将昇腾 NPU 与英伟达 GPU 并列验证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188720"/>
            <a:ext cx="5486400" cy="2377440"/>
          </a:xfrm>
          <a:prstGeom prst="roundRect">
            <a:avLst>
              <a:gd name="adj" fmla="val 5000"/>
            </a:avLst>
          </a:prstGeom>
          <a:solidFill>
            <a:srgbClr val="F4F7FB"/>
          </a:solidFill>
          <a:ln w="6350">
            <a:solidFill>
              <a:srgbClr val="0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325880"/>
            <a:ext cx="5120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86A1A"/>
                </a:solidFill>
              </a:defRPr>
            </a:pPr>
            <a:r>
              <a:t>6.2 适合 / 不适合的场景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✓ 万亿参数大模型训练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✓ 大规模 Agent 推理集群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✓ 企业内部 Agent 平台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✗ 中小规模推理(利用率低)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✗ 非昇腾生态模型(迁移成本高)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 sz="1200">
                <a:solidFill>
                  <a:srgbClr val="1F1F1F"/>
                </a:solidFill>
              </a:defRPr>
            </a:pPr>
            <a:r>
              <a:t>•  ✗ 液冷机房缺失(需前置改造)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5760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B3D91"/>
                </a:solidFill>
              </a:defRPr>
            </a:pPr>
            <a:r>
              <a:t>6.3 横向对比:国产超节点 vs 海外同类</a:t>
            </a:r>
          </a:p>
          <a:p>
            <a:pPr>
              <a:spcBef>
                <a:spcPts val="400"/>
              </a:spcBef>
              <a:defRPr sz="1100">
                <a:solidFill>
                  <a:srgbClr val="1F1F1F"/>
                </a:solidFill>
              </a:defRPr>
            </a:pPr>
            <a:r>
              <a:t>• 灵衢 2.0 在单跳时延、域内带宽上已具领先性</a:t>
            </a:r>
          </a:p>
          <a:p>
            <a:pPr>
              <a:spcBef>
                <a:spcPts val="400"/>
              </a:spcBef>
              <a:defRPr sz="1100">
                <a:solidFill>
                  <a:srgbClr val="1F1F1F"/>
                </a:solidFill>
              </a:defRPr>
            </a:pPr>
            <a:r>
              <a:t>• CUDA 生态的算子覆盖、第三方库、长期可靠性是数十年沉淀</a:t>
            </a:r>
          </a:p>
          <a:p>
            <a:pPr>
              <a:spcBef>
                <a:spcPts val="400"/>
              </a:spcBef>
              <a:defRPr sz="1100">
                <a:solidFill>
                  <a:srgbClr val="1F1F1F"/>
                </a:solidFill>
              </a:defRPr>
            </a:pPr>
            <a:r>
              <a:t>• 昇腾的优势是自主可控与国内供给确定性 —— 地缘政治下无法用 benchmark 抹平的结构性差异</a:t>
            </a:r>
          </a:p>
          <a:p>
            <a:pPr>
              <a:spcBef>
                <a:spcPts val="800"/>
              </a:spcBef>
              <a:defRPr sz="1200" b="1">
                <a:solidFill>
                  <a:srgbClr val="E86A1A"/>
                </a:solidFill>
              </a:defRPr>
            </a:pPr>
            <a:r>
              <a:t>⚠ 风险提示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CANN 开源时间短,API 稳定性与版本兼容需观察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既懂 K8s 又懂昇腾超节点拓扑的 SRE 极度稀缺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万卡级故障域、光链路闪断、亚健康设备切换运维复杂度高</a:t>
            </a:r>
          </a:p>
          <a:p>
            <a:pPr>
              <a:defRPr sz="1000">
                <a:solidFill>
                  <a:srgbClr val="1F1F1F"/>
                </a:solidFill>
              </a:defRPr>
            </a:pPr>
            <a:r>
              <a:t>• CANN/Mind/驱动版本强耦合,升级牵一发动全身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1371600" cy="109728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CCDDEE"/>
                </a:solidFill>
              </a:defRPr>
            </a:pPr>
            <a:r>
              <a:t>八、结语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Agentic AI 比拼的是全栈一体化能力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500" i="0">
                <a:solidFill>
                  <a:srgbClr val="EEEEEE"/>
                </a:solidFill>
              </a:defRPr>
            </a:pPr>
            <a:r>
              <a:t>硬件领先只是上半场,下半场的胜负手是软件生态成熟度与开发者基数</a:t>
            </a:r>
          </a:p>
          <a:p>
            <a:pPr>
              <a:spcBef>
                <a:spcPts val="400"/>
              </a:spcBef>
              <a:defRPr sz="1300" i="1">
                <a:solidFill>
                  <a:srgbClr val="E86A1A"/>
                </a:solidFill>
              </a:defRPr>
            </a:pPr>
            <a:r>
              <a:t>—— 这恰恰是最难用参数表追赶的部分</a:t>
            </a:r>
          </a:p>
          <a:p>
            <a:pPr>
              <a:spcBef>
                <a:spcPts val="400"/>
              </a:spcBef>
              <a:defRPr sz="1500" i="0">
                <a:solidFill>
                  <a:srgbClr val="EEEEEE"/>
                </a:solidFill>
              </a:defRPr>
            </a:pPr>
          </a:p>
          <a:p>
            <a:pPr>
              <a:spcBef>
                <a:spcPts val="400"/>
              </a:spcBef>
              <a:defRPr sz="1500" i="0">
                <a:solidFill>
                  <a:srgbClr val="EEEEEE"/>
                </a:solidFill>
              </a:defRPr>
            </a:pPr>
            <a:r>
              <a:t>对甲方架构师:评估 SuperPoD 应把视角下沉到</a:t>
            </a:r>
          </a:p>
          <a:p>
            <a:pPr>
              <a:spcBef>
                <a:spcPts val="400"/>
              </a:spcBef>
              <a:defRPr sz="1300" i="0">
                <a:solidFill>
                  <a:srgbClr val="EEEEEE"/>
                </a:solidFill>
              </a:defRPr>
            </a:pPr>
            <a:r>
              <a:t>「拓扑感知调度能否跑通 / 统一内存隔离是否安全 / 故障域能否收敛」</a:t>
            </a:r>
          </a:p>
          <a:p>
            <a:pPr>
              <a:spcBef>
                <a:spcPts val="400"/>
              </a:spcBef>
              <a:defRPr sz="1500" i="0">
                <a:solidFill>
                  <a:srgbClr val="EEEEEE"/>
                </a:solidFill>
              </a:defRPr>
            </a:pPr>
            <a:r>
              <a:t>—— 这些才是真正决定 TCO 与 SLA 的工程细节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