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2194560"/>
            <a:ext cx="1371600" cy="109728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CCDDEE"/>
                </a:solidFill>
              </a:defRPr>
            </a:pPr>
            <a:r>
              <a:t>AI云原生智能算力架构 · 产业深度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377440"/>
            <a:ext cx="106984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200" b="1">
                <a:solidFill>
                  <a:srgbClr val="FFFFFF"/>
                </a:solidFill>
              </a:defRPr>
            </a:pPr>
            <a:r>
              <a:t>昇腾 Atlas 950 SuperPoD 超节点</a:t>
            </a:r>
          </a:p>
          <a:p>
            <a:pPr>
              <a:spcBef>
                <a:spcPts val="800"/>
              </a:spcBef>
              <a:defRPr sz="2600">
                <a:solidFill>
                  <a:srgbClr val="E86A1A"/>
                </a:solidFill>
              </a:defRPr>
            </a:pPr>
            <a:r>
              <a:t>从硬件到容器,Agentic AI 完整基础设施栈解读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572000"/>
            <a:ext cx="1069848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</a:defRPr>
            </a:pPr>
            <a:r>
              <a:t>1024   NPU 卡</a:t>
            </a:r>
          </a:p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</a:defRPr>
            </a:pPr>
            <a:r>
              <a:t>1.72 PB/s   互联带宽</a:t>
            </a:r>
          </a:p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</a:defRPr>
            </a:pPr>
            <a:r>
              <a:t>256 TB   统一内存</a:t>
            </a:r>
          </a:p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</a:defRPr>
            </a:pPr>
            <a:r>
              <a:t>3 μs   超低 RTT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164592"/>
            <a:ext cx="91440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105156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引言 · 文章导语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515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CDDEE"/>
                </a:solidFill>
              </a:defRPr>
            </a:pPr>
            <a:r>
              <a:t>2026-09-14 · 阅读约 8 分钟 · 不只是一堆 NPU 的堆叠,而是一套面向智能体时代的基础设施栈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960120"/>
            <a:ext cx="11247120" cy="228600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lnSpc>
                <a:spcPct val="135000"/>
              </a:lnSpc>
              <a:spcAft>
                <a:spcPts val="300"/>
              </a:spcAft>
              <a:defRPr sz="1400">
                <a:solidFill>
                  <a:srgbClr val="1F1F1F"/>
                </a:solidFill>
              </a:defRPr>
            </a:pPr>
            <a:r>
              <a:t>不只是一堆 NPU 的堆叠，而是一套面向智能体时代的基础设施栈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400">
                <a:solidFill>
                  <a:srgbClr val="1F1F1F"/>
                </a:solidFill>
              </a:defRPr>
            </a:pPr>
            <a:r>
              <a:t>2026-09-14 · 阅读约 8 分钟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400">
                <a:solidFill>
                  <a:srgbClr val="1F1F1F"/>
                </a:solidFill>
              </a:defRPr>
            </a:pPr>
            <a:r>
              <a:t>·</a:t>
            </a:r>
          </a:p>
        </p:txBody>
      </p:sp>
      <p:pic>
        <p:nvPicPr>
          <p:cNvPr id="7" name="Picture 6" descr="img_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012" y="3383280"/>
            <a:ext cx="5163670" cy="21945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56692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i="1">
                <a:solidFill>
                  <a:srgbClr val="6B7080"/>
                </a:solidFill>
              </a:defRPr>
            </a:pPr>
            <a:r>
              <a:t>图1 · 从 Chatbot 到 Agent:四类负载需求相对跃升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83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89920" y="6583680"/>
            <a:ext cx="1188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164592"/>
            <a:ext cx="91440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105156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一、开篇：为什么 Agentic AI 逼出了"超节点"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914400"/>
            <a:ext cx="11247120" cy="55778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Agentic AI 与 Generative AI 对算力的需求函数完全不同。模型参数从百亿迈向万亿、十万亿，训练数据进入 10 万亿 token 量级；上下文序列从 K 级跃迁到 M 级，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序列长度提升约 250 倍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；多 Agent 高频调用使 KV Cache 访问频次暴涨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50–100 倍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，命中率突破 95%。这些负载的共同特征，是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对"域内带宽、域内时延、跨卡内存语义"的极端敏感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，而非对单卡浮点峰值。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传统 Scale-Out 集群用 RoCE Spine-Leaf 横向堆节点，问题在于：跨机通信要走慢速以太网，集合通信在跨超节点时被迫启用 NHR（最大公约数）对称切分算法，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把本该在高速域内的 All-to-All 流量降级到 Spine-Leaf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；内存是各自为政的孤岛，长上下文与 KV Cache 必须在节点间反复搬运。这就是内存墙与通信墙的本质。超节点的出现，是把"一柜/一池"变成逻辑上的一台机器，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用 Scale-Up 域的确定性带宽替代 Scale-Out 的概率性带宽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83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583680"/>
            <a:ext cx="1188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164592"/>
            <a:ext cx="91440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105156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二、硬件层深度拆解：Atlas 950 SuperPoD 超节点架构  (1/2)</a:t>
            </a:r>
          </a:p>
        </p:txBody>
      </p:sp>
      <p:pic>
        <p:nvPicPr>
          <p:cNvPr id="5" name="Picture 4" descr="img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337" y="914400"/>
            <a:ext cx="4241020" cy="2560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3657600"/>
            <a:ext cx="11247120" cy="28346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lnSpc>
                <a:spcPct val="135000"/>
              </a:lnSpc>
              <a:spcBef>
                <a:spcPts val="800"/>
              </a:spcBef>
              <a:spcAft>
                <a:spcPts val="500"/>
              </a:spcAft>
              <a:defRPr sz="1400" b="1">
                <a:solidFill>
                  <a:srgbClr val="E86A1A"/>
                </a:solidFill>
              </a:defRPr>
            </a:pPr>
            <a:r>
              <a:t>2.1 核心规格：把 1024 卡变成"一台计算机"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与"一堆 GPU/NPU 集群"的本质差别，在于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超节点是硬件层对通信拓扑与内存空间做了全局重构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。灵衢 2.0 相比传统互联协议带宽提升约 15 倍、单跳时延从 2μs 降到 200ns（降 10 倍）；物理上采用正交架构，机柜内铜缆、机柜间 800G 全光 Mesh 互联，消除传统 Spine-Leaf 的收敛比。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华为在展区的官方定位是"业界最大规模超节点"，1024 卡为现场展示版本，满配可扩展至 8192 卡。需要冷静看到的是：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8192 卡已是单一 Scale-Up 域的当前上限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，再往上仍是多超节点联邦，而非一个更大的一体化超节点。</a:t>
            </a:r>
          </a:p>
          <a:p>
            <a:pPr algn="ctr">
              <a:lnSpc>
                <a:spcPct val="135000"/>
              </a:lnSpc>
              <a:spcBef>
                <a:spcPts val="400"/>
              </a:spcBef>
              <a:spcAft>
                <a:spcPts val="300"/>
              </a:spcAft>
              <a:defRPr sz="1000" i="1">
                <a:solidFill>
                  <a:srgbClr val="6B7080"/>
                </a:solidFill>
              </a:defRPr>
            </a:pPr>
            <a:r>
              <a:t>图2 · 超节点 Scale-Up 域互联带宽对比（传统 RoCE 数值为行业估算）</a:t>
            </a:r>
          </a:p>
          <a:p>
            <a:pPr>
              <a:lnSpc>
                <a:spcPct val="135000"/>
              </a:lnSpc>
              <a:spcBef>
                <a:spcPts val="800"/>
              </a:spcBef>
              <a:spcAft>
                <a:spcPts val="500"/>
              </a:spcAft>
              <a:defRPr sz="1400" b="1">
                <a:solidFill>
                  <a:srgbClr val="E86A1A"/>
                </a:solidFill>
              </a:defRPr>
            </a:pPr>
            <a:r>
              <a:t>2.2 硬件原生能力如何适配 Agentic AI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统一内存 + TB 级带宽，直接改写 KV Cache 与长上下文的经济账。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256TB 全局统一编址意味着所有计算卡可直接互通内存资源，无需数据搬运与链路等待；这对超长上下文、M 级序列长度是底层增益。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更值得关注的是华为为 KV Cache 专用的 SSU 单元设计：NPU 通过 UB 端口直出接口接入 UB 网络，省去存储系统、文件系统的中间转换，NPU 直接命中 SSU 的 KV Cache，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带宽至少提升一个数量级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对 MoE 大模型，EP（专家并行）的 Dispatch-Combine 是 All-to-All 细粒度通信，单包仅 7–14KB、交互频次随专家数平方级增长。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这类流量必须落在 Scale-Up 域内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，传统网络架构无法承载；昇腾 950 的互联能力把 EP 通信压进灵衢域，是 MoE 推理做到 10ms/5ms 乃至 1ms 级时延的前提。对 RL 强化学习，高频采样—训练闭环同样受益于域内低时延与统一内存。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583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83680"/>
            <a:ext cx="1188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164592"/>
            <a:ext cx="91440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105156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二、硬件层深度拆解：Atlas 950 SuperPoD 超节点架构 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914400"/>
            <a:ext cx="11247120" cy="55778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ctr">
              <a:lnSpc>
                <a:spcPct val="135000"/>
              </a:lnSpc>
              <a:spcBef>
                <a:spcPts val="400"/>
              </a:spcBef>
              <a:spcAft>
                <a:spcPts val="300"/>
              </a:spcAft>
              <a:defRPr sz="1200" i="1">
                <a:solidFill>
                  <a:srgbClr val="6B7080"/>
                </a:solidFill>
              </a:defRPr>
            </a:pPr>
            <a:r>
              <a:t>图3 · MoE 推理 EP 通信时延演进（工程目标值，非当前已商用指标）</a:t>
            </a:r>
          </a:p>
          <a:p>
            <a:pPr>
              <a:lnSpc>
                <a:spcPct val="135000"/>
              </a:lnSpc>
              <a:spcBef>
                <a:spcPts val="800"/>
              </a:spcBef>
              <a:spcAft>
                <a:spcPts val="500"/>
              </a:spcAft>
              <a:defRPr sz="1600" b="1">
                <a:solidFill>
                  <a:srgbClr val="E86A1A"/>
                </a:solidFill>
              </a:defRPr>
            </a:pPr>
            <a:r>
              <a:t>2.3 客观短板：硬件侧的硬约束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必须清醒：超节点不是银弹。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（1）超节点域边界限制。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一个 SuperPoD 是 Scale-Up 上界，跨超节点流量回到 Spine-Leaf，带宽降一个数量级，且 HCCL 集合通信在跨域时启用 NHR 对称切分，任务切分若跨越超节点边界会导致网络性能下降甚至建链失败。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（2）横向扩展约束。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8192 卡满配后，再扩展需跨集群，而跨集群无统一内存语义，只适合 DP/PP 这类粗粒度并行。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（3）工程交付成本。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16 计算柜+4 互联柜、单柜约 1.7 吨，需 380V AC / 336V DC / 240V DC 供电与单柜 100kW 液冷，交付周期与机房条件高度绑定。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（4）液冷机房改造门槛。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PUE 1.15 的代价是必须配套专用冷源/CDU，对既有风冷 IDC 是一笔前置资本开支——这也是 Atlas 850E 风冷超节点（96 卡、无需液冷改造）存在的理由。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83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583680"/>
            <a:ext cx="1188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164592"/>
            <a:ext cx="91440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105156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三、基础软件开源栈：硬件到容器之间的桥梁（CANN / Mind 系列）  (1/2)</a:t>
            </a:r>
          </a:p>
        </p:txBody>
      </p:sp>
      <p:pic>
        <p:nvPicPr>
          <p:cNvPr id="5" name="Picture 4" descr="img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181" y="914400"/>
            <a:ext cx="3777333" cy="2560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3657600"/>
            <a:ext cx="11247120" cy="28346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lnSpc>
                <a:spcPct val="135000"/>
              </a:lnSpc>
              <a:spcBef>
                <a:spcPts val="800"/>
              </a:spcBef>
              <a:spcAft>
                <a:spcPts val="500"/>
              </a:spcAft>
              <a:defRPr sz="1400" b="1">
                <a:solidFill>
                  <a:srgbClr val="E86A1A"/>
                </a:solidFill>
              </a:defRPr>
            </a:pPr>
            <a:r>
              <a:t>3.1 CANN 开源架构与生态规模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CANN 是昇腾软件底座，2025 年底完成全面开源开放，采用分层解耦：加速库、编程与编译、运行时与驱动三层均可独立迭代。已开源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50+ 代码仓、800+ 算子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，社区累计 67 个项目、1244 万行代码、月活开发者 3500+、日均代码下载 6 万次；据 OSS Compass 2026Q2 数据，CANN 开源社区活跃度排名国内第一，30+ 企业与高校参与共建。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3.2 昇腾 NPU 容器底层适配：把 SuperPoD 能力透传给 K8s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硬件能力要进入容器，依赖 MindCluster 组件链：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Ascend Device Plugin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从驱动拉取芯片类型/拓扑/健康状态并上报 kubelet 与 ClusterD，向容器注入调度选中的芯片信息；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Ascend Docker Runtime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负责资源挂载；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Ascend Operator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创建 podGroup 并生成 hccl.json 集合通信配置。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资源隔离与虚拟化层面，HAMi 的 ascend-device-plugin 支持两类切片：模板化硬切片（vNPU）与基于 libvnpu.so 拦截+令牌限流的软切片（hami-vnpu-core）。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需要指出两个工程细节：其一，软切片当前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仅支持 ARM 平台且依赖 HAMi 调度器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，x86 环境仍受约束；其二，NPU 的 device-share 模式需通过 npu-smi 显式开启，默认关闭，多租户细粒度共享的成熟度仍低于 vGPU 体系。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3.3 开源 Agent 组件：openJiuwen 与 Agent 基础设施族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华为在 Agent 基础设施层开源了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openJiuwen、Model Agent、AgentCube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等组件，均运行于 CANN 底座之上。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583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83680"/>
            <a:ext cx="1188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164592"/>
            <a:ext cx="91440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105156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三、基础软件开源栈：硬件到容器之间的桥梁（CANN / Mind 系列） 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914400"/>
            <a:ext cx="11247120" cy="55778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其中 openJiuwen 定位为多智能体原生、自演进、企业级高可靠、算力亲和的通用 AgentOS，由 2012 实验室、华为云、终端、计算联合构建，在 AtomGit 收获 36K+ Star、620+ 贡献者、210 万+ 下载、50+ 企业落地，并通过算力亲和调度使 Prefix Cache 命中率提升 20% 以上、TTFT 下降 15%。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配合华为提出的三层智能体系——底层鲲鹏/昇腾超节点硬算力、中间 openEuler 异构融合操作系统、上层 AgentInfra（轻量沙箱、记忆服务、全链路安全）——Agent 组件得以在统一底座上长稳运行。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83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583680"/>
            <a:ext cx="1188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164592"/>
            <a:ext cx="91440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105156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四、云原生容器编排层：K8s 生态与 SuperPoD 的联动（重点）  (1/2)</a:t>
            </a:r>
          </a:p>
        </p:txBody>
      </p:sp>
      <p:pic>
        <p:nvPicPr>
          <p:cNvPr id="5" name="Picture 4" descr="img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740" y="914400"/>
            <a:ext cx="4868214" cy="2560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3657600"/>
            <a:ext cx="11247120" cy="28346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lnSpc>
                <a:spcPct val="135000"/>
              </a:lnSpc>
              <a:spcBef>
                <a:spcPts val="800"/>
              </a:spcBef>
              <a:spcAft>
                <a:spcPts val="500"/>
              </a:spcAft>
              <a:defRPr sz="1400" b="1">
                <a:solidFill>
                  <a:srgbClr val="E86A1A"/>
                </a:solidFill>
              </a:defRPr>
            </a:pPr>
            <a:r>
              <a:t>4.1 调度器如何感知灵衢拓扑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K8s 原生调度器只能按 NPU 数量分配资源，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完全无法感知灵衢互联拓扑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。昇腾通过 MindCluster 的 Volcano 扩展实现超节点亲和性调度：把超节点硬件拓扑抽象为多层级"节点树"（框→超节点→超节点组），把任务按并行策略拆成"任务树"（TP/EP/SP 各自声明所需网络层级），调度时优先保证 TP/EP/SP 流量全部落在灵衢域内、碎片分数最小。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这是超节点算力不被浪费的关键——一个错误的部署，会让 EP 流量跨超节点走 Spine-Leaf，性能断崖式下降。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4.2 Volcano / Karmada / KubeEdge 的分工</a:t>
            </a:r>
          </a:p>
          <a:p>
            <a:pPr>
              <a:lnSpc>
                <a:spcPct val="135000"/>
              </a:lnSpc>
              <a:spcBef>
                <a:spcPts val="800"/>
              </a:spcBef>
              <a:spcAft>
                <a:spcPts val="500"/>
              </a:spcAft>
              <a:defRPr sz="1400" b="1">
                <a:solidFill>
                  <a:srgbClr val="E86A1A"/>
                </a:solidFill>
              </a:defRPr>
            </a:pPr>
            <a:r>
              <a:t>4.3 容器镜像体系与完整业务工作流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昇腾提供 PyTorch 镜像、vLLM-ascend 容器镜像，配套 Codelab 开发体验，形成"镜像即交付"的容器开发链路。完整链路可概括为四步：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① 容器镜像构建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：基于 ascend 基础镜像叠加 CANN、PyTorch/vLLM、业务代码；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② K8s 调度分配 NPU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：Volcano 按拓扑亲和将 Pod 绑定到 SuperPoD 内最优 NPU 组；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③ CANN 接管硬件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：Ascend Device Plugin + Docker Runtime 挂载芯片，Operator 生成 hccl.json；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④ Agent 应用运行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：openJiuwen / Agent 应用加载模型权重，经统一内存与灵衢完成多卡协同推理/训练。</a:t>
            </a:r>
          </a:p>
          <a:p>
            <a:pPr>
              <a:lnSpc>
                <a:spcPct val="135000"/>
              </a:lnSpc>
              <a:spcBef>
                <a:spcPts val="800"/>
              </a:spcBef>
              <a:spcAft>
                <a:spcPts val="500"/>
              </a:spcAft>
              <a:defRPr sz="1400" b="1">
                <a:solidFill>
                  <a:srgbClr val="E86A1A"/>
                </a:solidFill>
              </a:defRPr>
            </a:pPr>
            <a:r>
              <a:t>4.4 痛点批判：容器化 SuperPoD 的现实摩擦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（1）镜像体积与分发。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CANN+PyTorch+vLLM 全栈镜像可达数十 GB，跨可用区分发慢、镜像仓库压力大，运维团队往往要为超节点集群单独规划镜像预热与 P2P 分发。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（2）调度器拓扑盲区。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583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83680"/>
            <a:ext cx="1188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164592"/>
            <a:ext cx="91440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105156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四、云原生容器编排层：K8s 生态与 SuperPoD 的联动（重点） 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914400"/>
            <a:ext cx="11247120" cy="55778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原生 scheduler 不感知灵衢，必须依赖 Volcano 扩展，而亲和性要求开发者显式声明任务树，认知负担与出错概率都高。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（3）全局内存的隔离与安全。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256TB 统一内存是硬件卖点，但容器隔离场景下，跨容器内存语义的权限边界、故障隔离、安全围栏是尚未被充分解决的工程难题——多租户下把一块全局内存语义暴露给容器，既是性能红利也是攻击面。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（4）监控语义复杂。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虽已适配 Prometheus/Telegraf 钩子，但超节点级集合通信、内存语义、光链路闪断等指标对 SRE 的语义理解要求显著高于传统集群。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83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583680"/>
            <a:ext cx="1188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164592"/>
            <a:ext cx="91440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105156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五、全栈串联：面向 Agentic AI 的完整基础设施分层模型</a:t>
            </a:r>
          </a:p>
        </p:txBody>
      </p:sp>
      <p:pic>
        <p:nvPicPr>
          <p:cNvPr id="5" name="Picture 4" descr="img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6151" y="914400"/>
            <a:ext cx="6599392" cy="2560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3657600"/>
            <a:ext cx="11247120" cy="28346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把前述各层叠起来，是一套为 Agent 业务量身设计的五层栈：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这套栈之所以是"为 Agent 量身打造"而非营销话术，在于它把 Agent 的核心痛点逐层兜底：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长周期任务容错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（故障快恢、亚健康设备无感切换）、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多 Agent 协同调度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（算力亲和使 Prefix Cache 命中率+20%）、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工具调用与记忆持久化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（统一内存+SSU 直出 KV Cache）、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推理-训练混部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（同一 SuperPoD 域内资源池灵活切分）。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但每一层的"原生能力"都依赖下层正确配置，任何一层失配都会沿栈向上放大。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583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83680"/>
            <a:ext cx="1188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164592"/>
            <a:ext cx="91440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105156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六、产业落地与生态现状：产业链 + 正反论证</a:t>
            </a:r>
          </a:p>
        </p:txBody>
      </p:sp>
      <p:pic>
        <p:nvPicPr>
          <p:cNvPr id="5" name="Picture 4" descr="img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197" y="914400"/>
            <a:ext cx="4327301" cy="2560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3657600"/>
            <a:ext cx="11247120" cy="28346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lnSpc>
                <a:spcPct val="135000"/>
              </a:lnSpc>
              <a:spcBef>
                <a:spcPts val="800"/>
              </a:spcBef>
              <a:spcAft>
                <a:spcPts val="500"/>
              </a:spcAft>
              <a:defRPr sz="1400" b="1">
                <a:solidFill>
                  <a:srgbClr val="E86A1A"/>
                </a:solidFill>
              </a:defRPr>
            </a:pPr>
            <a:r>
              <a:t>6.1 开源生态与商用进展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昇腾 384 超节点已商用落地 750+ 套，规模应用于互联网、运营商、金融、教育、医疗、交通、制造；携手 3000+ 伙伴孵化 7000+ 行业解决方案，服务 2000+ 政企核心客户。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CANN/Mind 全量开源后，联合 90+ 三方社区优化体验。值得一提的是，DeepSeek-V4 已将昇腾 NPU 与英伟达 GPU 并列写入验证清单，标志着"国产大模型+国产算力"闭环的实质性落地。</a:t>
            </a:r>
          </a:p>
          <a:p>
            <a:pPr>
              <a:lnSpc>
                <a:spcPct val="135000"/>
              </a:lnSpc>
              <a:spcBef>
                <a:spcPts val="800"/>
              </a:spcBef>
              <a:spcAft>
                <a:spcPts val="500"/>
              </a:spcAft>
              <a:defRPr sz="1400" b="1">
                <a:solidFill>
                  <a:srgbClr val="E86A1A"/>
                </a:solidFill>
              </a:defRPr>
            </a:pPr>
            <a:r>
              <a:t>6.2 适合与不适合的场景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适合：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万亿参数大模型训练、大规模 Agent 推理集群、企业内部 Agent 平台——这些场景能吃满超节点域内带宽与统一内存红利。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不适合 / 高门槛：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中小规模推理（超节点利用率低、单 token 成本不经济）、非昇腾生态模型（迁移与算子适配成本）、液冷机房缺失（需前置改造）。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Atlas 850E 风冷超节点正是对"普适部署"缺口的回应，但它把规模压到 96 卡，本质是用规模换部署便利性。</a:t>
            </a:r>
          </a:p>
          <a:p>
            <a:pPr>
              <a:lnSpc>
                <a:spcPct val="135000"/>
              </a:lnSpc>
              <a:spcBef>
                <a:spcPts val="800"/>
              </a:spcBef>
              <a:spcAft>
                <a:spcPts val="500"/>
              </a:spcAft>
              <a:defRPr sz="1400" b="1">
                <a:solidFill>
                  <a:srgbClr val="E86A1A"/>
                </a:solidFill>
              </a:defRPr>
            </a:pPr>
            <a:r>
              <a:t>6.3 横向对比：国产超节点 vs 海外同类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核心差距不在硬件纸面参数，而在"软硬协同的成熟度与开发者基数"。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灵衢 2.0 在单跳时延、域内带宽上已具领先性，但 CUDA 生态的算子覆盖、第三方库、长期可靠性数据是数十年沉淀；昇腾的优势则是自主可控与国内供给确定性——这是地缘政治下无法用 benchmark 抹平的结构性差异。</a:t>
            </a:r>
          </a:p>
          <a:p>
            <a:pPr>
              <a:lnSpc>
                <a:spcPct val="135000"/>
              </a:lnSpc>
              <a:spcBef>
                <a:spcPts val="800"/>
              </a:spcBef>
              <a:spcAft>
                <a:spcPts val="500"/>
              </a:spcAft>
              <a:defRPr sz="1400" b="1">
                <a:solidFill>
                  <a:srgbClr val="E86A1A"/>
                </a:solidFill>
              </a:defRPr>
            </a:pPr>
            <a:r>
              <a:t>6.4 风险提示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①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开源成熟度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：CANN 开源时间短，API 稳定性与版本向前兼容仍需观察；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②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运维人才缺口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：既懂 K8s 又懂昇腾超节点拓扑的 SRE 极度稀缺；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③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大规模运维复杂度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：万卡级故障域、光链路闪断、亚健康设备切换，对监控与自动化要求极高；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④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版本升级兼容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：CANN/Mind/驱动版本强耦合，升级牵一发动全身。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583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83680"/>
            <a:ext cx="1188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164592"/>
            <a:ext cx="91440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105156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七、产业链视角与 A 股相关标的</a:t>
            </a:r>
          </a:p>
        </p:txBody>
      </p:sp>
      <p:pic>
        <p:nvPicPr>
          <p:cNvPr id="5" name="Picture 4" descr="img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054" y="914400"/>
            <a:ext cx="5317587" cy="2560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3657600"/>
            <a:ext cx="11247120" cy="28346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从芯片硬件、液冷基础设施、昇腾适配 ISV 到云原生平台服务商，客观梳理产业链上下游（以下仅作产业链梳理，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不构成任何投资建议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）：</a:t>
            </a:r>
          </a:p>
          <a:p>
            <a:pPr algn="ctr">
              <a:lnSpc>
                <a:spcPct val="135000"/>
              </a:lnSpc>
              <a:spcBef>
                <a:spcPts val="400"/>
              </a:spcBef>
              <a:spcAft>
                <a:spcPts val="300"/>
              </a:spcAft>
              <a:defRPr sz="1000" i="1">
                <a:solidFill>
                  <a:srgbClr val="6B7080"/>
                </a:solidFill>
              </a:defRPr>
            </a:pPr>
            <a:r>
              <a:t>图4 · 超节点系统成本结构拆解（行业估算，用于理解产业链价值分布）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投资视角：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超节点是国产算力从"能用"走向"好用"的关键跃迁，产业链中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液冷、高速互联、整机集成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环节兑现节奏最快、确定性最高；芯片与软件生态环节弹性大但验证周期长。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需警惕：概念热度与业绩兑现存在时滞，万卡集群交付、液冷改造进度、模型适配进度均可能低于预期，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本文仅为产业链梳理，不构成投资建议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583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83680"/>
            <a:ext cx="1188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164592"/>
            <a:ext cx="91440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105156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八、结语：Agentic AI 比拼的是全栈一体化能力  (1/2)</a:t>
            </a:r>
          </a:p>
        </p:txBody>
      </p:sp>
      <p:pic>
        <p:nvPicPr>
          <p:cNvPr id="5" name="Picture 4" descr="img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987" y="914400"/>
            <a:ext cx="3687721" cy="2560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3657600"/>
            <a:ext cx="11247120" cy="28346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Agentic AI 时代，竞争焦点已经从"单卡算力峰值"转移到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硬件—软件—容器—编排的一体化全栈能力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。Atlas 950 SuperPoD 的意义，不在于又堆了多少张 NPU，而在于它第一次把超节点硬件、CANN 异构计算、容器运行时、K8s 编排与 Agent 框架串成了一条可被工程化调用的完整栈——这是国产算力面向智能体时代的标杆方案。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但必须承认，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规模化落地仍有大量工程化挑战待解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：超节点域边界、跨域内存语义缺失、容器镜像与调度复杂度、全局内存隔离安全、万卡级运维人才缺口。硬件领先只是上半场，下半场的胜负手，是软件生态成熟度与开发者基数——这恰恰是最难用参数表追赶的部分。对甲方架构师与算力运维负责人而言，评估 SuperPoD 不应只看峰值，而应把视角下沉到"拓扑感知调度能否跑通、统一内存隔离是否安全、故障域能否收敛"这些真正决定 TCO 与 SLA 的工程细节。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算力价格战打到了英伟达门口：TPU实测挑战Blackwell，DeepSeek冲刺科创板！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《信息通信行业“十五五”规划》深度解读：通信网，正在从“连人”变成“连智能”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Agentic AI 时代拷问：企业级 Agent，到底需要一套怎样的全新基础设施？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Karmada+Argo 实战：如何构建一套多集群渐进式交付 AI 业务平台？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刚刚突发！DeepSeek计划部署16万颗华为昇腾芯片集群！2026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Grafana 13 对话式 AI 与企业级部署实战！2026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AI 云原生监控 Prometheus 企业级部署实战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7.6万 Star 开源监控面板 Netdata · K8s 企业级部署实战！2026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GPT-6封神之夜，美国主流AI集体全网瘫痪4小时：AGI来了，这波宕机给中国算力提了个醒？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风云再起！千亿市场！2026年智能AI眼镜当前及未来发展趋势深度研究报告！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100">
                <a:solidFill>
                  <a:srgbClr val="1F1F1F"/>
                </a:solidFill>
              </a:defRPr>
            </a:pPr>
            <a:r>
              <a:t>订单、熵与手感：2026 全球具身智能商业落地研究报告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583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583680"/>
            <a:ext cx="1188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B3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164592"/>
            <a:ext cx="91440" cy="457200"/>
          </a:xfrm>
          <a:prstGeom prst="rect">
            <a:avLst/>
          </a:prstGeom>
          <a:solidFill>
            <a:srgbClr val="E86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105156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t>八、结语：Agentic AI 比拼的是全栈一体化能力 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914400"/>
            <a:ext cx="11247120" cy="557784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全球排名前10Skills企业级使用实践！2026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国家级投资启幕：“十五五”4万亿元算力网投资正式拉开序幕！2026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最新！云原生AI操作大模型白皮书！2026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Gartner 2026十大趋势解读：AI超级计算平台如何从单域优化走向全域互联！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万亿赛道！中国信创产业链及解决方案全景（2026）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榨干24张A800算力：Qwen3.8-27B 企业级 K8s 部署与全链路可观测实战！2026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十万卡的"重力场"：超大规模算力集群稳定运行的架构哲学！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DeepSeek Harness 企业级部署解决方案！2026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国产 GPU 云原生集群发展现状深度研究报告 ！2026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AI大模型训练-智能无损网络技术白皮书！2026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兆瓦级 AI 算力系统 深度洞察！2026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Kubernetes 上的异构 GPU 共享：HAMi 实践指南！2026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智能算力GPU物理资源池化架构方案！2026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国内超大型智能算力中心建设白皮书 ！2026-2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AI 大模型训练与部署方案深度剖析！2026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最新！2026具身智能行业发展趋势深度洞察！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AI Agent 运行全流程深度剖析！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最新！算力中心建设架构选型白皮书！2026</a:t>
            </a:r>
          </a:p>
          <a:p>
            <a:pPr>
              <a:lnSpc>
                <a:spcPct val="135000"/>
              </a:lnSpc>
              <a:spcAft>
                <a:spcPts val="300"/>
              </a:spcAft>
              <a:defRPr sz="1300">
                <a:solidFill>
                  <a:srgbClr val="1F1F1F"/>
                </a:solidFill>
              </a:defRPr>
            </a:pPr>
            <a:r>
              <a:t>2026中国智能算力规模趋势发展深度洞察！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83680"/>
            <a:ext cx="9144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080"/>
                </a:solidFill>
              </a:defRPr>
            </a:pPr>
            <a:r>
              <a:t>昇腾 Atlas 950 SuperPoD 超节点：从硬件到容器，Agentic AI 完整基础设施栈解读！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583680"/>
            <a:ext cx="1188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080"/>
                </a:solidFill>
              </a:defRPr>
            </a:pPr>
            <a:r>
              <a:t>14 /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