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B0B0B0"/>
                </a:solidFill>
                <a:latin typeface="Calibri"/>
              </a:rPr>
              <a:t>|  Architecture (Editable)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4592"/>
            <a:ext cx="5029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ARCHITECTURE · TOKENHUB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565392"/>
            <a:ext cx="182880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01 / 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02920"/>
            <a:ext cx="1124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TokenHub 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China Telecom · Token as Currency · Compute-Network Convergence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28016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39252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9252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● Token 经营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5284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5284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● 算网一体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1316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316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10B981"/>
                </a:solidFill>
                <a:latin typeface="Calibri"/>
              </a:rPr>
              <a:t>● 可信合规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0116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0116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L1 · CUSTOMERS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116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116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Government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04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Industry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SMB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980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Developers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29260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29260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L2 · ACCESS  ★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11680" y="2926080"/>
            <a:ext cx="190361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011680" y="2926080"/>
            <a:ext cx="190361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Unified API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006734" y="2926080"/>
            <a:ext cx="2568632" cy="777240"/>
          </a:xfrm>
          <a:prstGeom prst="roundRect">
            <a:avLst>
              <a:gd name="adj" fmla="val 10000"/>
            </a:avLst>
          </a:prstGeom>
          <a:solidFill>
            <a:srgbClr val="FFB627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006734" y="2926080"/>
            <a:ext cx="2568632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3-Tier
Smart Routing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66806" y="2926080"/>
            <a:ext cx="2568632" cy="777240"/>
          </a:xfrm>
          <a:prstGeom prst="roundRect">
            <a:avLst>
              <a:gd name="adj" fmla="val 10000"/>
            </a:avLst>
          </a:prstGeom>
          <a:solidFill>
            <a:srgbClr val="FFB627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66806" y="2926080"/>
            <a:ext cx="2568632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Token Metering
&amp; Settlement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38404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38404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L3 · MODEL  AGGREGATION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0116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116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Xingchen
(Self-built)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8404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8404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Open Source
Models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6692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DeepSeek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4980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980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MiniMax
&amp; Others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57200" y="47548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47548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L4 · COMPUTE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2011680" y="4754880"/>
            <a:ext cx="24231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11680" y="4754880"/>
            <a:ext cx="24231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Xirang
Compute Network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26280" y="4754880"/>
            <a:ext cx="24231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26280" y="4754880"/>
            <a:ext cx="24231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118 EFLOPS
National Scheduling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040880" y="4754880"/>
            <a:ext cx="2194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40880" y="4754880"/>
            <a:ext cx="21945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DC + Edge
Hybrid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57200" y="56692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56692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6B35"/>
                </a:solidFill>
                <a:latin typeface="Calibri"/>
              </a:rPr>
              <a:t>L5 · NETWORK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2011680" y="5669280"/>
            <a:ext cx="165027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011680" y="5669280"/>
            <a:ext cx="165027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Fiber Backbone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753394" y="5669280"/>
            <a:ext cx="165027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753394" y="5669280"/>
            <a:ext cx="165027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Edge POPs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495108" y="5669280"/>
            <a:ext cx="1998617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495108" y="5669280"/>
            <a:ext cx="1998617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Gov / SOE
Private Lines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585165" y="5669280"/>
            <a:ext cx="165027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585165" y="5669280"/>
            <a:ext cx="165027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CDN</a:t>
            </a:r>
          </a:p>
        </p:txBody>
      </p:sp>
      <p:sp>
        <p:nvSpPr>
          <p:cNvPr id="64" name="Right Arrow 63"/>
          <p:cNvSpPr/>
          <p:nvPr/>
        </p:nvSpPr>
        <p:spPr>
          <a:xfrm>
            <a:off x="9464040" y="2560320"/>
            <a:ext cx="137160" cy="137160"/>
          </a:xfrm>
          <a:prstGeom prst="rightArrow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9601200" y="228600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601200" y="233172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Token Operations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601200" y="269748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Billing · Pricing
Reconciliation</a:t>
            </a:r>
          </a:p>
        </p:txBody>
      </p:sp>
      <p:sp>
        <p:nvSpPr>
          <p:cNvPr id="68" name="Right Arrow 67"/>
          <p:cNvSpPr/>
          <p:nvPr/>
        </p:nvSpPr>
        <p:spPr>
          <a:xfrm>
            <a:off x="9464040" y="3749040"/>
            <a:ext cx="137160" cy="137160"/>
          </a:xfrm>
          <a:prstGeom prst="rightArrow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9601200" y="347472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9601200" y="352044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10B981"/>
                </a:solidFill>
                <a:latin typeface="Calibri"/>
              </a:rPr>
              <a:t>Trusted Zones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601200" y="388620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Data Residency
Gov / Finance</a:t>
            </a:r>
          </a:p>
        </p:txBody>
      </p:sp>
      <p:sp>
        <p:nvSpPr>
          <p:cNvPr id="72" name="Right Arrow 71"/>
          <p:cNvSpPr/>
          <p:nvPr/>
        </p:nvSpPr>
        <p:spPr>
          <a:xfrm>
            <a:off x="9464040" y="4937760"/>
            <a:ext cx="137160" cy="137160"/>
          </a:xfrm>
          <a:prstGeom prst="rightArrow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9601200" y="466344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9601200" y="470916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Bulk Procurement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601200" y="507492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Volume
Discounting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57200" y="6446520"/>
            <a:ext cx="11247120" cy="3200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E0E0E0"/>
                </a:solidFill>
                <a:latin typeface="Calibri"/>
              </a:rPr>
              <a:t>Token Flow:  Customer  →  Unified API  →  Smart Router  →  Models  →  Compute  →  Bill (Token)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B0B0B0"/>
                </a:solidFill>
                <a:latin typeface="Calibri"/>
              </a:rPr>
              <a:t>|  Architecture (Editable)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4592"/>
            <a:ext cx="5029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ARCHITECTURE · MOMA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565392"/>
            <a:ext cx="182880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02920"/>
            <a:ext cx="1124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200" b="1" i="0">
                <a:solidFill>
                  <a:srgbClr val="FFB627"/>
                </a:solidFill>
                <a:latin typeface="Calibri"/>
              </a:rPr>
              <a:t>MoMA 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China Mobile · Agent as Product · Mixture of Models and Agents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280160"/>
            <a:ext cx="457200" cy="20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39252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9252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● Agent 编排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5284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5284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4FC3F7"/>
                </a:solidFill>
                <a:latin typeface="Calibri"/>
              </a:rPr>
              <a:t>● 低代码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13167" y="1508760"/>
            <a:ext cx="2286000" cy="3657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3167" y="1508760"/>
            <a:ext cx="22860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EC4899"/>
                </a:solidFill>
                <a:latin typeface="Calibri"/>
              </a:rPr>
              <a:t>● 数据-模型-服务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0116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0116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L1 · APPLICATIONS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116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116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Gov / SOE
Apps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04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Lingxi
(Super App)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Agent App
Market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98080" y="20116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0" y="20116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Internal
Productivity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7200" y="29260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29260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4FC3F7"/>
                </a:solidFill>
                <a:latin typeface="Calibri"/>
              </a:rPr>
              <a:t>L2 · ORCHESTRATION  ★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11680" y="29260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4FC3F7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011680" y="29260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Prompt
Studio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40480" y="29260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4FC3F7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840480" y="29260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Knowledge
Base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0" y="29260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4FC3F7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0" y="29260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Plugin
Registry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498080" y="29260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4FC3F7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98080" y="29260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Workflow
Builder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7200" y="38404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38404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B627"/>
                </a:solidFill>
                <a:latin typeface="Calibri"/>
              </a:rPr>
              <a:t>L3 · MODEL  AGGREGATION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0116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116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Jiutian
(Self-built)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404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8404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DeepSeek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692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692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Tongyi /
Doubao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498080" y="3840480"/>
            <a:ext cx="17373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0" y="3840480"/>
            <a:ext cx="173736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Kimi /
GLM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" y="47548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7200" y="47548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EC4899"/>
                </a:solidFill>
                <a:latin typeface="Calibri"/>
              </a:rPr>
              <a:t>L4 · DATA LAKE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011680" y="4754880"/>
            <a:ext cx="239050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011680" y="4754880"/>
            <a:ext cx="2390502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Industry
Data Supply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493622" y="4754880"/>
            <a:ext cx="2521131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493622" y="4754880"/>
            <a:ext cx="2521131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4720 TB
Curated Corpus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106193" y="4754880"/>
            <a:ext cx="2129245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106193" y="4754880"/>
            <a:ext cx="2129245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Data
Annotation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57200" y="5669280"/>
            <a:ext cx="13716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57200" y="5669280"/>
            <a:ext cx="13716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4FC3F7"/>
                </a:solidFill>
                <a:latin typeface="Calibri"/>
              </a:rPr>
              <a:t>L5 · COMPUTE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011680" y="5669280"/>
            <a:ext cx="246307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2011680" y="5669280"/>
            <a:ext cx="246307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Mobile Cloud
Smart Compute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566194" y="5669280"/>
            <a:ext cx="2463074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566194" y="5669280"/>
            <a:ext cx="2463074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National DC
Network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120708" y="5669280"/>
            <a:ext cx="2114731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120708" y="5669280"/>
            <a:ext cx="2114731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Edge
Inference</a:t>
            </a:r>
          </a:p>
        </p:txBody>
      </p:sp>
      <p:sp>
        <p:nvSpPr>
          <p:cNvPr id="64" name="Right Arrow 63"/>
          <p:cNvSpPr/>
          <p:nvPr/>
        </p:nvSpPr>
        <p:spPr>
          <a:xfrm>
            <a:off x="9464040" y="2560320"/>
            <a:ext cx="137160" cy="137160"/>
          </a:xfrm>
          <a:prstGeom prst="rightArrow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9601200" y="228600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601200" y="233172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Agent Lifecycle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601200" y="269748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Build · Deploy
Monitor · Update</a:t>
            </a:r>
          </a:p>
        </p:txBody>
      </p:sp>
      <p:sp>
        <p:nvSpPr>
          <p:cNvPr id="68" name="Right Arrow 67"/>
          <p:cNvSpPr/>
          <p:nvPr/>
        </p:nvSpPr>
        <p:spPr>
          <a:xfrm>
            <a:off x="9464040" y="3749040"/>
            <a:ext cx="137160" cy="137160"/>
          </a:xfrm>
          <a:prstGeom prst="rightArrow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9601200" y="347472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9601200" y="352044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4FC3F7"/>
                </a:solidFill>
                <a:latin typeface="Calibri"/>
              </a:rPr>
              <a:t>Low-Code UI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601200" y="388620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Drag &amp; Drop
No-code Blocks</a:t>
            </a:r>
          </a:p>
        </p:txBody>
      </p:sp>
      <p:sp>
        <p:nvSpPr>
          <p:cNvPr id="72" name="Right Arrow 71"/>
          <p:cNvSpPr/>
          <p:nvPr/>
        </p:nvSpPr>
        <p:spPr>
          <a:xfrm>
            <a:off x="9464040" y="4937760"/>
            <a:ext cx="137160" cy="137160"/>
          </a:xfrm>
          <a:prstGeom prst="rightArrow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9601200" y="4663440"/>
            <a:ext cx="2103120" cy="10515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9601200" y="4709160"/>
            <a:ext cx="2103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EC4899"/>
                </a:solidFill>
                <a:latin typeface="Calibri"/>
              </a:rPr>
              <a:t>Channel Reach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601200" y="5074920"/>
            <a:ext cx="2103120" cy="5943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Lingxi · 9 Apps
Billion Users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57200" y="6446520"/>
            <a:ext cx="11247120" cy="3200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E0E0E0"/>
                </a:solidFill>
                <a:latin typeface="Calibri"/>
              </a:rPr>
              <a:t>Pipeline:  Data Lake  →  Model Training  →  Agent Composition  →  Channel Distribution  →  User Feedback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B0B0B0"/>
                </a:solidFill>
                <a:latin typeface="Calibri"/>
              </a:rPr>
              <a:t>|  Architecture (Editable)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4592"/>
            <a:ext cx="5029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ARCHITECTURE · SIDE-BY-SIDE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565392"/>
            <a:ext cx="182880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02920"/>
            <a:ext cx="1124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TokenHub  vs  MoMA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Same surface · Different first-class citizen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28016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46304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6B35"/>
                </a:solidFill>
                <a:latin typeface="Calibri"/>
              </a:rPr>
              <a:t>●  TokenHub  (China Telecom)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5352" y="146304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B627"/>
                </a:solidFill>
                <a:latin typeface="Calibri"/>
              </a:rPr>
              <a:t>●  MoMA  (China Mobile)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989320" y="1536192"/>
            <a:ext cx="274320" cy="137160"/>
          </a:xfrm>
          <a:prstGeom prst="rightArrow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74320" y="2011680"/>
            <a:ext cx="16459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" y="2011680"/>
            <a:ext cx="16459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6B35"/>
                </a:solidFill>
                <a:latin typeface="Calibri"/>
              </a:rPr>
              <a:t>L1 · Customers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03120" y="20116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03120" y="20574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Gov / SOE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3120" y="24688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Bulk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83280" y="20116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83280" y="20574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Industry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3280" y="24688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Vertical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63440" y="20116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63440" y="20574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SMB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24688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Self-serve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20116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17920" y="20574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Gov Apps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17920" y="24688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Lingxi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77200" y="20116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077200" y="20574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Agent Market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77200" y="24688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Plug &amp; Play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936480" y="20116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36480" y="20574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SMB Teams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36480" y="24688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Low-code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74320" y="2926080"/>
            <a:ext cx="16459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74320" y="2926080"/>
            <a:ext cx="16459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B627"/>
                </a:solidFill>
                <a:latin typeface="Calibri"/>
              </a:rPr>
              <a:t>L2 · Access &amp; Orchestration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103120" y="29260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03120" y="29718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Unified API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03120" y="33832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One Key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383280" y="29260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383280" y="29718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3-Tier Routing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83280" y="33832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Auto-match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663440" y="29260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663440" y="29718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Token Billing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63440" y="33832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1st-class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217920" y="29260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FFB627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17920" y="29718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Prompt Studio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17920" y="33832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Templates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077200" y="29260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FFB627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077200" y="29718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Knowledge Base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77200" y="33832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Curated KB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936480" y="29260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FFB627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936480" y="29718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0F0F0F"/>
                </a:solidFill>
                <a:latin typeface="Calibri"/>
              </a:rPr>
              <a:t>Workflow Builder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36480" y="33832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0F0F0F"/>
                </a:solidFill>
                <a:latin typeface="Calibri"/>
              </a:rPr>
              <a:t>No-code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74320" y="3840480"/>
            <a:ext cx="16459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74320" y="3840480"/>
            <a:ext cx="16459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6B35"/>
                </a:solidFill>
                <a:latin typeface="Calibri"/>
              </a:rPr>
              <a:t>L3 · Models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103120" y="38404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103120" y="38862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Xingchen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103120" y="42976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Self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3383280" y="38404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383280" y="38862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DeepSeek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83280" y="42976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Open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663440" y="3840480"/>
            <a:ext cx="123444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663440" y="3886200"/>
            <a:ext cx="123444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MiniMax &amp; OSS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63440" y="4297680"/>
            <a:ext cx="123444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170+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217920" y="38404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217920" y="38862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Jiutian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17920" y="42976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Self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077200" y="38404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077200" y="38862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DeepSeek / Tongyi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077200" y="42976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All Majors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936480" y="3840480"/>
            <a:ext cx="18135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9936480" y="3886200"/>
            <a:ext cx="18135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Kimi · GLM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936480" y="4297680"/>
            <a:ext cx="18135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352+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274320" y="4754880"/>
            <a:ext cx="16459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274320" y="4754880"/>
            <a:ext cx="16459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B627"/>
                </a:solidFill>
                <a:latin typeface="Calibri"/>
              </a:rPr>
              <a:t>L4 · Foundation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2103120" y="4754880"/>
            <a:ext cx="18745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2103120" y="4800600"/>
            <a:ext cx="187452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Xirang Net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103120" y="5212080"/>
            <a:ext cx="187452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118 EFLOPS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023360" y="4754880"/>
            <a:ext cx="18745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023360" y="4800600"/>
            <a:ext cx="187452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Compute + Network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023360" y="5212080"/>
            <a:ext cx="187452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Gov/SOE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217920" y="4754880"/>
            <a:ext cx="274320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217920" y="4800600"/>
            <a:ext cx="274320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Industry Data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217920" y="5212080"/>
            <a:ext cx="274320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4720 TB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9006840" y="4754880"/>
            <a:ext cx="274320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006840" y="4800600"/>
            <a:ext cx="274320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Mobile Cloud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006840" y="5212080"/>
            <a:ext cx="274320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National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74320" y="5669280"/>
            <a:ext cx="16459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74320" y="5669280"/>
            <a:ext cx="16459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4FC3F7"/>
                </a:solidFill>
                <a:latin typeface="Calibri"/>
              </a:rPr>
              <a:t>L5 · Capability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2103120" y="5669280"/>
            <a:ext cx="379476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2103120" y="5715000"/>
            <a:ext cx="379476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Token Ops &amp; Audit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103120" y="6126480"/>
            <a:ext cx="379476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Compliance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6217920" y="5669280"/>
            <a:ext cx="5532120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217920" y="5715000"/>
            <a:ext cx="553212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E0E0E0"/>
                </a:solidFill>
                <a:latin typeface="Calibri"/>
              </a:rPr>
              <a:t>Agent Lifecycle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217920" y="6126480"/>
            <a:ext cx="553212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00" b="0" i="0">
                <a:solidFill>
                  <a:srgbClr val="B0B0B0"/>
                </a:solidFill>
                <a:latin typeface="Calibri"/>
              </a:rPr>
              <a:t>Distribution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6080760" y="1828800"/>
            <a:ext cx="0" cy="4572000"/>
          </a:xfrm>
          <a:prstGeom prst="line">
            <a:avLst/>
          </a:prstGeom>
          <a:ln w="9525">
            <a:solidFill>
              <a:srgbClr val="2A2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457200" y="644652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50" b="1" i="0">
                <a:solidFill>
                  <a:srgbClr val="FF6B35"/>
                </a:solidFill>
                <a:latin typeface="Calibri"/>
              </a:rPr>
              <a:t>Core Difference:  TokenHub 把 Token 当通货经营 · MoMA 把 Agent 当产品编排  ·  Same Surface · Different First-Class Citizen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