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</p:sldIdLst>
  <p:sldSz cx="1219196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5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6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7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8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9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10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11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dark_164D8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9808" y="786384"/>
            <a:ext cx="9836965" cy="25603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SEMIANALYSIS · 2026 · 中国 AI 基础设施热潮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1170432"/>
            <a:ext cx="9836965" cy="61264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8000"/>
              </a:lnSpc>
            </a:pPr>
            <a:r>
              <a:rPr sz="3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中国 AI 基础设施：规模、路线与资本竞赛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9808" y="1837944"/>
            <a:ext cx="658368" cy="45720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49808" y="2075688"/>
            <a:ext cx="9836965" cy="28600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0000"/>
              </a:lnSpc>
            </a:pPr>
            <a:r>
              <a:rPr sz="1400" b="0">
                <a:solidFill>
                  <a:srgbClr val="C8D6E6"/>
                </a:solidFill>
                <a:latin typeface="微软雅黑"/>
                <a:ea typeface="微软雅黑"/>
                <a:cs typeface="微软雅黑"/>
              </a:rPr>
              <a:t>SemiAnalysis 首进中国模型：24GW 容量版图、五强座次与两条算力栈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545961" y="2507996"/>
            <a:ext cx="7100047" cy="301752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9E1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8" name="Picture 7" descr="p0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5961" y="2507996"/>
            <a:ext cx="7100047" cy="301752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49808" y="5671820"/>
            <a:ext cx="10692353" cy="25603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950" b="0">
                <a:solidFill>
                  <a:srgbClr val="8FA3B8"/>
                </a:solidFill>
                <a:latin typeface="微软雅黑"/>
                <a:ea typeface="微软雅黑"/>
                <a:cs typeface="微软雅黑"/>
              </a:rPr>
              <a:t>原文《Top 5 中国厂商 AI 基础设施及战略洞察》｜ 作者：SI云原生智能算力架构 ｜ 发布：2026-10-19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light_164D8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9808" y="420624"/>
            <a:ext cx="10692353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CONTENTS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692353" cy="42799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6000"/>
              </a:lnSpc>
            </a:pPr>
            <a:r>
              <a:rPr sz="2500" b="1">
                <a:solidFill>
                  <a:srgbClr val="164D83"/>
                </a:solidFill>
                <a:latin typeface="微软雅黑"/>
                <a:ea typeface="微软雅黑"/>
                <a:cs typeface="微软雅黑"/>
              </a:rPr>
              <a:t>内容目录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9808" y="1177798"/>
            <a:ext cx="566928" cy="4114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749808" y="1481328"/>
            <a:ext cx="10692353" cy="84124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AE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1042415" y="1664208"/>
            <a:ext cx="822960" cy="457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38528" y="1636776"/>
            <a:ext cx="7857713" cy="3657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700" b="1">
                <a:solidFill>
                  <a:srgbClr val="164D83"/>
                </a:solidFill>
                <a:latin typeface="微软雅黑"/>
                <a:ea typeface="微软雅黑"/>
                <a:cs typeface="微软雅黑"/>
              </a:rPr>
              <a:t>容量版图：中国跃居全球第二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938528" y="1965960"/>
            <a:ext cx="7857713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SemiAnalysis 中国模型的口径与全球坐标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24841" y="1755648"/>
            <a:ext cx="1097280" cy="29260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lnSpc>
                <a:spcPct val="100000"/>
              </a:lnSpc>
            </a:pPr>
            <a:r>
              <a:rPr sz="1200" b="1">
                <a:solidFill>
                  <a:srgbClr val="406D99"/>
                </a:solidFill>
                <a:latin typeface="微软雅黑"/>
                <a:ea typeface="微软雅黑"/>
                <a:cs typeface="微软雅黑"/>
              </a:rPr>
              <a:t>P04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1131265" y="1682496"/>
            <a:ext cx="10160" cy="438912"/>
          </a:xfrm>
          <a:prstGeom prst="rect">
            <a:avLst/>
          </a:prstGeom>
          <a:solidFill>
            <a:srgbClr val="DAE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42415" y="2560320"/>
            <a:ext cx="822960" cy="457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938528" y="2532888"/>
            <a:ext cx="7857713" cy="3657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700" b="1">
                <a:solidFill>
                  <a:srgbClr val="164D83"/>
                </a:solidFill>
                <a:latin typeface="微软雅黑"/>
                <a:ea typeface="微软雅黑"/>
                <a:cs typeface="微软雅黑"/>
              </a:rPr>
              <a:t>五强画像：五种基础设施基因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938528" y="2862072"/>
            <a:ext cx="7857713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字节 / 阿里 / 腾讯 / 百度 / 华为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24841" y="2651760"/>
            <a:ext cx="1097280" cy="29260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lnSpc>
                <a:spcPct val="100000"/>
              </a:lnSpc>
            </a:pPr>
            <a:r>
              <a:rPr sz="1200" b="1">
                <a:solidFill>
                  <a:srgbClr val="406D99"/>
                </a:solidFill>
                <a:latin typeface="微软雅黑"/>
                <a:ea typeface="微软雅黑"/>
                <a:cs typeface="微软雅黑"/>
              </a:rPr>
              <a:t>P08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1131265" y="2578608"/>
            <a:ext cx="10160" cy="438912"/>
          </a:xfrm>
          <a:prstGeom prst="rect">
            <a:avLst/>
          </a:prstGeom>
          <a:solidFill>
            <a:srgbClr val="DAE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749808" y="3273552"/>
            <a:ext cx="10692353" cy="84124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AE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1042415" y="3456432"/>
            <a:ext cx="822960" cy="457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38528" y="3429000"/>
            <a:ext cx="7857713" cy="3657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700" b="1">
                <a:solidFill>
                  <a:srgbClr val="164D83"/>
                </a:solidFill>
                <a:latin typeface="微软雅黑"/>
                <a:ea typeface="微软雅黑"/>
                <a:cs typeface="微软雅黑"/>
              </a:rPr>
              <a:t>路线之争：租赁与自建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938528" y="3758184"/>
            <a:ext cx="7857713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批发型与零售型的供给侧错配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024841" y="3547872"/>
            <a:ext cx="1097280" cy="29260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lnSpc>
                <a:spcPct val="100000"/>
              </a:lnSpc>
            </a:pPr>
            <a:r>
              <a:rPr sz="1200" b="1">
                <a:solidFill>
                  <a:srgbClr val="406D99"/>
                </a:solidFill>
                <a:latin typeface="微软雅黑"/>
                <a:ea typeface="微软雅黑"/>
                <a:cs typeface="微软雅黑"/>
              </a:rPr>
              <a:t>P11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1131265" y="3474720"/>
            <a:ext cx="10160" cy="438912"/>
          </a:xfrm>
          <a:prstGeom prst="rect">
            <a:avLst/>
          </a:prstGeom>
          <a:solidFill>
            <a:srgbClr val="DAE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042415" y="4352544"/>
            <a:ext cx="822960" cy="457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938528" y="4325112"/>
            <a:ext cx="7857713" cy="3657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700" b="1">
                <a:solidFill>
                  <a:srgbClr val="164D83"/>
                </a:solidFill>
                <a:latin typeface="微软雅黑"/>
                <a:ea typeface="微软雅黑"/>
                <a:cs typeface="微软雅黑"/>
              </a:rPr>
              <a:t>资本与交付：重资产竞赛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938528" y="4654296"/>
            <a:ext cx="7857713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资本开支拐点、东数西算与 100 天交付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024841" y="4443984"/>
            <a:ext cx="1097280" cy="29260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lnSpc>
                <a:spcPct val="100000"/>
              </a:lnSpc>
            </a:pPr>
            <a:r>
              <a:rPr sz="1200" b="1">
                <a:solidFill>
                  <a:srgbClr val="406D99"/>
                </a:solidFill>
                <a:latin typeface="微软雅黑"/>
                <a:ea typeface="微软雅黑"/>
                <a:cs typeface="微软雅黑"/>
              </a:rPr>
              <a:t>P14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1131265" y="4370832"/>
            <a:ext cx="10160" cy="438912"/>
          </a:xfrm>
          <a:prstGeom prst="rect">
            <a:avLst/>
          </a:prstGeom>
          <a:solidFill>
            <a:srgbClr val="DAE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749808" y="5065776"/>
            <a:ext cx="10692353" cy="84124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AE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TextBox 28"/>
          <p:cNvSpPr txBox="1"/>
          <p:nvPr/>
        </p:nvSpPr>
        <p:spPr>
          <a:xfrm>
            <a:off x="1042415" y="5248656"/>
            <a:ext cx="822960" cy="457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05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938528" y="5221224"/>
            <a:ext cx="7857713" cy="3657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700" b="1">
                <a:solidFill>
                  <a:srgbClr val="164D83"/>
                </a:solidFill>
                <a:latin typeface="微软雅黑"/>
                <a:ea typeface="微软雅黑"/>
                <a:cs typeface="微软雅黑"/>
              </a:rPr>
              <a:t>结构矛盾与战略洞察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938528" y="5550408"/>
            <a:ext cx="7857713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效率鸿沟、两条技术栈与五大洞察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024841" y="5340096"/>
            <a:ext cx="1097280" cy="29260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lnSpc>
                <a:spcPct val="100000"/>
              </a:lnSpc>
            </a:pPr>
            <a:r>
              <a:rPr sz="1200" b="1">
                <a:solidFill>
                  <a:srgbClr val="406D99"/>
                </a:solidFill>
                <a:latin typeface="微软雅黑"/>
                <a:ea typeface="微软雅黑"/>
                <a:cs typeface="微软雅黑"/>
              </a:rPr>
              <a:t>P18</a:t>
            </a:r>
          </a:p>
        </p:txBody>
      </p:sp>
      <p:sp>
        <p:nvSpPr>
          <p:cNvPr id="33" name="Rectangle 32"/>
          <p:cNvSpPr/>
          <p:nvPr/>
        </p:nvSpPr>
        <p:spPr>
          <a:xfrm>
            <a:off x="11131265" y="5266944"/>
            <a:ext cx="10160" cy="438912"/>
          </a:xfrm>
          <a:prstGeom prst="rect">
            <a:avLst/>
          </a:prstGeom>
          <a:solidFill>
            <a:srgbClr val="DAE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749808" y="6263640"/>
            <a:ext cx="10692353" cy="7620"/>
          </a:xfrm>
          <a:prstGeom prst="rect">
            <a:avLst/>
          </a:prstGeom>
          <a:solidFill>
            <a:srgbClr val="DAE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49808" y="6355080"/>
            <a:ext cx="7484647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来源：SemiAnalysis《中国 AI 基础设施热潮》｜ 原文：SI云原生智能算力架构 · 2026-10-19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527761" y="6355080"/>
            <a:ext cx="914400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lnSpc>
                <a:spcPct val="100000"/>
              </a:lnSpc>
            </a:pPr>
            <a:r>
              <a:rPr sz="950" b="1">
                <a:solidFill>
                  <a:srgbClr val="406D99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light_164D8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9808" y="420624"/>
            <a:ext cx="10692353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核心观点 · EXECUTIVE SUMMARY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692353" cy="42799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6000"/>
              </a:lnSpc>
            </a:pPr>
            <a:r>
              <a:rPr sz="2500" b="1">
                <a:solidFill>
                  <a:srgbClr val="164D83"/>
                </a:solidFill>
                <a:latin typeface="微软雅黑"/>
                <a:ea typeface="微软雅黑"/>
                <a:cs typeface="微软雅黑"/>
              </a:rPr>
              <a:t>24GW 之后：进入重资产、拼效率的阶段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9808" y="1177798"/>
            <a:ext cx="566928" cy="4114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49808" y="1360678"/>
            <a:ext cx="10692353" cy="24180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8000"/>
              </a:lnSpc>
            </a:pPr>
            <a:r>
              <a:rPr sz="11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SemiAnalysis 首次将中国纳入全球数据中心追踪模型：容量已居全球第二、五强占全国一半以上，但真正的变量是资产结构、资本与芯片效率。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49808" y="1675638"/>
            <a:ext cx="2508496" cy="13716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AE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Rounded Rectangle 7"/>
          <p:cNvSpPr/>
          <p:nvPr/>
        </p:nvSpPr>
        <p:spPr>
          <a:xfrm>
            <a:off x="749808" y="1675638"/>
            <a:ext cx="50292" cy="1371600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950976" y="1803654"/>
            <a:ext cx="2106160" cy="47548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26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24</a:t>
            </a:r>
            <a:r>
              <a:rPr sz="11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 GW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50976" y="2173478"/>
            <a:ext cx="2106160" cy="25603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15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中国已交付容量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50976" y="2480310"/>
            <a:ext cx="2106160" cy="47548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4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2026 年底预计，全球第二，约为美国 56GW 的 43%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477760" y="1675638"/>
            <a:ext cx="2508496" cy="13716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AE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3477760" y="1675638"/>
            <a:ext cx="50292" cy="1371600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3678928" y="1803654"/>
            <a:ext cx="2106160" cy="47548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26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13.7</a:t>
            </a:r>
            <a:r>
              <a:rPr sz="11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 GW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78928" y="2173478"/>
            <a:ext cx="2106160" cy="25603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15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Top5 厂商合计容量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78928" y="2480310"/>
            <a:ext cx="2106160" cy="47548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4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占全国已交付容量一半以上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05712" y="1675638"/>
            <a:ext cx="2508496" cy="13716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AE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6205712" y="1675638"/>
            <a:ext cx="50292" cy="1371600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406880" y="1803654"/>
            <a:ext cx="2106160" cy="47548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26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1000</a:t>
            </a:r>
            <a:r>
              <a:rPr sz="11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 亿美元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6880" y="2173478"/>
            <a:ext cx="2106160" cy="25603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15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头部四家资本开支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6880" y="2480310"/>
            <a:ext cx="2106160" cy="47548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4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2026 年规模；2024 年约 350 亿美元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933665" y="1675638"/>
            <a:ext cx="2508496" cy="13716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AE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8933665" y="1675638"/>
            <a:ext cx="50292" cy="1371600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9134833" y="1803654"/>
            <a:ext cx="2106160" cy="47548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26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71.4</a:t>
            </a:r>
            <a:r>
              <a:rPr sz="11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 %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134833" y="2173478"/>
            <a:ext cx="2106160" cy="25603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15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算力设施上架率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134833" y="2480310"/>
            <a:ext cx="2106160" cy="47548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4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近三成已建成设施尚未投入运营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49808" y="3266694"/>
            <a:ext cx="10692353" cy="1005840"/>
          </a:xfrm>
          <a:prstGeom prst="roundRect">
            <a:avLst>
              <a:gd name="adj" fmla="val 6000"/>
            </a:avLst>
          </a:prstGeom>
          <a:solidFill>
            <a:srgbClr val="164D8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1024127" y="3431286"/>
            <a:ext cx="3125205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容量不再是胜负手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24127" y="3723894"/>
            <a:ext cx="3125205" cy="38404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2000"/>
              </a:lnSpc>
            </a:pPr>
            <a:r>
              <a:rPr sz="980" b="0">
                <a:solidFill>
                  <a:srgbClr val="D6E2EE"/>
                </a:solidFill>
                <a:latin typeface="微软雅黑"/>
                <a:ea typeface="微软雅黑"/>
                <a:cs typeface="微软雅黑"/>
              </a:rPr>
              <a:t>竞争维度从「谁的数据中心多」转向租赁 / 自建 / 芯片 / 能源的最优组合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441941" y="3431286"/>
            <a:ext cx="3125205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现金流拐点已至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441941" y="3723894"/>
            <a:ext cx="3125205" cy="38404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2000"/>
              </a:lnSpc>
            </a:pPr>
            <a:r>
              <a:rPr sz="980" b="0">
                <a:solidFill>
                  <a:srgbClr val="D6E2EE"/>
                </a:solidFill>
                <a:latin typeface="微软雅黑"/>
                <a:ea typeface="微软雅黑"/>
                <a:cs typeface="微软雅黑"/>
              </a:rPr>
              <a:t>阿里、腾讯、百度 2026Q2 首次同时录得负自由现金流，本质是资本前置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859755" y="3431286"/>
            <a:ext cx="3125205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效率鸿沟待补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859755" y="3723894"/>
            <a:ext cx="3125205" cy="38404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2000"/>
              </a:lnSpc>
            </a:pPr>
            <a:r>
              <a:rPr sz="980" b="0">
                <a:solidFill>
                  <a:srgbClr val="D6E2EE"/>
                </a:solidFill>
                <a:latin typeface="微软雅黑"/>
                <a:ea typeface="微软雅黑"/>
                <a:cs typeface="微软雅黑"/>
              </a:rPr>
              <a:t>国产芯片单位功耗算力仅为进口的 10%—30%，软件栈成为关键变量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749808" y="4510278"/>
            <a:ext cx="1992166" cy="118872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AE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5" name="Rounded Rectangle 34"/>
          <p:cNvSpPr/>
          <p:nvPr/>
        </p:nvSpPr>
        <p:spPr>
          <a:xfrm>
            <a:off x="749808" y="4510278"/>
            <a:ext cx="1992166" cy="45720"/>
          </a:xfrm>
          <a:prstGeom prst="roundRect">
            <a:avLst>
              <a:gd name="adj" fmla="val 50000"/>
            </a:avLst>
          </a:prstGeom>
          <a:solidFill>
            <a:srgbClr val="406D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6" name="TextBox 35"/>
          <p:cNvSpPr txBox="1"/>
          <p:nvPr/>
        </p:nvSpPr>
        <p:spPr>
          <a:xfrm>
            <a:off x="932688" y="4674870"/>
            <a:ext cx="1626406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64D83"/>
                </a:solidFill>
                <a:latin typeface="微软雅黑"/>
                <a:ea typeface="微软雅黑"/>
                <a:cs typeface="微软雅黑"/>
              </a:rPr>
              <a:t>字节跳动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32688" y="4967478"/>
            <a:ext cx="1626406" cy="38404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5.3</a:t>
            </a:r>
            <a:r>
              <a:rPr sz="11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 GW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32688" y="5406390"/>
            <a:ext cx="1626406" cy="25603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5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几乎全部租赁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2924854" y="4510278"/>
            <a:ext cx="1992166" cy="118872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AE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0" name="Rounded Rectangle 39"/>
          <p:cNvSpPr/>
          <p:nvPr/>
        </p:nvSpPr>
        <p:spPr>
          <a:xfrm>
            <a:off x="2924854" y="4510278"/>
            <a:ext cx="1992166" cy="45720"/>
          </a:xfrm>
          <a:prstGeom prst="roundRect">
            <a:avLst>
              <a:gd name="adj" fmla="val 50000"/>
            </a:avLst>
          </a:prstGeom>
          <a:solidFill>
            <a:srgbClr val="406D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1" name="TextBox 40"/>
          <p:cNvSpPr txBox="1"/>
          <p:nvPr/>
        </p:nvSpPr>
        <p:spPr>
          <a:xfrm>
            <a:off x="3107734" y="4674870"/>
            <a:ext cx="1626406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64D83"/>
                </a:solidFill>
                <a:latin typeface="微软雅黑"/>
                <a:ea typeface="微软雅黑"/>
                <a:cs typeface="微软雅黑"/>
              </a:rPr>
              <a:t>阿里巴巴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107734" y="4967478"/>
            <a:ext cx="1626406" cy="38404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3.9</a:t>
            </a:r>
            <a:r>
              <a:rPr sz="11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 GW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107734" y="5406390"/>
            <a:ext cx="1626406" cy="25603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5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混合：租赁略高于自建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5099901" y="4510278"/>
            <a:ext cx="1992166" cy="118872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AE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5" name="Rounded Rectangle 44"/>
          <p:cNvSpPr/>
          <p:nvPr/>
        </p:nvSpPr>
        <p:spPr>
          <a:xfrm>
            <a:off x="5099901" y="4510278"/>
            <a:ext cx="1992166" cy="45720"/>
          </a:xfrm>
          <a:prstGeom prst="roundRect">
            <a:avLst>
              <a:gd name="adj" fmla="val 50000"/>
            </a:avLst>
          </a:prstGeom>
          <a:solidFill>
            <a:srgbClr val="406D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6" name="TextBox 45"/>
          <p:cNvSpPr txBox="1"/>
          <p:nvPr/>
        </p:nvSpPr>
        <p:spPr>
          <a:xfrm>
            <a:off x="5282781" y="4674870"/>
            <a:ext cx="1626406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64D83"/>
                </a:solidFill>
                <a:latin typeface="微软雅黑"/>
                <a:ea typeface="微软雅黑"/>
                <a:cs typeface="微软雅黑"/>
              </a:rPr>
              <a:t>腾讯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282781" y="4967478"/>
            <a:ext cx="1626406" cy="38404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2.4</a:t>
            </a:r>
            <a:r>
              <a:rPr sz="11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 GW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282781" y="5406390"/>
            <a:ext cx="1626406" cy="25603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5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租赁与自建最接近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7274948" y="4510278"/>
            <a:ext cx="1992166" cy="118872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AE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0" name="Rounded Rectangle 49"/>
          <p:cNvSpPr/>
          <p:nvPr/>
        </p:nvSpPr>
        <p:spPr>
          <a:xfrm>
            <a:off x="7274948" y="4510278"/>
            <a:ext cx="1992166" cy="45720"/>
          </a:xfrm>
          <a:prstGeom prst="roundRect">
            <a:avLst>
              <a:gd name="adj" fmla="val 50000"/>
            </a:avLst>
          </a:prstGeom>
          <a:solidFill>
            <a:srgbClr val="406D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1" name="TextBox 50"/>
          <p:cNvSpPr txBox="1"/>
          <p:nvPr/>
        </p:nvSpPr>
        <p:spPr>
          <a:xfrm>
            <a:off x="7457828" y="4674870"/>
            <a:ext cx="1626406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64D83"/>
                </a:solidFill>
                <a:latin typeface="微软雅黑"/>
                <a:ea typeface="微软雅黑"/>
                <a:cs typeface="微软雅黑"/>
              </a:rPr>
              <a:t>百度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457828" y="4967478"/>
            <a:ext cx="1626406" cy="38404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1.1</a:t>
            </a:r>
            <a:r>
              <a:rPr sz="11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 GW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457828" y="5406390"/>
            <a:ext cx="1626406" cy="25603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5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租赁高于自建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9449994" y="4510278"/>
            <a:ext cx="1992166" cy="118872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AE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5" name="Rounded Rectangle 54"/>
          <p:cNvSpPr/>
          <p:nvPr/>
        </p:nvSpPr>
        <p:spPr>
          <a:xfrm>
            <a:off x="9449994" y="4510278"/>
            <a:ext cx="1992166" cy="45720"/>
          </a:xfrm>
          <a:prstGeom prst="roundRect">
            <a:avLst>
              <a:gd name="adj" fmla="val 50000"/>
            </a:avLst>
          </a:prstGeom>
          <a:solidFill>
            <a:srgbClr val="406D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6" name="TextBox 55"/>
          <p:cNvSpPr txBox="1"/>
          <p:nvPr/>
        </p:nvSpPr>
        <p:spPr>
          <a:xfrm>
            <a:off x="9632874" y="4674870"/>
            <a:ext cx="1626406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64D83"/>
                </a:solidFill>
                <a:latin typeface="微软雅黑"/>
                <a:ea typeface="微软雅黑"/>
                <a:cs typeface="微软雅黑"/>
              </a:rPr>
              <a:t>华为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9632874" y="4967478"/>
            <a:ext cx="1626406" cy="38404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1.0</a:t>
            </a:r>
            <a:r>
              <a:rPr sz="11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 GW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9632874" y="5406390"/>
            <a:ext cx="1626406" cy="25603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5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几乎全部自建</a:t>
            </a:r>
          </a:p>
        </p:txBody>
      </p:sp>
      <p:sp>
        <p:nvSpPr>
          <p:cNvPr id="59" name="Rectangle 58"/>
          <p:cNvSpPr/>
          <p:nvPr/>
        </p:nvSpPr>
        <p:spPr>
          <a:xfrm>
            <a:off x="749808" y="6263640"/>
            <a:ext cx="10692353" cy="7620"/>
          </a:xfrm>
          <a:prstGeom prst="rect">
            <a:avLst/>
          </a:prstGeom>
          <a:solidFill>
            <a:srgbClr val="DAE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749808" y="6355080"/>
            <a:ext cx="7484647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来源：SemiAnalysis《中国 AI 基础设施热潮》｜ 原文：SI云原生智能算力架构 · 2026-10-19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27761" y="6355080"/>
            <a:ext cx="914400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lnSpc>
                <a:spcPct val="100000"/>
              </a:lnSpc>
            </a:pPr>
            <a:r>
              <a:rPr sz="950" b="1">
                <a:solidFill>
                  <a:srgbClr val="406D99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dark_164D8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9808" y="1737360"/>
            <a:ext cx="3657600" cy="11887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7800" b="1">
                <a:solidFill>
                  <a:srgbClr val="406D99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49808" y="3054096"/>
            <a:ext cx="1051560" cy="50292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49808" y="3310128"/>
            <a:ext cx="6675120" cy="48971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2000"/>
              </a:lnSpc>
            </a:pPr>
            <a:r>
              <a:rPr sz="2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容量版图：中国跃居全球第二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3891280"/>
            <a:ext cx="6675120" cy="4876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6000"/>
              </a:lnSpc>
            </a:pPr>
            <a:r>
              <a:rPr sz="1200" b="0">
                <a:solidFill>
                  <a:srgbClr val="A9BCD0"/>
                </a:solidFill>
                <a:latin typeface="微软雅黑"/>
                <a:ea typeface="微软雅黑"/>
                <a:cs typeface="微软雅黑"/>
              </a:rPr>
              <a:t>SemiAnalysis 首次把中国纳入全球数据中心追踪模型——核心口径是 IT 电力容量，而不是 GPU 数量。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18120" y="1737360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24</a:t>
            </a:r>
            <a:r>
              <a:rPr sz="12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 GW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18120" y="2212848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5000"/>
              </a:lnSpc>
            </a:pPr>
            <a:r>
              <a:rPr sz="1000" b="0">
                <a:solidFill>
                  <a:srgbClr val="A9BCD0"/>
                </a:solidFill>
                <a:latin typeface="微软雅黑"/>
                <a:ea typeface="微软雅黑"/>
                <a:cs typeface="微软雅黑"/>
              </a:rPr>
              <a:t>中国已交付数据中心容量 · 2026 年底预计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580376" y="1792224"/>
            <a:ext cx="41148" cy="65836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7818120" y="2706624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1000+</a:t>
            </a:r>
            <a:r>
              <a:rPr sz="12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 座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18120" y="3182112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5000"/>
              </a:lnSpc>
            </a:pPr>
            <a:r>
              <a:rPr sz="1000" b="0">
                <a:solidFill>
                  <a:srgbClr val="A9BCD0"/>
                </a:solidFill>
                <a:latin typeface="微软雅黑"/>
                <a:ea typeface="微软雅黑"/>
                <a:cs typeface="微软雅黑"/>
              </a:rPr>
              <a:t>模型覆盖的数据中心数量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580376" y="2761488"/>
            <a:ext cx="41148" cy="65836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7818120" y="3675887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60+</a:t>
            </a:r>
            <a:r>
              <a:rPr sz="12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 家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18120" y="4151375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5000"/>
              </a:lnSpc>
            </a:pPr>
            <a:r>
              <a:rPr sz="1000" b="0">
                <a:solidFill>
                  <a:srgbClr val="A9BCD0"/>
                </a:solidFill>
                <a:latin typeface="微软雅黑"/>
                <a:ea typeface="微软雅黑"/>
                <a:cs typeface="微软雅黑"/>
              </a:rPr>
              <a:t>模型覆盖的运营商数量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580376" y="3730751"/>
            <a:ext cx="41148" cy="65836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ectangle 15"/>
          <p:cNvSpPr/>
          <p:nvPr/>
        </p:nvSpPr>
        <p:spPr>
          <a:xfrm>
            <a:off x="749808" y="6263640"/>
            <a:ext cx="10692353" cy="7620"/>
          </a:xfrm>
          <a:prstGeom prst="rect">
            <a:avLst/>
          </a:prstGeom>
          <a:solidFill>
            <a:srgbClr val="DAE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49808" y="6355080"/>
            <a:ext cx="7484647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来源：SemiAnalysis《中国 AI 基础设施热潮》｜ 原文：SI云原生智能算力架构 · 2026-10-19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527761" y="6355080"/>
            <a:ext cx="914400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lnSpc>
                <a:spcPct val="100000"/>
              </a:lnSpc>
            </a:pPr>
            <a:r>
              <a:rPr sz="950" b="1">
                <a:solidFill>
                  <a:srgbClr val="406D99"/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light_164D8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9808" y="420624"/>
            <a:ext cx="10692353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01 · 容量版图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692353" cy="42799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6000"/>
              </a:lnSpc>
            </a:pPr>
            <a:r>
              <a:rPr sz="2500" b="1">
                <a:solidFill>
                  <a:srgbClr val="164D83"/>
                </a:solidFill>
                <a:latin typeface="微软雅黑"/>
                <a:ea typeface="微软雅黑"/>
                <a:cs typeface="微软雅黑"/>
              </a:rPr>
              <a:t>全球坐标：24GW 意味着什么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9808" y="1177798"/>
            <a:ext cx="566928" cy="4114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49808" y="1360678"/>
            <a:ext cx="10692353" cy="24180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8000"/>
              </a:lnSpc>
            </a:pPr>
            <a:r>
              <a:rPr sz="11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2026 年底美国以约 56GW 稳居第一，中国约 24GW 位居第二，已超过 EMEA 与亚太其他地区的总和。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184736" y="1593342"/>
            <a:ext cx="5530942" cy="3803904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9E1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8" name="Picture 7" descr="p0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7032" y="1675638"/>
            <a:ext cx="5366350" cy="363931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267032" y="5406390"/>
            <a:ext cx="5366350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0000"/>
              </a:lnSpc>
            </a:pPr>
            <a:r>
              <a:rPr sz="100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图2 · 全球数据中心容量：中国 #2，约为美国 43%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406640" y="1675638"/>
            <a:ext cx="4035521" cy="3913632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AE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7626096" y="1858518"/>
            <a:ext cx="3596609" cy="31089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300" b="1">
                <a:solidFill>
                  <a:srgbClr val="164D83"/>
                </a:solidFill>
                <a:latin typeface="微软雅黑"/>
                <a:ea typeface="微软雅黑"/>
                <a:cs typeface="微软雅黑"/>
              </a:rPr>
              <a:t>三个读数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6096" y="2242566"/>
            <a:ext cx="3596609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已交付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72400" y="2498598"/>
            <a:ext cx="3413729" cy="3886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中国约 24GW，已超过 EMEA（14GW）与亚太其他地区（15GW）之和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6096" y="3033522"/>
            <a:ext cx="3596609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在建与储备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72400" y="3289554"/>
            <a:ext cx="3413729" cy="21259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约 20GW 已进入建设或规划阶段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72400" y="3557016"/>
            <a:ext cx="3413729" cy="21259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约 30GW 已宣布但尚未落地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26096" y="3915918"/>
            <a:ext cx="3596609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口径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72400" y="4171950"/>
            <a:ext cx="3413729" cy="3886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IT 电力容量（MW/GW）口径，回答的是「能装下多少 AI 服务器」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72400" y="4615434"/>
            <a:ext cx="3413729" cy="21259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而非「有多少 FLOPS」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626096" y="4854956"/>
            <a:ext cx="3596609" cy="533146"/>
          </a:xfrm>
          <a:prstGeom prst="roundRect">
            <a:avLst>
              <a:gd name="adj" fmla="val 5000"/>
            </a:avLst>
          </a:prstGeom>
          <a:solidFill>
            <a:srgbClr val="EFF3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7772400" y="4964684"/>
            <a:ext cx="3413729" cy="53314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0000"/>
              </a:lnSpc>
            </a:pPr>
            <a:r>
              <a:rPr sz="9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口径提示：原文正文将该图标为「图1」，与图内烘焙标题「图2」编号相反；本页图注以图内标题为准。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49808" y="5735574"/>
            <a:ext cx="10692353" cy="431165"/>
          </a:xfrm>
          <a:prstGeom prst="roundRect">
            <a:avLst>
              <a:gd name="adj" fmla="val 5000"/>
            </a:avLst>
          </a:prstGeom>
          <a:solidFill>
            <a:srgbClr val="EFF3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749808" y="5735574"/>
            <a:ext cx="45720" cy="431165"/>
          </a:xfrm>
          <a:prstGeom prst="roundRect">
            <a:avLst>
              <a:gd name="adj" fmla="val 50000"/>
            </a:avLst>
          </a:prstGeom>
          <a:solidFill>
            <a:srgbClr val="406D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1024127" y="5854446"/>
            <a:ext cx="10143713" cy="1934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0000"/>
              </a:lnSpc>
            </a:pPr>
            <a:r>
              <a:rPr sz="9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注：容量为 SemiAnalysis 全球模型 2026 年底预计值，非已实际运营容量。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49808" y="6263640"/>
            <a:ext cx="10692353" cy="7620"/>
          </a:xfrm>
          <a:prstGeom prst="rect">
            <a:avLst/>
          </a:prstGeom>
          <a:solidFill>
            <a:srgbClr val="DAE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49808" y="6355080"/>
            <a:ext cx="7484647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来源：SemiAnalysis《中国 AI 基础设施热潮》｜ 原文：SI云原生智能算力架构 · 2026-10-19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527761" y="6355080"/>
            <a:ext cx="914400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lnSpc>
                <a:spcPct val="100000"/>
              </a:lnSpc>
            </a:pPr>
            <a:r>
              <a:rPr sz="950" b="1">
                <a:solidFill>
                  <a:srgbClr val="406D99"/>
                </a:solidFill>
                <a:latin typeface="微软雅黑"/>
                <a:ea typeface="微软雅黑"/>
                <a:cs typeface="微软雅黑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light_164D8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9808" y="420624"/>
            <a:ext cx="10692353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01 · 容量版图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692353" cy="42799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6000"/>
              </a:lnSpc>
            </a:pPr>
            <a:r>
              <a:rPr sz="2500" b="1">
                <a:solidFill>
                  <a:srgbClr val="164D83"/>
                </a:solidFill>
                <a:latin typeface="微软雅黑"/>
                <a:ea typeface="微软雅黑"/>
                <a:cs typeface="微软雅黑"/>
              </a:rPr>
              <a:t>Top 5 座次：五强占全国一半以上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9808" y="1177798"/>
            <a:ext cx="566928" cy="4114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49808" y="1360678"/>
            <a:ext cx="10692353" cy="24180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8000"/>
              </a:lnSpc>
            </a:pPr>
            <a:r>
              <a:rPr sz="11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五家厂商合计约 13.7GW，占全国已交付容量一半以上；字节一家约占五分之一。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127160" y="1593342"/>
            <a:ext cx="5646094" cy="3803904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9E1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8" name="Picture 7" descr="p0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9456" y="1675638"/>
            <a:ext cx="5481502" cy="363931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209456" y="5406390"/>
            <a:ext cx="5481502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0000"/>
              </a:lnSpc>
            </a:pPr>
            <a:r>
              <a:rPr sz="100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图1 · 2026 年底 Top5 中国厂商已交付数据中心容量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406640" y="1675638"/>
            <a:ext cx="4035521" cy="3913632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AE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7626096" y="1858518"/>
            <a:ext cx="3596609" cy="31089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300" b="1">
                <a:solidFill>
                  <a:srgbClr val="164D83"/>
                </a:solidFill>
                <a:latin typeface="微软雅黑"/>
                <a:ea typeface="微软雅黑"/>
                <a:cs typeface="微软雅黑"/>
              </a:rPr>
              <a:t>读图要点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6096" y="2242566"/>
            <a:ext cx="3596609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座次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72400" y="2498598"/>
            <a:ext cx="3413729" cy="21259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字节跳动 5.3GW ｜ 阿里巴巴 3.9GW ｜ 腾讯 2.4GW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6096" y="2857500"/>
            <a:ext cx="3596609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后两名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72400" y="3113532"/>
            <a:ext cx="3413729" cy="21259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百度 1.1GW ｜ 华为 1.0GW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26096" y="3472434"/>
            <a:ext cx="3596609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结构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72400" y="3728466"/>
            <a:ext cx="3413729" cy="21259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五强之外，其余容量由中小运营商与地方国资平台分食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626096" y="4854956"/>
            <a:ext cx="3596609" cy="533146"/>
          </a:xfrm>
          <a:prstGeom prst="roundRect">
            <a:avLst>
              <a:gd name="adj" fmla="val 5000"/>
            </a:avLst>
          </a:prstGeom>
          <a:solidFill>
            <a:srgbClr val="EFF3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7772400" y="4964684"/>
            <a:ext cx="3413729" cy="53314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0000"/>
              </a:lnSpc>
            </a:pPr>
            <a:r>
              <a:rPr sz="9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口径提示：原文正文将该图标为「图2」，与图内烘焙标题「图1」编号相反；本页图注以图内标题为准。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49808" y="5735574"/>
            <a:ext cx="10692353" cy="431165"/>
          </a:xfrm>
          <a:prstGeom prst="roundRect">
            <a:avLst>
              <a:gd name="adj" fmla="val 5000"/>
            </a:avLst>
          </a:prstGeom>
          <a:solidFill>
            <a:srgbClr val="EFF3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749808" y="5735574"/>
            <a:ext cx="45720" cy="431165"/>
          </a:xfrm>
          <a:prstGeom prst="roundRect">
            <a:avLst>
              <a:gd name="adj" fmla="val 50000"/>
            </a:avLst>
          </a:prstGeom>
          <a:solidFill>
            <a:srgbClr val="406D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1024127" y="5854446"/>
            <a:ext cx="10143713" cy="1934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0000"/>
              </a:lnSpc>
            </a:pPr>
            <a:r>
              <a:rPr sz="9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注：容量与占比按 SemiAnalysis 中国数据中心模型估算，口径为 IT 电力容量。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49808" y="6263640"/>
            <a:ext cx="10692353" cy="7620"/>
          </a:xfrm>
          <a:prstGeom prst="rect">
            <a:avLst/>
          </a:prstGeom>
          <a:solidFill>
            <a:srgbClr val="DAE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49808" y="6355080"/>
            <a:ext cx="7484647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来源：SemiAnalysis《中国 AI 基础设施热潮》｜ 原文：SI云原生智能算力架构 · 2026-10-19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527761" y="6355080"/>
            <a:ext cx="914400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lnSpc>
                <a:spcPct val="100000"/>
              </a:lnSpc>
            </a:pPr>
            <a:r>
              <a:rPr sz="950" b="1">
                <a:solidFill>
                  <a:srgbClr val="406D99"/>
                </a:solidFill>
                <a:latin typeface="微软雅黑"/>
                <a:ea typeface="微软雅黑"/>
                <a:cs typeface="微软雅黑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light_164D8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9808" y="420624"/>
            <a:ext cx="10692353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01 · 容量版图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692353" cy="42799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6000"/>
              </a:lnSpc>
            </a:pPr>
            <a:r>
              <a:rPr sz="2500" b="1">
                <a:solidFill>
                  <a:srgbClr val="164D83"/>
                </a:solidFill>
                <a:latin typeface="微软雅黑"/>
                <a:ea typeface="微软雅黑"/>
                <a:cs typeface="微软雅黑"/>
              </a:rPr>
              <a:t>五强总览：容量、占比、路线与产品驱动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9808" y="1177798"/>
            <a:ext cx="566928" cy="4114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2446694" y="1399032"/>
            <a:ext cx="7298579" cy="4416552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9E1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7" name="Picture 6" descr="p0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8990" y="1481328"/>
            <a:ext cx="7133987" cy="42519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528990" y="5824728"/>
            <a:ext cx="7133987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0000"/>
              </a:lnSpc>
            </a:pPr>
            <a:r>
              <a:rPr sz="100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表：五强容量、全国占比、核心路线与关键 AI 产品驱动（口径：SemiAnalysis 中国模型估算）</a:t>
            </a:r>
          </a:p>
        </p:txBody>
      </p:sp>
      <p:sp>
        <p:nvSpPr>
          <p:cNvPr id="9" name="Rectangle 8"/>
          <p:cNvSpPr/>
          <p:nvPr/>
        </p:nvSpPr>
        <p:spPr>
          <a:xfrm>
            <a:off x="749808" y="6263640"/>
            <a:ext cx="10692353" cy="7620"/>
          </a:xfrm>
          <a:prstGeom prst="rect">
            <a:avLst/>
          </a:prstGeom>
          <a:solidFill>
            <a:srgbClr val="DAE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49808" y="6355080"/>
            <a:ext cx="7484647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来源：SemiAnalysis《中国 AI 基础设施热潮》｜ 原文：SI云原生智能算力架构 · 2026-10-19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761" y="6355080"/>
            <a:ext cx="914400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lnSpc>
                <a:spcPct val="100000"/>
              </a:lnSpc>
            </a:pPr>
            <a:r>
              <a:rPr sz="950" b="1">
                <a:solidFill>
                  <a:srgbClr val="406D99"/>
                </a:solidFill>
                <a:latin typeface="微软雅黑"/>
                <a:ea typeface="微软雅黑"/>
                <a:cs typeface="微软雅黑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dark_164D8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9808" y="1737360"/>
            <a:ext cx="3657600" cy="11887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7800" b="1">
                <a:solidFill>
                  <a:srgbClr val="406D99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49808" y="3054096"/>
            <a:ext cx="1051560" cy="50292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49808" y="3310128"/>
            <a:ext cx="6675120" cy="48971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2000"/>
              </a:lnSpc>
            </a:pPr>
            <a:r>
              <a:rPr sz="2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五强画像：五种基础设施基因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3891280"/>
            <a:ext cx="6675120" cy="28041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6000"/>
              </a:lnSpc>
            </a:pPr>
            <a:r>
              <a:rPr sz="1200" b="0">
                <a:solidFill>
                  <a:srgbClr val="A9BCD0"/>
                </a:solidFill>
                <a:latin typeface="微软雅黑"/>
                <a:ea typeface="微软雅黑"/>
                <a:cs typeface="微软雅黑"/>
              </a:rPr>
              <a:t>同一条赛道，五种截然不同的资产配置与芯片策略——字节与华为是两个极端。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18120" y="1737360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5.3</a:t>
            </a:r>
            <a:r>
              <a:rPr sz="12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 GW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18120" y="2212848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5000"/>
              </a:lnSpc>
            </a:pPr>
            <a:r>
              <a:rPr sz="1000" b="0">
                <a:solidFill>
                  <a:srgbClr val="A9BCD0"/>
                </a:solidFill>
                <a:latin typeface="微软雅黑"/>
                <a:ea typeface="微软雅黑"/>
                <a:cs typeface="微软雅黑"/>
              </a:rPr>
              <a:t>字节跳动 · 全国第一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580376" y="1792224"/>
            <a:ext cx="41148" cy="65836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7818120" y="2706624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1.0</a:t>
            </a:r>
            <a:r>
              <a:rPr sz="12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 GW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18120" y="3182112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5000"/>
              </a:lnSpc>
            </a:pPr>
            <a:r>
              <a:rPr sz="1000" b="0">
                <a:solidFill>
                  <a:srgbClr val="A9BCD0"/>
                </a:solidFill>
                <a:latin typeface="微软雅黑"/>
                <a:ea typeface="微软雅黑"/>
                <a:cs typeface="微软雅黑"/>
              </a:rPr>
              <a:t>华为 · 末位但最特殊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580376" y="2761488"/>
            <a:ext cx="41148" cy="65836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7818120" y="3675887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1.3</a:t>
            </a:r>
            <a:r>
              <a:rPr sz="12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 GW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18120" y="4151375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5000"/>
              </a:lnSpc>
            </a:pPr>
            <a:r>
              <a:rPr sz="1000" b="0">
                <a:solidFill>
                  <a:srgbClr val="A9BCD0"/>
                </a:solidFill>
                <a:latin typeface="微软雅黑"/>
                <a:ea typeface="微软雅黑"/>
                <a:cs typeface="微软雅黑"/>
              </a:rPr>
              <a:t>GDS+VNET 上半年签约批发容量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580376" y="3730751"/>
            <a:ext cx="41148" cy="65836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ectangle 15"/>
          <p:cNvSpPr/>
          <p:nvPr/>
        </p:nvSpPr>
        <p:spPr>
          <a:xfrm>
            <a:off x="749808" y="6263640"/>
            <a:ext cx="10692353" cy="7620"/>
          </a:xfrm>
          <a:prstGeom prst="rect">
            <a:avLst/>
          </a:prstGeom>
          <a:solidFill>
            <a:srgbClr val="DAE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49808" y="6355080"/>
            <a:ext cx="7484647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来源：SemiAnalysis《中国 AI 基础设施热潮》｜ 原文：SI云原生智能算力架构 · 2026-10-19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527761" y="6355080"/>
            <a:ext cx="914400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lnSpc>
                <a:spcPct val="100000"/>
              </a:lnSpc>
            </a:pPr>
            <a:r>
              <a:rPr sz="950" b="1">
                <a:solidFill>
                  <a:srgbClr val="406D99"/>
                </a:solidFill>
                <a:latin typeface="微软雅黑"/>
                <a:ea typeface="微软雅黑"/>
                <a:cs typeface="微软雅黑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light_164D8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9808" y="420624"/>
            <a:ext cx="10692353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02 · 五强画像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692353" cy="42799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6000"/>
              </a:lnSpc>
            </a:pPr>
            <a:r>
              <a:rPr sz="2500" b="1">
                <a:solidFill>
                  <a:srgbClr val="164D83"/>
                </a:solidFill>
                <a:latin typeface="微软雅黑"/>
                <a:ea typeface="微软雅黑"/>
                <a:cs typeface="微软雅黑"/>
              </a:rPr>
              <a:t>五家厂商，五种基础设施基因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9808" y="1177798"/>
            <a:ext cx="566928" cy="4114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49808" y="1360678"/>
            <a:ext cx="10692353" cy="24180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8000"/>
              </a:lnSpc>
            </a:pPr>
            <a:r>
              <a:rPr sz="11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容量、路线、财务代价与芯片策略的逐一对位。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1152144" y="1767078"/>
            <a:ext cx="15240" cy="3931920"/>
          </a:xfrm>
          <a:prstGeom prst="rect">
            <a:avLst/>
          </a:prstGeom>
          <a:solidFill>
            <a:srgbClr val="DAE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1101852" y="1821942"/>
            <a:ext cx="100584" cy="100584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1444752" y="1730502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164D83"/>
                </a:solidFill>
                <a:latin typeface="微软雅黑"/>
                <a:ea typeface="微软雅黑"/>
                <a:cs typeface="微软雅黑"/>
              </a:rPr>
              <a:t>字节 5.3GW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84448" y="1712214"/>
            <a:ext cx="7674833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15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算法驱动的「租赁巨兽」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84448" y="1968245"/>
            <a:ext cx="7674833" cy="19913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8000"/>
              </a:lnSpc>
            </a:pPr>
            <a:r>
              <a:rPr sz="100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约占全国五分之一，绝大部分通过租赁获得，自建仅占极小比例；把土地、电力与并网风险转移给 IDC 运营商。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101852" y="2663190"/>
            <a:ext cx="100584" cy="100584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1444752" y="2571750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164D83"/>
                </a:solidFill>
                <a:latin typeface="微软雅黑"/>
                <a:ea typeface="微软雅黑"/>
                <a:cs typeface="微软雅黑"/>
              </a:rPr>
              <a:t>阿里 3.9GW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84448" y="2553462"/>
            <a:ext cx="7674833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15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CUBE 5.0 与混合重资产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84448" y="2809494"/>
            <a:ext cx="7674833" cy="19913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8000"/>
              </a:lnSpc>
            </a:pPr>
            <a:r>
              <a:rPr sz="100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既租赁快速锁定稀缺资源，又自建保留长期 TCO 与定制能力；训练负载布局内蒙古，推理贴近长三角。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101852" y="3504438"/>
            <a:ext cx="100584" cy="100584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1444752" y="3412998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164D83"/>
                </a:solidFill>
                <a:latin typeface="微软雅黑"/>
                <a:ea typeface="微软雅黑"/>
                <a:cs typeface="微软雅黑"/>
              </a:rPr>
              <a:t>腾讯 2.4GW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584448" y="3394710"/>
            <a:ext cx="7674833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15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模块化先行者的平衡术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584448" y="3650742"/>
            <a:ext cx="7674833" cy="19913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8000"/>
              </a:lnSpc>
            </a:pPr>
            <a:r>
              <a:rPr sz="100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五强中租赁与自建最接近；2014 年已部署第三代模块化设计，工程文化领先。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101852" y="4345686"/>
            <a:ext cx="100584" cy="100584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1444752" y="4254246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164D83"/>
                </a:solidFill>
                <a:latin typeface="微软雅黑"/>
                <a:ea typeface="微软雅黑"/>
                <a:cs typeface="微软雅黑"/>
              </a:rPr>
              <a:t>百度 1.1GW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584448" y="4235958"/>
            <a:ext cx="7674833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15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昆仑芯片与「先卖后租」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584448" y="4491990"/>
            <a:ext cx="7674833" cy="19913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8000"/>
              </a:lnSpc>
            </a:pPr>
            <a:r>
              <a:rPr sz="100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昆仑芯售给政府、智算中心等客户后返租使用，把部分建设成本转移出表。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1101852" y="5186934"/>
            <a:ext cx="100584" cy="100584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1444752" y="5095494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164D83"/>
                </a:solidFill>
                <a:latin typeface="微软雅黑"/>
                <a:ea typeface="微软雅黑"/>
                <a:cs typeface="微软雅黑"/>
              </a:rPr>
              <a:t>华为 1.0GW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584448" y="5077206"/>
            <a:ext cx="7674833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15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昇腾生态与垂直整合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584448" y="5333238"/>
            <a:ext cx="7674833" cy="19913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8000"/>
              </a:lnSpc>
            </a:pPr>
            <a:r>
              <a:rPr sz="100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几乎全部自建，与自研芯片、网络、存储、软件栈深度耦合；靠超节点做系统级堆叠。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49808" y="6263640"/>
            <a:ext cx="10692353" cy="7620"/>
          </a:xfrm>
          <a:prstGeom prst="rect">
            <a:avLst/>
          </a:prstGeom>
          <a:solidFill>
            <a:srgbClr val="DAE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49808" y="6355080"/>
            <a:ext cx="7484647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来源：SemiAnalysis《中国 AI 基础设施热潮》｜ 原文：SI云原生智能算力架构 · 2026-10-19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527761" y="6355080"/>
            <a:ext cx="914400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lnSpc>
                <a:spcPct val="100000"/>
              </a:lnSpc>
            </a:pPr>
            <a:r>
              <a:rPr sz="950" b="1">
                <a:solidFill>
                  <a:srgbClr val="406D99"/>
                </a:solidFill>
                <a:latin typeface="微软雅黑"/>
                <a:ea typeface="微软雅黑"/>
                <a:cs typeface="微软雅黑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light_164D8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9808" y="420624"/>
            <a:ext cx="10692353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02 · 五强画像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692353" cy="42799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6000"/>
              </a:lnSpc>
            </a:pPr>
            <a:r>
              <a:rPr sz="2500" b="1">
                <a:solidFill>
                  <a:srgbClr val="164D83"/>
                </a:solidFill>
                <a:latin typeface="微软雅黑"/>
                <a:ea typeface="微软雅黑"/>
                <a:cs typeface="微软雅黑"/>
              </a:rPr>
              <a:t>芯片、基础设施关键词与资本开支特征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9808" y="1177798"/>
            <a:ext cx="566928" cy="4114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89753" y="1399032"/>
            <a:ext cx="6390270" cy="3913632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9E1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7" name="Picture 6" descr="p0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2049" y="1481328"/>
            <a:ext cx="6225678" cy="37490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72049" y="5321808"/>
            <a:ext cx="6225678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0000"/>
              </a:lnSpc>
            </a:pPr>
            <a:r>
              <a:rPr sz="100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表：五强的核心芯片 / 基础设施关键词 / 资本开支特征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876001" y="1481328"/>
            <a:ext cx="3566160" cy="40233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AE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8095457" y="1664208"/>
            <a:ext cx="3127248" cy="31089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300" b="1">
                <a:solidFill>
                  <a:srgbClr val="164D83"/>
                </a:solidFill>
                <a:latin typeface="微软雅黑"/>
                <a:ea typeface="微软雅黑"/>
                <a:cs typeface="微软雅黑"/>
              </a:rPr>
              <a:t>读表要点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95457" y="2048256"/>
            <a:ext cx="3127248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芯片路线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41761" y="2304288"/>
            <a:ext cx="2944368" cy="21259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字节外采为主并定制推理芯片（传闻）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41761" y="2571750"/>
            <a:ext cx="2944368" cy="3886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阿里 T-Head「真武」；腾讯混元相关自研；百度昆仑芯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95457" y="3088386"/>
            <a:ext cx="3127248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财务代价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41761" y="3344418"/>
            <a:ext cx="2944368" cy="21259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阿里 Q2 资本开支 676.78 亿元，同比 +75%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41761" y="3611880"/>
            <a:ext cx="2944368" cy="3886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腾讯 527.8 亿元（+176%）、百度 113.9 亿元（接近翻倍）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95457" y="4128516"/>
            <a:ext cx="3127248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口径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41761" y="4384548"/>
            <a:ext cx="2944368" cy="3886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资本开支来自财报或行业估算；华为 AI 芯片收入为第三方估算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49808" y="6263640"/>
            <a:ext cx="10692353" cy="7620"/>
          </a:xfrm>
          <a:prstGeom prst="rect">
            <a:avLst/>
          </a:prstGeom>
          <a:solidFill>
            <a:srgbClr val="DAE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49808" y="6355080"/>
            <a:ext cx="7484647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来源：SemiAnalysis《中国 AI 基础设施热潮》｜ 原文：SI云原生智能算力架构 · 2026-10-19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527761" y="6355080"/>
            <a:ext cx="914400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lnSpc>
                <a:spcPct val="100000"/>
              </a:lnSpc>
            </a:pPr>
            <a:r>
              <a:rPr sz="950" b="1">
                <a:solidFill>
                  <a:srgbClr val="406D99"/>
                </a:solidFill>
                <a:latin typeface="微软雅黑"/>
                <a:ea typeface="微软雅黑"/>
                <a:cs typeface="微软雅黑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dark_164D8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9808" y="1737360"/>
            <a:ext cx="3657600" cy="11887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7800" b="1">
                <a:solidFill>
                  <a:srgbClr val="406D99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49808" y="3054096"/>
            <a:ext cx="1051560" cy="50292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49808" y="3310128"/>
            <a:ext cx="6675120" cy="48971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2000"/>
              </a:lnSpc>
            </a:pPr>
            <a:r>
              <a:rPr sz="2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路线之争：租赁与自建的结构选择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3891280"/>
            <a:ext cx="6675120" cy="28041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6000"/>
              </a:lnSpc>
            </a:pPr>
            <a:r>
              <a:rPr sz="1200" b="0">
                <a:solidFill>
                  <a:srgbClr val="A9BCD0"/>
                </a:solidFill>
                <a:latin typeface="微软雅黑"/>
                <a:ea typeface="微软雅黑"/>
                <a:cs typeface="微软雅黑"/>
              </a:rPr>
              <a:t>不是简单的「轻与重」，而是对资本结构、风险偏好、业务周期、芯片策略的综合选择。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18120" y="1737360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95/5</a:t>
            </a:r>
            <a:r>
              <a:rPr sz="12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 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18120" y="2212848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5000"/>
              </a:lnSpc>
            </a:pPr>
            <a:r>
              <a:rPr sz="1000" b="0">
                <a:solidFill>
                  <a:srgbClr val="A9BCD0"/>
                </a:solidFill>
                <a:latin typeface="微软雅黑"/>
                <a:ea typeface="微软雅黑"/>
                <a:cs typeface="微软雅黑"/>
              </a:rPr>
              <a:t>字节：租赁 / 自建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580376" y="1792224"/>
            <a:ext cx="41148" cy="65836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7818120" y="2706624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5/95</a:t>
            </a:r>
            <a:r>
              <a:rPr sz="12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 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18120" y="3182112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5000"/>
              </a:lnSpc>
            </a:pPr>
            <a:r>
              <a:rPr sz="1000" b="0">
                <a:solidFill>
                  <a:srgbClr val="A9BCD0"/>
                </a:solidFill>
                <a:latin typeface="微软雅黑"/>
                <a:ea typeface="微软雅黑"/>
                <a:cs typeface="微软雅黑"/>
              </a:rPr>
              <a:t>华为：租赁 / 自建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580376" y="2761488"/>
            <a:ext cx="41148" cy="65836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7818120" y="3675887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~1/3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18120" y="4151375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5000"/>
              </a:lnSpc>
            </a:pPr>
            <a:r>
              <a:rPr sz="1000" b="0">
                <a:solidFill>
                  <a:srgbClr val="A9BCD0"/>
                </a:solidFill>
                <a:latin typeface="微软雅黑"/>
                <a:ea typeface="微软雅黑"/>
                <a:cs typeface="微软雅黑"/>
              </a:rPr>
              <a:t>三大运营商持有的全国数据中心容量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580376" y="3730751"/>
            <a:ext cx="41148" cy="65836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ectangle 15"/>
          <p:cNvSpPr/>
          <p:nvPr/>
        </p:nvSpPr>
        <p:spPr>
          <a:xfrm>
            <a:off x="749808" y="6263640"/>
            <a:ext cx="10692353" cy="7620"/>
          </a:xfrm>
          <a:prstGeom prst="rect">
            <a:avLst/>
          </a:prstGeom>
          <a:solidFill>
            <a:srgbClr val="DAE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49808" y="6355080"/>
            <a:ext cx="7484647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来源：SemiAnalysis《中国 AI 基础设施热潮》｜ 原文：SI云原生智能算力架构 · 2026-10-19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527761" y="6355080"/>
            <a:ext cx="914400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lnSpc>
                <a:spcPct val="100000"/>
              </a:lnSpc>
            </a:pPr>
            <a:r>
              <a:rPr sz="950" b="1">
                <a:solidFill>
                  <a:srgbClr val="406D99"/>
                </a:solidFill>
                <a:latin typeface="微软雅黑"/>
                <a:ea typeface="微软雅黑"/>
                <a:cs typeface="微软雅黑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light_164D8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9808" y="420624"/>
            <a:ext cx="10692353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03 · 路线之争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692353" cy="42799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6000"/>
              </a:lnSpc>
            </a:pPr>
            <a:r>
              <a:rPr sz="2500" b="1">
                <a:solidFill>
                  <a:srgbClr val="164D83"/>
                </a:solidFill>
                <a:latin typeface="微软雅黑"/>
                <a:ea typeface="微软雅黑"/>
                <a:cs typeface="微软雅黑"/>
              </a:rPr>
              <a:t>五大厂商的「租赁 vs 自建」结构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9808" y="1177798"/>
            <a:ext cx="566928" cy="4114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49808" y="1360678"/>
            <a:ext cx="10692353" cy="24180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8000"/>
              </a:lnSpc>
            </a:pPr>
            <a:r>
              <a:rPr sz="11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字节把租赁用到极致，华为把自建用到极致，阿里、百度租赁略高于自建，腾讯则最接近均衡。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009" y="1593342"/>
            <a:ext cx="5614877" cy="3913632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9E1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8" name="Picture 7" descr="p0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305" y="1675638"/>
            <a:ext cx="5450285" cy="374904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59305" y="5516118"/>
            <a:ext cx="5450285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0000"/>
              </a:lnSpc>
            </a:pPr>
            <a:r>
              <a:rPr sz="100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图3 · 五大厂商「租赁 vs 自建」结构（示意整理，基于 SemiAnalysis 描述）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675120" y="1675638"/>
            <a:ext cx="4767041" cy="40233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AE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894576" y="1858518"/>
            <a:ext cx="4328129" cy="31089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300" b="1">
                <a:solidFill>
                  <a:srgbClr val="164D83"/>
                </a:solidFill>
                <a:latin typeface="微软雅黑"/>
                <a:ea typeface="微软雅黑"/>
                <a:cs typeface="微软雅黑"/>
              </a:rPr>
              <a:t>两条路线的取舍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94576" y="2242566"/>
            <a:ext cx="4328129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租赁的优势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040880" y="2498598"/>
            <a:ext cx="4145249" cy="21259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交付快、位置灵活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040880" y="2766060"/>
            <a:ext cx="4145249" cy="21259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土地 / 电力 / 并网风险转移给运营商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040880" y="3033522"/>
            <a:ext cx="4145249" cy="21259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适合训练负载的阶段性爆发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94576" y="3392424"/>
            <a:ext cx="4328129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自建的优势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040880" y="3648456"/>
            <a:ext cx="4145249" cy="21259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长期 TCO 更低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40880" y="3915918"/>
            <a:ext cx="4145249" cy="21259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可定制供电 / 制冷 / 网络架构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40880" y="4183380"/>
            <a:ext cx="4145249" cy="21259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与自研芯片协同，数据安全可控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94576" y="4542282"/>
            <a:ext cx="4328129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未来两年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040880" y="4798314"/>
            <a:ext cx="4145249" cy="21259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无自研芯片者更依赖租赁保弹性；有自研芯片者靠自建放大系统协同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49808" y="5845302"/>
            <a:ext cx="10692353" cy="431165"/>
          </a:xfrm>
          <a:prstGeom prst="roundRect">
            <a:avLst>
              <a:gd name="adj" fmla="val 5000"/>
            </a:avLst>
          </a:prstGeom>
          <a:solidFill>
            <a:srgbClr val="EFF3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749808" y="5845302"/>
            <a:ext cx="45720" cy="431165"/>
          </a:xfrm>
          <a:prstGeom prst="roundRect">
            <a:avLst>
              <a:gd name="adj" fmla="val 50000"/>
            </a:avLst>
          </a:prstGeom>
          <a:solidFill>
            <a:srgbClr val="406D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1024127" y="5964174"/>
            <a:ext cx="10143713" cy="1934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0000"/>
              </a:lnSpc>
            </a:pPr>
            <a:r>
              <a:rPr sz="9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口径提示：该图为示意整理，比例基于 SemiAnalysis 描述归纳，非公司披露的精确数值。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49808" y="6263640"/>
            <a:ext cx="10692353" cy="7620"/>
          </a:xfrm>
          <a:prstGeom prst="rect">
            <a:avLst/>
          </a:prstGeom>
          <a:solidFill>
            <a:srgbClr val="DAE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49808" y="6355080"/>
            <a:ext cx="7484647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来源：SemiAnalysis《中国 AI 基础设施热潮》｜ 原文：SI云原生智能算力架构 · 2026-10-19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527761" y="6355080"/>
            <a:ext cx="914400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lnSpc>
                <a:spcPct val="100000"/>
              </a:lnSpc>
            </a:pPr>
            <a:r>
              <a:rPr sz="950" b="1">
                <a:solidFill>
                  <a:srgbClr val="406D99"/>
                </a:solidFill>
                <a:latin typeface="微软雅黑"/>
                <a:ea typeface="微软雅黑"/>
                <a:cs typeface="微软雅黑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light_164D8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9808" y="420624"/>
            <a:ext cx="10692353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03 · 路线之争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692353" cy="42799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6000"/>
              </a:lnSpc>
            </a:pPr>
            <a:r>
              <a:rPr sz="2500" b="1">
                <a:solidFill>
                  <a:srgbClr val="164D83"/>
                </a:solidFill>
                <a:latin typeface="微软雅黑"/>
                <a:ea typeface="微软雅黑"/>
                <a:cs typeface="微软雅黑"/>
              </a:rPr>
              <a:t>供给侧错配：旧机房空置，新批发稀缺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9808" y="1177798"/>
            <a:ext cx="566928" cy="4114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49808" y="1360678"/>
            <a:ext cx="10692353" cy="24180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8000"/>
              </a:lnSpc>
            </a:pPr>
            <a:r>
              <a:rPr sz="11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2026 年上半年批发型数据中心签约量爆发，而零售型机房几乎无人问津。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49808" y="1675638"/>
            <a:ext cx="5227304" cy="26517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AE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Rounded Rectangle 7"/>
          <p:cNvSpPr/>
          <p:nvPr/>
        </p:nvSpPr>
        <p:spPr>
          <a:xfrm>
            <a:off x="749808" y="1675638"/>
            <a:ext cx="5227304" cy="50292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932688" y="1858518"/>
            <a:ext cx="4861544" cy="31089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4000"/>
              </a:lnSpc>
            </a:pPr>
            <a:r>
              <a:rPr sz="140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存量：三大运营商的旧机房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2688" y="2189226"/>
            <a:ext cx="4861544" cy="1991867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46304" indent="-146304">
              <a:lnSpc>
                <a:spcPct val="134000"/>
              </a:lnSpc>
              <a:spcAft>
                <a:spcPts val="600"/>
              </a:spcAft>
            </a:pPr>
            <a:r>
              <a:rPr sz="11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10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仍拥有全国约三分之一的数据中心容量</a:t>
            </a:r>
          </a:p>
          <a:p>
            <a:pPr algn="l" marL="146304" indent="-146304">
              <a:lnSpc>
                <a:spcPct val="134000"/>
              </a:lnSpc>
              <a:spcAft>
                <a:spcPts val="600"/>
              </a:spcAft>
            </a:pPr>
            <a:r>
              <a:rPr sz="11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10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多为面向散户出租低功率机架的旧机房</a:t>
            </a:r>
          </a:p>
          <a:p>
            <a:pPr algn="l" marL="146304" indent="-146304">
              <a:lnSpc>
                <a:spcPct val="134000"/>
              </a:lnSpc>
              <a:spcAft>
                <a:spcPts val="600"/>
              </a:spcAft>
            </a:pPr>
            <a:r>
              <a:rPr sz="11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10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物理上难以承载 AI 服务器的高功率密度</a:t>
            </a:r>
          </a:p>
          <a:p>
            <a:pPr algn="l" marL="146304" indent="-146304">
              <a:lnSpc>
                <a:spcPct val="134000"/>
              </a:lnSpc>
              <a:spcAft>
                <a:spcPts val="600"/>
              </a:spcAft>
            </a:pPr>
            <a:r>
              <a:rPr sz="11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10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空置率居高不下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4856" y="1675638"/>
            <a:ext cx="5227304" cy="26517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AE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6214856" y="1675638"/>
            <a:ext cx="5227304" cy="50292"/>
          </a:xfrm>
          <a:prstGeom prst="roundRect">
            <a:avLst>
              <a:gd name="adj" fmla="val 50000"/>
            </a:avLst>
          </a:prstGeom>
          <a:solidFill>
            <a:srgbClr val="406D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6397736" y="1858518"/>
            <a:ext cx="4861544" cy="31089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4000"/>
              </a:lnSpc>
            </a:pPr>
            <a:r>
              <a:rPr sz="140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增量：新建批发型设施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97736" y="2189226"/>
            <a:ext cx="4861544" cy="1991867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46304" indent="-146304">
              <a:lnSpc>
                <a:spcPct val="134000"/>
              </a:lnSpc>
              <a:spcAft>
                <a:spcPts val="600"/>
              </a:spcAft>
            </a:pPr>
            <a:r>
              <a:rPr sz="1100" b="1">
                <a:solidFill>
                  <a:srgbClr val="406D99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10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新建批发型设施被快速填满</a:t>
            </a:r>
          </a:p>
          <a:p>
            <a:pPr algn="l" marL="146304" indent="-146304">
              <a:lnSpc>
                <a:spcPct val="134000"/>
              </a:lnSpc>
              <a:spcAft>
                <a:spcPts val="600"/>
              </a:spcAft>
            </a:pPr>
            <a:r>
              <a:rPr sz="1100" b="1">
                <a:solidFill>
                  <a:srgbClr val="406D99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10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万国数据（GDS）与世纪互联（VNET）2026 上半年合计签约出售约 1.3GW</a:t>
            </a:r>
          </a:p>
          <a:p>
            <a:pPr algn="l" marL="146304" indent="-146304">
              <a:lnSpc>
                <a:spcPct val="134000"/>
              </a:lnSpc>
              <a:spcAft>
                <a:spcPts val="600"/>
              </a:spcAft>
            </a:pPr>
            <a:r>
              <a:rPr sz="1100" b="1">
                <a:solidFill>
                  <a:srgbClr val="406D99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10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只捕获字节与阿里 2024—2026 至今订单的约三分之一</a:t>
            </a:r>
          </a:p>
          <a:p>
            <a:pPr algn="l" marL="146304" indent="-146304">
              <a:lnSpc>
                <a:spcPct val="134000"/>
              </a:lnSpc>
              <a:spcAft>
                <a:spcPts val="600"/>
              </a:spcAft>
            </a:pPr>
            <a:r>
              <a:rPr sz="1100" b="1">
                <a:solidFill>
                  <a:srgbClr val="406D99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10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大量订单流向未上市运营商与地方国资平台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49808" y="4510278"/>
            <a:ext cx="10692353" cy="713232"/>
          </a:xfrm>
          <a:prstGeom prst="roundRect">
            <a:avLst>
              <a:gd name="adj" fmla="val 6000"/>
            </a:avLst>
          </a:prstGeom>
          <a:solidFill>
            <a:srgbClr val="164D8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1078992" y="4638294"/>
            <a:ext cx="10033985" cy="457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3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价值重估的核心逻辑</a:t>
            </a:r>
          </a:p>
          <a:p>
            <a:pPr algn="l">
              <a:lnSpc>
                <a:spcPct val="134000"/>
              </a:lnSpc>
              <a:spcBef>
                <a:spcPts val="400"/>
              </a:spcBef>
            </a:pPr>
            <a:r>
              <a:rPr sz="1100" b="0">
                <a:solidFill>
                  <a:srgbClr val="E6EDF5"/>
                </a:solidFill>
                <a:latin typeface="微软雅黑"/>
                <a:ea typeface="微软雅黑"/>
                <a:cs typeface="微软雅黑"/>
              </a:rPr>
              <a:t>「旧机房空置、新批发稀缺」的错配，正是 AI 时代基础设施价值重估的核心逻辑。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49808" y="6263640"/>
            <a:ext cx="10692353" cy="7620"/>
          </a:xfrm>
          <a:prstGeom prst="rect">
            <a:avLst/>
          </a:prstGeom>
          <a:solidFill>
            <a:srgbClr val="DAE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49808" y="6355080"/>
            <a:ext cx="7484647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来源：SemiAnalysis《中国 AI 基础设施热潮》｜ 原文：SI云原生智能算力架构 · 2026-10-19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527761" y="6355080"/>
            <a:ext cx="914400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lnSpc>
                <a:spcPct val="100000"/>
              </a:lnSpc>
            </a:pPr>
            <a:r>
              <a:rPr sz="950" b="1">
                <a:solidFill>
                  <a:srgbClr val="406D99"/>
                </a:solidFill>
                <a:latin typeface="微软雅黑"/>
                <a:ea typeface="微软雅黑"/>
                <a:cs typeface="微软雅黑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dark_164D8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9808" y="1737360"/>
            <a:ext cx="3657600" cy="11887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7800" b="1">
                <a:solidFill>
                  <a:srgbClr val="406D99"/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49808" y="3054096"/>
            <a:ext cx="1051560" cy="50292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49808" y="3310128"/>
            <a:ext cx="6675120" cy="48971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2000"/>
              </a:lnSpc>
            </a:pPr>
            <a:r>
              <a:rPr sz="2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资本与交付：重资产竞赛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3891280"/>
            <a:ext cx="6675120" cy="28041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6000"/>
              </a:lnSpc>
            </a:pPr>
            <a:r>
              <a:rPr sz="1200" b="0">
                <a:solidFill>
                  <a:srgbClr val="A9BCD0"/>
                </a:solidFill>
                <a:latin typeface="微软雅黑"/>
                <a:ea typeface="微软雅黑"/>
                <a:cs typeface="微软雅黑"/>
              </a:rPr>
              <a:t>资本开支三年冲上 1000 亿美元，交付周期从 18 个月压缩到 100 天。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18120" y="1737360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350→1000</a:t>
            </a:r>
            <a:r>
              <a:rPr sz="12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 亿美元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18120" y="2212848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5000"/>
              </a:lnSpc>
            </a:pPr>
            <a:r>
              <a:rPr sz="1000" b="0">
                <a:solidFill>
                  <a:srgbClr val="A9BCD0"/>
                </a:solidFill>
                <a:latin typeface="微软雅黑"/>
                <a:ea typeface="微软雅黑"/>
                <a:cs typeface="微软雅黑"/>
              </a:rPr>
              <a:t>四家资本开支 2024 → 2026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580376" y="1792224"/>
            <a:ext cx="41148" cy="65836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7818120" y="2706624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18→12</a:t>
            </a:r>
            <a:r>
              <a:rPr sz="12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 个月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18120" y="3182112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5000"/>
              </a:lnSpc>
            </a:pPr>
            <a:r>
              <a:rPr sz="1000" b="0">
                <a:solidFill>
                  <a:srgbClr val="A9BCD0"/>
                </a:solidFill>
                <a:latin typeface="微软雅黑"/>
                <a:ea typeface="微软雅黑"/>
                <a:cs typeface="微软雅黑"/>
              </a:rPr>
              <a:t>100MW 数据中心交付周期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580376" y="2761488"/>
            <a:ext cx="41148" cy="65836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7818120" y="3675887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~100</a:t>
            </a:r>
            <a:r>
              <a:rPr sz="12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 天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18120" y="4151375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5000"/>
              </a:lnSpc>
            </a:pPr>
            <a:r>
              <a:rPr sz="1000" b="0">
                <a:solidFill>
                  <a:srgbClr val="A9BCD0"/>
                </a:solidFill>
                <a:latin typeface="微软雅黑"/>
                <a:ea typeface="微软雅黑"/>
                <a:cs typeface="微软雅黑"/>
              </a:rPr>
              <a:t>阿里 CUBE 5.0 交付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580376" y="3730751"/>
            <a:ext cx="41148" cy="65836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ectangle 15"/>
          <p:cNvSpPr/>
          <p:nvPr/>
        </p:nvSpPr>
        <p:spPr>
          <a:xfrm>
            <a:off x="749808" y="6263640"/>
            <a:ext cx="10692353" cy="7620"/>
          </a:xfrm>
          <a:prstGeom prst="rect">
            <a:avLst/>
          </a:prstGeom>
          <a:solidFill>
            <a:srgbClr val="DAE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49808" y="6355080"/>
            <a:ext cx="7484647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来源：SemiAnalysis《中国 AI 基础设施热潮》｜ 原文：SI云原生智能算力架构 · 2026-10-19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527761" y="6355080"/>
            <a:ext cx="914400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lnSpc>
                <a:spcPct val="100000"/>
              </a:lnSpc>
            </a:pPr>
            <a:r>
              <a:rPr sz="950" b="1">
                <a:solidFill>
                  <a:srgbClr val="406D99"/>
                </a:solidFill>
                <a:latin typeface="微软雅黑"/>
                <a:ea typeface="微软雅黑"/>
                <a:cs typeface="微软雅黑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light_164D8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9808" y="420624"/>
            <a:ext cx="10692353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04 · 资本与交付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692353" cy="42799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6000"/>
              </a:lnSpc>
            </a:pPr>
            <a:r>
              <a:rPr sz="2500" b="1">
                <a:solidFill>
                  <a:srgbClr val="164D83"/>
                </a:solidFill>
                <a:latin typeface="微软雅黑"/>
                <a:ea typeface="微软雅黑"/>
                <a:cs typeface="微软雅黑"/>
              </a:rPr>
              <a:t>资本开支拐点：从现金流机器到重资产竞赛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9808" y="1177798"/>
            <a:ext cx="566928" cy="4114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49808" y="1360678"/>
            <a:ext cx="10692353" cy="24180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8000"/>
              </a:lnSpc>
            </a:pPr>
            <a:r>
              <a:rPr sz="11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字节、阿里、腾讯、百度四家合计资本开支，2024 年约 350 亿美元，2026 年正朝 1000 亿美元规模增长。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67512" y="1629330"/>
            <a:ext cx="5833872" cy="3841655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9E1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8" name="Picture 7" descr="p0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808" y="1711626"/>
            <a:ext cx="5669280" cy="367706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49808" y="5480129"/>
            <a:ext cx="5669280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0000"/>
              </a:lnSpc>
            </a:pPr>
            <a:r>
              <a:rPr sz="100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图4 · 头部四家资本开支三年跃升：35→50→100（US$B）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675120" y="1675638"/>
            <a:ext cx="4767041" cy="40233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AE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894576" y="1858518"/>
            <a:ext cx="4328129" cy="31089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300" b="1">
                <a:solidFill>
                  <a:srgbClr val="164D83"/>
                </a:solidFill>
                <a:latin typeface="微软雅黑"/>
                <a:ea typeface="微软雅黑"/>
                <a:cs typeface="微软雅黑"/>
              </a:rPr>
              <a:t>规模与现金流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94576" y="2242566"/>
            <a:ext cx="4328129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规模跃升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040880" y="2498598"/>
            <a:ext cx="4145249" cy="21259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2024 年约 350 亿美元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040880" y="2766060"/>
            <a:ext cx="4145249" cy="21259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2025 年超 500 亿美元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040880" y="3033522"/>
            <a:ext cx="4145249" cy="21259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2026 年朝 1000 亿美元规模增长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94576" y="3392424"/>
            <a:ext cx="4328129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现金流拐点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040880" y="3648456"/>
            <a:ext cx="4145249" cy="3886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阿里 / 腾讯 / 百度 2026Q2 合计资本开支约 200 亿美元（约 1318 亿元），同比增加超过一倍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40880" y="4091940"/>
            <a:ext cx="4145249" cy="21259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首次同时录得负自由现金流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94576" y="4450842"/>
            <a:ext cx="4328129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解读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040880" y="4706874"/>
            <a:ext cx="4145249" cy="21259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自由现金流转负 ≠ 经营恶化，而是资本前置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040880" y="4974336"/>
            <a:ext cx="4145249" cy="3886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回收路径：AI 云服务、模型 API、广告效率、推荐系统升级（3—5 年）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49808" y="5845302"/>
            <a:ext cx="10692353" cy="431165"/>
          </a:xfrm>
          <a:prstGeom prst="roundRect">
            <a:avLst>
              <a:gd name="adj" fmla="val 5000"/>
            </a:avLst>
          </a:prstGeom>
          <a:solidFill>
            <a:srgbClr val="EFF3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749808" y="5845302"/>
            <a:ext cx="45720" cy="431165"/>
          </a:xfrm>
          <a:prstGeom prst="roundRect">
            <a:avLst>
              <a:gd name="adj" fmla="val 50000"/>
            </a:avLst>
          </a:prstGeom>
          <a:solidFill>
            <a:srgbClr val="406D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1024127" y="5964174"/>
            <a:ext cx="10143713" cy="1934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0000"/>
              </a:lnSpc>
            </a:pPr>
            <a:r>
              <a:rPr sz="9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口径提示：腾讯 2005 年以来首次自由现金流转负；当季约 593 亿元资本开支付款中，约 514 亿元为算力采购预付款。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49808" y="6263640"/>
            <a:ext cx="10692353" cy="7620"/>
          </a:xfrm>
          <a:prstGeom prst="rect">
            <a:avLst/>
          </a:prstGeom>
          <a:solidFill>
            <a:srgbClr val="DAE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49808" y="6355080"/>
            <a:ext cx="7484647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来源：SemiAnalysis《中国 AI 基础设施热潮》｜ 原文：SI云原生智能算力架构 · 2026-10-19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527761" y="6355080"/>
            <a:ext cx="914400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lnSpc>
                <a:spcPct val="100000"/>
              </a:lnSpc>
            </a:pPr>
            <a:r>
              <a:rPr sz="950" b="1">
                <a:solidFill>
                  <a:srgbClr val="406D99"/>
                </a:solidFill>
                <a:latin typeface="微软雅黑"/>
                <a:ea typeface="微软雅黑"/>
                <a:cs typeface="微软雅黑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light_164D8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9808" y="420624"/>
            <a:ext cx="10692353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04 · 资本与交付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692353" cy="42799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6000"/>
              </a:lnSpc>
            </a:pPr>
            <a:r>
              <a:rPr sz="2500" b="1">
                <a:solidFill>
                  <a:srgbClr val="164D83"/>
                </a:solidFill>
                <a:latin typeface="微软雅黑"/>
                <a:ea typeface="微软雅黑"/>
                <a:cs typeface="微软雅黑"/>
              </a:rPr>
              <a:t>东数西算与交付周期的极限压缩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9808" y="1177798"/>
            <a:ext cx="566928" cy="4114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49808" y="1360678"/>
            <a:ext cx="10692353" cy="24180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8000"/>
              </a:lnSpc>
            </a:pPr>
            <a:r>
              <a:rPr sz="11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2022 年 2 月启动的「东数西算」工程，布局 8 个国家算力枢纽节点、10 个国家数据中心集群。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90371" y="1593342"/>
            <a:ext cx="5788152" cy="3913632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9E1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8" name="Picture 7" descr="p0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667" y="1675638"/>
            <a:ext cx="5623560" cy="374904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72667" y="5516118"/>
            <a:ext cx="5623560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0000"/>
              </a:lnSpc>
            </a:pPr>
            <a:r>
              <a:rPr sz="100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图5 · 中国超大规模数据中心交付周期压缩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675120" y="1675638"/>
            <a:ext cx="4767041" cy="40233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AE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894576" y="1858518"/>
            <a:ext cx="4328129" cy="31089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300" b="1">
                <a:solidFill>
                  <a:srgbClr val="164D83"/>
                </a:solidFill>
                <a:latin typeface="微软雅黑"/>
                <a:ea typeface="微软雅黑"/>
                <a:cs typeface="微软雅黑"/>
              </a:rPr>
              <a:t>周期与分工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94576" y="2242566"/>
            <a:ext cx="4328129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周期压缩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040880" y="2498598"/>
            <a:ext cx="4145249" cy="21259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云计算时代：约 18 个月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040880" y="2766060"/>
            <a:ext cx="4145249" cy="21259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AI 时代：约 12 个月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040880" y="3033522"/>
            <a:ext cx="4145249" cy="21259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阿里 CUBE 5.0：约 100 天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94576" y="3392424"/>
            <a:ext cx="4328129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100 天拆解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040880" y="3648456"/>
            <a:ext cx="4145249" cy="21259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工厂预制 + 场地准备 30 天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40880" y="3915918"/>
            <a:ext cx="4145249" cy="21259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现场安装 50 天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40880" y="4183380"/>
            <a:ext cx="4145249" cy="21259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调试 20 天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94576" y="4542282"/>
            <a:ext cx="4328129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区域分工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040880" y="4798314"/>
            <a:ext cx="4145249" cy="21259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西部节点：训练与冷存储，用低价绿电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040880" y="5065776"/>
            <a:ext cx="4145249" cy="21259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东部节点：低时延推理，服务人口与产业密集区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49808" y="5845302"/>
            <a:ext cx="10692353" cy="431165"/>
          </a:xfrm>
          <a:prstGeom prst="roundRect">
            <a:avLst>
              <a:gd name="adj" fmla="val 5000"/>
            </a:avLst>
          </a:prstGeom>
          <a:solidFill>
            <a:srgbClr val="EFF3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Rounded Rectangle 23"/>
          <p:cNvSpPr/>
          <p:nvPr/>
        </p:nvSpPr>
        <p:spPr>
          <a:xfrm>
            <a:off x="749808" y="5845302"/>
            <a:ext cx="45720" cy="431165"/>
          </a:xfrm>
          <a:prstGeom prst="roundRect">
            <a:avLst>
              <a:gd name="adj" fmla="val 50000"/>
            </a:avLst>
          </a:prstGeom>
          <a:solidFill>
            <a:srgbClr val="406D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1024127" y="5964174"/>
            <a:ext cx="10143713" cy="1934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0000"/>
              </a:lnSpc>
            </a:pPr>
            <a:r>
              <a:rPr sz="9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口径提示：交付周期为 SemiAnalysis 对中国标准 100MW 数据中心的估计值。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49808" y="6263640"/>
            <a:ext cx="10692353" cy="7620"/>
          </a:xfrm>
          <a:prstGeom prst="rect">
            <a:avLst/>
          </a:prstGeom>
          <a:solidFill>
            <a:srgbClr val="DAE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49808" y="6355080"/>
            <a:ext cx="7484647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来源：SemiAnalysis《中国 AI 基础设施热潮》｜ 原文：SI云原生智能算力架构 · 2026-10-19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527761" y="6355080"/>
            <a:ext cx="914400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lnSpc>
                <a:spcPct val="100000"/>
              </a:lnSpc>
            </a:pPr>
            <a:r>
              <a:rPr sz="950" b="1">
                <a:solidFill>
                  <a:srgbClr val="406D99"/>
                </a:solidFill>
                <a:latin typeface="微软雅黑"/>
                <a:ea typeface="微软雅黑"/>
                <a:cs typeface="微软雅黑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light_164D8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9808" y="420624"/>
            <a:ext cx="10692353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04 · 资本与交付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692353" cy="42799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6000"/>
              </a:lnSpc>
            </a:pPr>
            <a:r>
              <a:rPr sz="2500" b="1">
                <a:solidFill>
                  <a:srgbClr val="164D83"/>
                </a:solidFill>
                <a:latin typeface="微软雅黑"/>
                <a:ea typeface="微软雅黑"/>
                <a:cs typeface="微软雅黑"/>
              </a:rPr>
              <a:t>东数西算正在塑造五强的区域策略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9808" y="1177798"/>
            <a:ext cx="566928" cy="4114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49808" y="1360678"/>
            <a:ext cx="10692353" cy="24180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8000"/>
              </a:lnSpc>
            </a:pPr>
            <a:r>
              <a:rPr sz="11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谁在哪个区域建什么，取决于训练 / 推理属性与电力成本。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1152144" y="1767078"/>
            <a:ext cx="15240" cy="3822192"/>
          </a:xfrm>
          <a:prstGeom prst="rect">
            <a:avLst/>
          </a:prstGeom>
          <a:solidFill>
            <a:srgbClr val="DAE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1101852" y="1821942"/>
            <a:ext cx="100584" cy="100584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1444752" y="1730502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164D83"/>
                </a:solidFill>
                <a:latin typeface="微软雅黑"/>
                <a:ea typeface="微软雅黑"/>
                <a:cs typeface="微软雅黑"/>
              </a:rPr>
              <a:t>内蒙古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84448" y="1712214"/>
            <a:ext cx="7674833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15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呼和浩特—乌兰察布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84448" y="1968245"/>
            <a:ext cx="7674833" cy="19913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8000"/>
              </a:lnSpc>
            </a:pPr>
            <a:r>
              <a:rPr sz="100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被 SemiAnalysis 列为以训练业务为主的增长区域，字节跳动正在当地扩大自建数据中心。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101852" y="2846070"/>
            <a:ext cx="100584" cy="100584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1444752" y="2754630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164D83"/>
                </a:solidFill>
                <a:latin typeface="微软雅黑"/>
                <a:ea typeface="微软雅黑"/>
                <a:cs typeface="微软雅黑"/>
              </a:rPr>
              <a:t>安徽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84448" y="2736342"/>
            <a:ext cx="7674833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15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芜湖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84448" y="2992374"/>
            <a:ext cx="7674833" cy="19913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8000"/>
              </a:lnSpc>
            </a:pPr>
            <a:r>
              <a:rPr sz="100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主要承接长三角的推理和云计算需求，字节跳动、腾讯、华为云均有布局。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101852" y="3870198"/>
            <a:ext cx="100584" cy="100584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1444752" y="3778757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164D83"/>
                </a:solidFill>
                <a:latin typeface="微软雅黑"/>
                <a:ea typeface="微软雅黑"/>
                <a:cs typeface="微软雅黑"/>
              </a:rPr>
              <a:t>山西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584448" y="3760470"/>
            <a:ext cx="7674833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15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非国家枢纽体系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584448" y="4016502"/>
            <a:ext cx="7674833" cy="19913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8000"/>
              </a:lnSpc>
            </a:pPr>
            <a:r>
              <a:rPr sz="100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虽不属于国家枢纽体系，但已投运容量可观，字节跳动是当地重要需求方。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101852" y="4894326"/>
            <a:ext cx="100584" cy="100584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1444752" y="4802886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164D83"/>
                </a:solidFill>
                <a:latin typeface="微软雅黑"/>
                <a:ea typeface="微软雅黑"/>
                <a:cs typeface="微软雅黑"/>
              </a:rPr>
              <a:t>西部 / 东部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584448" y="4784598"/>
            <a:ext cx="7674833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15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结构性分工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584448" y="5040630"/>
            <a:ext cx="7674833" cy="19913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8000"/>
              </a:lnSpc>
            </a:pPr>
            <a:r>
              <a:rPr sz="100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西部承接对实时性要求较低的训练与冷存储，利用低价绿电；东部承担低时延推理。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49808" y="6263640"/>
            <a:ext cx="10692353" cy="7620"/>
          </a:xfrm>
          <a:prstGeom prst="rect">
            <a:avLst/>
          </a:prstGeom>
          <a:solidFill>
            <a:srgbClr val="DAE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49808" y="6355080"/>
            <a:ext cx="7484647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来源：SemiAnalysis《中国 AI 基础设施热潮》｜ 原文：SI云原生智能算力架构 · 2026-10-19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527761" y="6355080"/>
            <a:ext cx="914400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lnSpc>
                <a:spcPct val="100000"/>
              </a:lnSpc>
            </a:pPr>
            <a:r>
              <a:rPr sz="950" b="1">
                <a:solidFill>
                  <a:srgbClr val="406D99"/>
                </a:solidFill>
                <a:latin typeface="微软雅黑"/>
                <a:ea typeface="微软雅黑"/>
                <a:cs typeface="微软雅黑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dark_164D8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9808" y="1737360"/>
            <a:ext cx="3657600" cy="11887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7800" b="1">
                <a:solidFill>
                  <a:srgbClr val="406D99"/>
                </a:solidFill>
                <a:latin typeface="微软雅黑"/>
                <a:ea typeface="微软雅黑"/>
                <a:cs typeface="微软雅黑"/>
              </a:rPr>
              <a:t>05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49808" y="3054096"/>
            <a:ext cx="1051560" cy="50292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49808" y="3310128"/>
            <a:ext cx="6675120" cy="48971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2000"/>
              </a:lnSpc>
            </a:pPr>
            <a:r>
              <a:rPr sz="2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结构矛盾与战略洞察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3891280"/>
            <a:ext cx="6675120" cy="28041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6000"/>
              </a:lnSpc>
            </a:pPr>
            <a:r>
              <a:rPr sz="1200" b="0">
                <a:solidFill>
                  <a:srgbClr val="A9BCD0"/>
                </a:solidFill>
                <a:latin typeface="微软雅黑"/>
                <a:ea typeface="微软雅黑"/>
                <a:cs typeface="微软雅黑"/>
              </a:rPr>
              <a:t>规模只是故事的一面，效率才是决定长期竞争力的另一面。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18120" y="1737360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10—30</a:t>
            </a:r>
            <a:r>
              <a:rPr sz="12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 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18120" y="2212848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5000"/>
              </a:lnSpc>
            </a:pPr>
            <a:r>
              <a:rPr sz="1000" b="0">
                <a:solidFill>
                  <a:srgbClr val="A9BCD0"/>
                </a:solidFill>
                <a:latin typeface="微软雅黑"/>
                <a:ea typeface="微软雅黑"/>
                <a:cs typeface="微软雅黑"/>
              </a:rPr>
              <a:t>国产芯片单位功耗算力比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580376" y="1792224"/>
            <a:ext cx="41148" cy="65836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7818120" y="2706624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2—4</a:t>
            </a:r>
            <a:r>
              <a:rPr sz="12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 ×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18120" y="3182112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5000"/>
              </a:lnSpc>
            </a:pPr>
            <a:r>
              <a:rPr sz="1000" b="0">
                <a:solidFill>
                  <a:srgbClr val="A9BCD0"/>
                </a:solidFill>
                <a:latin typeface="微软雅黑"/>
                <a:ea typeface="微软雅黑"/>
                <a:cs typeface="微软雅黑"/>
              </a:rPr>
              <a:t>单位算力资本支出比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580376" y="2761488"/>
            <a:ext cx="41148" cy="65836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7818120" y="3675887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300</a:t>
            </a:r>
            <a:r>
              <a:rPr sz="12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 PFLOPS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18120" y="4151375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5000"/>
              </a:lnSpc>
            </a:pPr>
            <a:r>
              <a:rPr sz="1000" b="0">
                <a:solidFill>
                  <a:srgbClr val="A9BCD0"/>
                </a:solidFill>
                <a:latin typeface="微软雅黑"/>
                <a:ea typeface="微软雅黑"/>
                <a:cs typeface="微软雅黑"/>
              </a:rPr>
              <a:t>CloudMatrix 384 BF16 峰值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580376" y="3730751"/>
            <a:ext cx="41148" cy="65836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ectangle 15"/>
          <p:cNvSpPr/>
          <p:nvPr/>
        </p:nvSpPr>
        <p:spPr>
          <a:xfrm>
            <a:off x="749808" y="6263640"/>
            <a:ext cx="10692353" cy="7620"/>
          </a:xfrm>
          <a:prstGeom prst="rect">
            <a:avLst/>
          </a:prstGeom>
          <a:solidFill>
            <a:srgbClr val="DAE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49808" y="6355080"/>
            <a:ext cx="7484647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来源：SemiAnalysis《中国 AI 基础设施热潮》｜ 原文：SI云原生智能算力架构 · 2026-10-19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527761" y="6355080"/>
            <a:ext cx="914400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lnSpc>
                <a:spcPct val="100000"/>
              </a:lnSpc>
            </a:pPr>
            <a:r>
              <a:rPr sz="950" b="1">
                <a:solidFill>
                  <a:srgbClr val="406D99"/>
                </a:solidFill>
                <a:latin typeface="微软雅黑"/>
                <a:ea typeface="微软雅黑"/>
                <a:cs typeface="微软雅黑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light_164D8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9808" y="420624"/>
            <a:ext cx="10692353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05 · 结构矛盾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692353" cy="42799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6000"/>
              </a:lnSpc>
            </a:pPr>
            <a:r>
              <a:rPr sz="2500" b="1">
                <a:solidFill>
                  <a:srgbClr val="164D83"/>
                </a:solidFill>
                <a:latin typeface="微软雅黑"/>
                <a:ea typeface="微软雅黑"/>
                <a:cs typeface="微软雅黑"/>
              </a:rPr>
              <a:t>效率鸿沟：容量追近，单位产出仍差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9808" y="1177798"/>
            <a:ext cx="566928" cy="4114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49808" y="1360678"/>
            <a:ext cx="10692353" cy="24180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8000"/>
              </a:lnSpc>
            </a:pPr>
            <a:r>
              <a:rPr sz="11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国产 AI 加速芯片出货份额 2026 年预计超过 50%，但单位功耗算力与单位算力资本支出仍显著落后。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49808" y="1675638"/>
            <a:ext cx="2508496" cy="13716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AE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Rounded Rectangle 7"/>
          <p:cNvSpPr/>
          <p:nvPr/>
        </p:nvSpPr>
        <p:spPr>
          <a:xfrm>
            <a:off x="749808" y="1675638"/>
            <a:ext cx="50292" cy="1371600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950976" y="1803654"/>
            <a:ext cx="2106160" cy="47548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26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&gt;50</a:t>
            </a:r>
            <a:r>
              <a:rPr sz="11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 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50976" y="2173478"/>
            <a:ext cx="2106160" cy="25603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15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国产 AI 芯片出货份额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50976" y="2480310"/>
            <a:ext cx="2106160" cy="47548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4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高盛预计 2026 年出货量口径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477760" y="1675638"/>
            <a:ext cx="2508496" cy="13716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AE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3477760" y="1675638"/>
            <a:ext cx="50292" cy="1371600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3678928" y="1803654"/>
            <a:ext cx="2106160" cy="47548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26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10—30</a:t>
            </a:r>
            <a:r>
              <a:rPr sz="11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 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78928" y="2173478"/>
            <a:ext cx="2106160" cy="25603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15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单位功耗算力比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78928" y="2480310"/>
            <a:ext cx="2106160" cy="47548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4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国产芯片相对进口芯片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05712" y="1675638"/>
            <a:ext cx="2508496" cy="13716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AE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6205712" y="1675638"/>
            <a:ext cx="50292" cy="1371600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406880" y="1803654"/>
            <a:ext cx="2106160" cy="47548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26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2—4</a:t>
            </a:r>
            <a:r>
              <a:rPr sz="11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 ×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6880" y="2173478"/>
            <a:ext cx="2106160" cy="25603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15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单位算力资本支出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6880" y="2480310"/>
            <a:ext cx="2106160" cy="47548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4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国产芯片是进口芯片的 2—4 倍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933665" y="1675638"/>
            <a:ext cx="2508496" cy="13716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AE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8933665" y="1675638"/>
            <a:ext cx="50292" cy="1371600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9134833" y="1803654"/>
            <a:ext cx="2106160" cy="47548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26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1/6—1/3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134833" y="2173478"/>
            <a:ext cx="2106160" cy="25603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15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日均 Token 产出比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134833" y="2480310"/>
            <a:ext cx="2106160" cy="47548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4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华为 910B/910C 服务器相对 H800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49808" y="3266694"/>
            <a:ext cx="10692353" cy="1005840"/>
          </a:xfrm>
          <a:prstGeom prst="roundRect">
            <a:avLst>
              <a:gd name="adj" fmla="val 6000"/>
            </a:avLst>
          </a:prstGeom>
          <a:solidFill>
            <a:srgbClr val="164D8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1024127" y="3431286"/>
            <a:ext cx="3125205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补短板的两条路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24127" y="3723894"/>
            <a:ext cx="3125205" cy="38404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2000"/>
              </a:lnSpc>
            </a:pPr>
            <a:r>
              <a:rPr sz="980" b="0">
                <a:solidFill>
                  <a:srgbClr val="D6E2EE"/>
                </a:solidFill>
                <a:latin typeface="微软雅黑"/>
                <a:ea typeface="微软雅黑"/>
                <a:cs typeface="微软雅黑"/>
              </a:rPr>
              <a:t>系统级堆叠：更大规模集群 + 高速互联；软件级补课：算法优化、稀疏化、量化、通信重叠。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441941" y="3431286"/>
            <a:ext cx="3125205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DeepSeek 的意义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441941" y="3723894"/>
            <a:ext cx="3125205" cy="38404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2000"/>
              </a:lnSpc>
            </a:pPr>
            <a:r>
              <a:rPr sz="980" b="0">
                <a:solidFill>
                  <a:srgbClr val="D6E2EE"/>
                </a:solidFill>
                <a:latin typeface="微软雅黑"/>
                <a:ea typeface="微软雅黑"/>
                <a:cs typeface="微软雅黑"/>
              </a:rPr>
              <a:t>软件级补课的最佳注脚——算法效率可以部分抵消硬件差距。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859755" y="3431286"/>
            <a:ext cx="3125205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开源协同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859755" y="3723894"/>
            <a:ext cx="3125205" cy="38404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2000"/>
              </a:lnSpc>
            </a:pPr>
            <a:r>
              <a:rPr sz="980" b="0">
                <a:solidFill>
                  <a:srgbClr val="D6E2EE"/>
                </a:solidFill>
                <a:latin typeface="微软雅黑"/>
                <a:ea typeface="微软雅黑"/>
                <a:cs typeface="微软雅黑"/>
              </a:rPr>
              <a:t>2026-09-30 DeepSeek 与华为联合开源 6 个模块，涵盖计算、通信、TileLang 语言及 128 卡超节点方案。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749808" y="4510278"/>
            <a:ext cx="3442197" cy="155448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AE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5" name="Rounded Rectangle 34"/>
          <p:cNvSpPr/>
          <p:nvPr/>
        </p:nvSpPr>
        <p:spPr>
          <a:xfrm>
            <a:off x="749808" y="4510278"/>
            <a:ext cx="3442197" cy="50292"/>
          </a:xfrm>
          <a:prstGeom prst="roundRect">
            <a:avLst>
              <a:gd name="adj" fmla="val 50000"/>
            </a:avLst>
          </a:prstGeom>
          <a:solidFill>
            <a:srgbClr val="406D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6" name="TextBox 35"/>
          <p:cNvSpPr txBox="1"/>
          <p:nvPr/>
        </p:nvSpPr>
        <p:spPr>
          <a:xfrm>
            <a:off x="932688" y="4693158"/>
            <a:ext cx="3076437" cy="31089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4000"/>
              </a:lnSpc>
            </a:pPr>
            <a:r>
              <a:rPr sz="130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系统级堆叠（CloudMatrix 384）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32688" y="5009388"/>
            <a:ext cx="3076437" cy="90906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46304" indent="-146304">
              <a:lnSpc>
                <a:spcPct val="134000"/>
              </a:lnSpc>
              <a:spcAft>
                <a:spcPts val="600"/>
              </a:spcAft>
            </a:pPr>
            <a:r>
              <a:rPr sz="1000" b="1">
                <a:solidFill>
                  <a:srgbClr val="406D99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0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更大规模集群 + 高速互联</a:t>
            </a:r>
          </a:p>
          <a:p>
            <a:pPr algn="l" marL="146304" indent="-146304">
              <a:lnSpc>
                <a:spcPct val="134000"/>
              </a:lnSpc>
              <a:spcAft>
                <a:spcPts val="600"/>
              </a:spcAft>
            </a:pPr>
            <a:r>
              <a:rPr sz="1000" b="1">
                <a:solidFill>
                  <a:srgbClr val="406D99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0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384 颗 910C 聚成单一逻辑单元</a:t>
            </a:r>
          </a:p>
          <a:p>
            <a:pPr algn="l" marL="146304" indent="-146304">
              <a:lnSpc>
                <a:spcPct val="134000"/>
              </a:lnSpc>
              <a:spcAft>
                <a:spcPts val="600"/>
              </a:spcAft>
            </a:pPr>
            <a:r>
              <a:rPr sz="1000" b="1">
                <a:solidFill>
                  <a:srgbClr val="406D99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0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BF16 峰值算力约 300 PFLOPS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4374885" y="4510278"/>
            <a:ext cx="3442197" cy="155448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AE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Rounded Rectangle 38"/>
          <p:cNvSpPr/>
          <p:nvPr/>
        </p:nvSpPr>
        <p:spPr>
          <a:xfrm>
            <a:off x="4374885" y="4510278"/>
            <a:ext cx="3442197" cy="50292"/>
          </a:xfrm>
          <a:prstGeom prst="roundRect">
            <a:avLst>
              <a:gd name="adj" fmla="val 50000"/>
            </a:avLst>
          </a:prstGeom>
          <a:solidFill>
            <a:srgbClr val="406D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0" name="TextBox 39"/>
          <p:cNvSpPr txBox="1"/>
          <p:nvPr/>
        </p:nvSpPr>
        <p:spPr>
          <a:xfrm>
            <a:off x="4557765" y="4693158"/>
            <a:ext cx="3076437" cy="31089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4000"/>
              </a:lnSpc>
            </a:pPr>
            <a:r>
              <a:rPr sz="130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软件级补课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557765" y="5009388"/>
            <a:ext cx="3076437" cy="90906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46304" indent="-146304">
              <a:lnSpc>
                <a:spcPct val="134000"/>
              </a:lnSpc>
              <a:spcAft>
                <a:spcPts val="600"/>
              </a:spcAft>
            </a:pPr>
            <a:r>
              <a:rPr sz="1000" b="1">
                <a:solidFill>
                  <a:srgbClr val="406D99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0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算法优化、稀疏化、量化、通信重叠</a:t>
            </a:r>
          </a:p>
          <a:p>
            <a:pPr algn="l" marL="146304" indent="-146304">
              <a:lnSpc>
                <a:spcPct val="134000"/>
              </a:lnSpc>
              <a:spcAft>
                <a:spcPts val="600"/>
              </a:spcAft>
            </a:pPr>
            <a:r>
              <a:rPr sz="1000" b="1">
                <a:solidFill>
                  <a:srgbClr val="406D99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0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TileLang：CUDA 的替代性高级编程语言</a:t>
            </a:r>
          </a:p>
          <a:p>
            <a:pPr algn="l" marL="146304" indent="-146304">
              <a:lnSpc>
                <a:spcPct val="134000"/>
              </a:lnSpc>
              <a:spcAft>
                <a:spcPts val="600"/>
              </a:spcAft>
            </a:pPr>
            <a:r>
              <a:rPr sz="1000" b="1">
                <a:solidFill>
                  <a:srgbClr val="406D99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0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从「缺芯」进入「建栈」阶段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7999963" y="4510278"/>
            <a:ext cx="3442197" cy="155448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AE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3" name="Rounded Rectangle 42"/>
          <p:cNvSpPr/>
          <p:nvPr/>
        </p:nvSpPr>
        <p:spPr>
          <a:xfrm>
            <a:off x="7999963" y="4510278"/>
            <a:ext cx="3442197" cy="50292"/>
          </a:xfrm>
          <a:prstGeom prst="roundRect">
            <a:avLst>
              <a:gd name="adj" fmla="val 50000"/>
            </a:avLst>
          </a:prstGeom>
          <a:solidFill>
            <a:srgbClr val="406D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4" name="TextBox 43"/>
          <p:cNvSpPr txBox="1"/>
          <p:nvPr/>
        </p:nvSpPr>
        <p:spPr>
          <a:xfrm>
            <a:off x="8182843" y="4693158"/>
            <a:ext cx="3076437" cy="31089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4000"/>
              </a:lnSpc>
            </a:pPr>
            <a:r>
              <a:rPr sz="130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实证信号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182843" y="5009388"/>
            <a:ext cx="3076437" cy="90906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46304" indent="-146304">
              <a:lnSpc>
                <a:spcPct val="134000"/>
              </a:lnSpc>
              <a:spcAft>
                <a:spcPts val="600"/>
              </a:spcAft>
            </a:pPr>
            <a:r>
              <a:rPr sz="1000" b="1">
                <a:solidFill>
                  <a:srgbClr val="406D99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0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2026-04 发布 DeepSeek V4</a:t>
            </a:r>
          </a:p>
          <a:p>
            <a:pPr algn="l" marL="146304" indent="-146304">
              <a:lnSpc>
                <a:spcPct val="134000"/>
              </a:lnSpc>
              <a:spcAft>
                <a:spcPts val="600"/>
              </a:spcAft>
            </a:pPr>
            <a:r>
              <a:rPr sz="1000" b="1">
                <a:solidFill>
                  <a:srgbClr val="406D99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0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首款为华为 Ascend 大规模优化的主流模型</a:t>
            </a:r>
          </a:p>
          <a:p>
            <a:pPr algn="l" marL="146304" indent="-146304">
              <a:lnSpc>
                <a:spcPct val="134000"/>
              </a:lnSpc>
              <a:spcAft>
                <a:spcPts val="600"/>
              </a:spcAft>
            </a:pPr>
            <a:r>
              <a:rPr sz="1000" b="1">
                <a:solidFill>
                  <a:srgbClr val="406D99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0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2026-09-30 与华为联合开源 6 个模块</a:t>
            </a:r>
          </a:p>
        </p:txBody>
      </p:sp>
      <p:sp>
        <p:nvSpPr>
          <p:cNvPr id="46" name="Rectangle 45"/>
          <p:cNvSpPr/>
          <p:nvPr/>
        </p:nvSpPr>
        <p:spPr>
          <a:xfrm>
            <a:off x="749808" y="6263640"/>
            <a:ext cx="10692353" cy="7620"/>
          </a:xfrm>
          <a:prstGeom prst="rect">
            <a:avLst/>
          </a:prstGeom>
          <a:solidFill>
            <a:srgbClr val="DAE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749808" y="6355080"/>
            <a:ext cx="7484647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来源：SemiAnalysis《中国 AI 基础设施热潮》｜ 原文：SI云原生智能算力架构 · 2026-10-19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527761" y="6355080"/>
            <a:ext cx="914400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lnSpc>
                <a:spcPct val="100000"/>
              </a:lnSpc>
            </a:pPr>
            <a:r>
              <a:rPr sz="950" b="1">
                <a:solidFill>
                  <a:srgbClr val="406D99"/>
                </a:solidFill>
                <a:latin typeface="微软雅黑"/>
                <a:ea typeface="微软雅黑"/>
                <a:cs typeface="微软雅黑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light_164D8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9808" y="420624"/>
            <a:ext cx="10692353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05 · 结构矛盾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692353" cy="42799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6000"/>
              </a:lnSpc>
            </a:pPr>
            <a:r>
              <a:rPr sz="2500" b="1">
                <a:solidFill>
                  <a:srgbClr val="164D83"/>
                </a:solidFill>
                <a:latin typeface="微软雅黑"/>
                <a:ea typeface="微软雅黑"/>
                <a:cs typeface="微软雅黑"/>
              </a:rPr>
              <a:t>两条技术栈：CUDA 生态 vs 中国自主栈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9808" y="1177798"/>
            <a:ext cx="566928" cy="4114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722002" y="1399032"/>
            <a:ext cx="6560013" cy="3913632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9E1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7" name="Picture 6" descr="p0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298" y="1481328"/>
            <a:ext cx="6395421" cy="37490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04298" y="5321808"/>
            <a:ext cx="6395421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0000"/>
              </a:lnSpc>
            </a:pPr>
            <a:r>
              <a:rPr sz="100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表：两条技术栈在芯片、制程、单卡算力、互联、软件栈与系统策略上的对照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510241" y="1481328"/>
            <a:ext cx="3931920" cy="40233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AE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7729697" y="1664208"/>
            <a:ext cx="3493008" cy="31089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300" b="1">
                <a:solidFill>
                  <a:srgbClr val="164D83"/>
                </a:solidFill>
                <a:latin typeface="微软雅黑"/>
                <a:ea typeface="微软雅黑"/>
                <a:cs typeface="微软雅黑"/>
              </a:rPr>
              <a:t>读表要点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29697" y="2048256"/>
            <a:ext cx="3493008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并行而非替代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76001" y="2304288"/>
            <a:ext cx="3310127" cy="3886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CUDA 生态与 CANN / MindSpore / TileLang 不会互相替代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76001" y="2747772"/>
            <a:ext cx="3310127" cy="21259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形成两个相对独立的算力体系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29697" y="3088386"/>
            <a:ext cx="3493008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华为路线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76001" y="3344418"/>
            <a:ext cx="3310127" cy="21259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超节点 + 集群，用系统规模换单卡差距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76001" y="3611880"/>
            <a:ext cx="3310127" cy="21259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CloudMatrix 384 单系统 BF16 峰值约 300 PFLOPS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876001" y="3879342"/>
            <a:ext cx="3310127" cy="21259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约为 GB200 NVL72 的 1.7 倍，代价是约 4 倍功耗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29697" y="4219956"/>
            <a:ext cx="3493008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软件协同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876001" y="4475988"/>
            <a:ext cx="3310127" cy="3886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2026-04 DeepSeek V4：首款针对 Ascend 大规模优化的主流模型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876001" y="4919472"/>
            <a:ext cx="3310127" cy="3886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2026-09-30 DeepSeek 与华为联合开源 6 个模块，含 TileLang 与 128 卡超节点方案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49808" y="6263640"/>
            <a:ext cx="10692353" cy="7620"/>
          </a:xfrm>
          <a:prstGeom prst="rect">
            <a:avLst/>
          </a:prstGeom>
          <a:solidFill>
            <a:srgbClr val="DAE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49808" y="6355080"/>
            <a:ext cx="7484647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来源：SemiAnalysis《中国 AI 基础设施热潮》｜ 原文：SI云原生智能算力架构 · 2026-10-19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527761" y="6355080"/>
            <a:ext cx="914400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lnSpc>
                <a:spcPct val="100000"/>
              </a:lnSpc>
            </a:pPr>
            <a:r>
              <a:rPr sz="950" b="1">
                <a:solidFill>
                  <a:srgbClr val="406D99"/>
                </a:solidFill>
                <a:latin typeface="微软雅黑"/>
                <a:ea typeface="微软雅黑"/>
                <a:cs typeface="微软雅黑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light_164D8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9808" y="420624"/>
            <a:ext cx="10692353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05 · 战略洞察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692353" cy="42799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6000"/>
              </a:lnSpc>
            </a:pPr>
            <a:r>
              <a:rPr sz="2500" b="1">
                <a:solidFill>
                  <a:srgbClr val="164D83"/>
                </a:solidFill>
                <a:latin typeface="微软雅黑"/>
                <a:ea typeface="微软雅黑"/>
                <a:cs typeface="微软雅黑"/>
              </a:rPr>
              <a:t>五大战略洞察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9808" y="1177798"/>
            <a:ext cx="566928" cy="4114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49808" y="1360678"/>
            <a:ext cx="10692353" cy="24180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8000"/>
              </a:lnSpc>
            </a:pPr>
            <a:r>
              <a:rPr sz="11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从「容量竞赛」到「组合能力」的五个转向。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1152144" y="1767078"/>
            <a:ext cx="15240" cy="4069080"/>
          </a:xfrm>
          <a:prstGeom prst="rect">
            <a:avLst/>
          </a:prstGeom>
          <a:solidFill>
            <a:srgbClr val="DAE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1101852" y="1821942"/>
            <a:ext cx="100584" cy="100584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1444752" y="1730502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164D83"/>
                </a:solidFill>
                <a:latin typeface="微软雅黑"/>
                <a:ea typeface="微软雅黑"/>
                <a:cs typeface="微软雅黑"/>
              </a:rPr>
              <a:t>洞察一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84448" y="1712214"/>
            <a:ext cx="7674833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15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资产配置取代单纯容量竞赛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84448" y="1968245"/>
            <a:ext cx="7674833" cy="19913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8000"/>
              </a:lnSpc>
            </a:pPr>
            <a:r>
              <a:rPr sz="100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胜负手不是「谁的数据中心多」，而是租赁 / 自建 / 芯片 / 能源的最优组合。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101852" y="2690622"/>
            <a:ext cx="100584" cy="100584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1444752" y="2599182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164D83"/>
                </a:solidFill>
                <a:latin typeface="微软雅黑"/>
                <a:ea typeface="微软雅黑"/>
                <a:cs typeface="微软雅黑"/>
              </a:rPr>
              <a:t>洞察二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84448" y="2580894"/>
            <a:ext cx="7674833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15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软件优化重塑硬件价值函数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84448" y="2836925"/>
            <a:ext cx="7674833" cy="19913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8000"/>
              </a:lnSpc>
            </a:pPr>
            <a:r>
              <a:rPr sz="100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模型-芯片协同优化成为新护城河，算力的度量单位正从 FLOPS 转向「有效 Token 成本」。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101852" y="3559302"/>
            <a:ext cx="100584" cy="100584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1444752" y="3467862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164D83"/>
                </a:solidFill>
                <a:latin typeface="微软雅黑"/>
                <a:ea typeface="微软雅黑"/>
                <a:cs typeface="微软雅黑"/>
              </a:rPr>
              <a:t>洞察三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584448" y="3449574"/>
            <a:ext cx="7674833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15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能源与区域布局成为硬约束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584448" y="3705606"/>
            <a:ext cx="7674833" cy="19913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8000"/>
              </a:lnSpc>
            </a:pPr>
            <a:r>
              <a:rPr sz="100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东数西算不仅是政策，更是成本结构；谁先锁定电力、土地与并网指标，谁就拥有下一代定价权。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101852" y="4427981"/>
            <a:ext cx="100584" cy="100584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1444752" y="4336541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164D83"/>
                </a:solidFill>
                <a:latin typeface="微软雅黑"/>
                <a:ea typeface="微软雅黑"/>
                <a:cs typeface="微软雅黑"/>
              </a:rPr>
              <a:t>洞察四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584448" y="4318253"/>
            <a:ext cx="7674833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15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现金流拐点只是第一阶段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584448" y="4574286"/>
            <a:ext cx="7674833" cy="19913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8000"/>
              </a:lnSpc>
            </a:pPr>
            <a:r>
              <a:rPr sz="100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资本开支冲向 1000 亿美元只是开始，AI 商业化进度将决定投资回报周期。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1101852" y="5296662"/>
            <a:ext cx="100584" cy="100584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1444752" y="5205222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164D83"/>
                </a:solidFill>
                <a:latin typeface="微软雅黑"/>
                <a:ea typeface="微软雅黑"/>
                <a:cs typeface="微软雅黑"/>
              </a:rPr>
              <a:t>洞察五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584448" y="5186934"/>
            <a:ext cx="7674833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150" b="1">
                <a:solidFill>
                  <a:srgbClr val="103A62"/>
                </a:solidFill>
                <a:latin typeface="微软雅黑"/>
                <a:ea typeface="微软雅黑"/>
                <a:cs typeface="微软雅黑"/>
              </a:rPr>
              <a:t>两条技术栈长期并行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584448" y="5442966"/>
            <a:ext cx="7674833" cy="19913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8000"/>
              </a:lnSpc>
            </a:pPr>
            <a:r>
              <a:rPr sz="100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出口管制意外加速了中国自主栈成熟，全球 AI 基础设施正在「分叉」。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49808" y="6263640"/>
            <a:ext cx="10692353" cy="7620"/>
          </a:xfrm>
          <a:prstGeom prst="rect">
            <a:avLst/>
          </a:prstGeom>
          <a:solidFill>
            <a:srgbClr val="DAE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49808" y="6355080"/>
            <a:ext cx="7484647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来源：SemiAnalysis《中国 AI 基础设施热潮》｜ 原文：SI云原生智能算力架构 · 2026-10-19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527761" y="6355080"/>
            <a:ext cx="914400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lnSpc>
                <a:spcPct val="100000"/>
              </a:lnSpc>
            </a:pPr>
            <a:r>
              <a:rPr sz="950" b="1">
                <a:solidFill>
                  <a:srgbClr val="406D99"/>
                </a:solidFill>
                <a:latin typeface="微软雅黑"/>
                <a:ea typeface="微软雅黑"/>
                <a:cs typeface="微软雅黑"/>
              </a:rP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dark_164D8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9808" y="731520"/>
            <a:ext cx="10692353" cy="25603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总结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1024128"/>
            <a:ext cx="10692353" cy="5486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5000"/>
              </a:lnSpc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五要素拧成一股绳，才是下一个赢家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9808" y="1700784"/>
            <a:ext cx="658368" cy="45720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49808" y="2011680"/>
            <a:ext cx="9195424" cy="46939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6000"/>
              </a:lnSpc>
            </a:pPr>
            <a:r>
              <a:rPr sz="1200" b="0">
                <a:solidFill>
                  <a:srgbClr val="A9BCD0"/>
                </a:solidFill>
                <a:latin typeface="微软雅黑"/>
                <a:ea typeface="微软雅黑"/>
                <a:cs typeface="微软雅黑"/>
              </a:rPr>
              <a:t>中国 AI 基础设施已跨过「规模追赶」的第一道门槛，进入重资产、高技术、强监管、快迭代的新阶段。SemiAnalysis 的 24GW 数字不是终点，而是下一阶段竞赛的入场券。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49808" y="2663952"/>
            <a:ext cx="1992166" cy="1417320"/>
          </a:xfrm>
          <a:prstGeom prst="roundRect">
            <a:avLst>
              <a:gd name="adj" fmla="val 5000"/>
            </a:avLst>
          </a:prstGeom>
          <a:solidFill>
            <a:srgbClr val="376694"/>
          </a:solidFill>
          <a:ln w="9525">
            <a:solidFill>
              <a:srgbClr val="7898B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Rounded Rectangle 7"/>
          <p:cNvSpPr/>
          <p:nvPr/>
        </p:nvSpPr>
        <p:spPr>
          <a:xfrm>
            <a:off x="749808" y="2663952"/>
            <a:ext cx="1992166" cy="45720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932688" y="2828544"/>
            <a:ext cx="1626406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10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容量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2688" y="3084576"/>
            <a:ext cx="1626406" cy="32918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5000"/>
              </a:lnSpc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24GW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2688" y="3486912"/>
            <a:ext cx="1626406" cy="18059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6000"/>
              </a:lnSpc>
            </a:pPr>
            <a:r>
              <a:rPr sz="900" b="0">
                <a:solidFill>
                  <a:srgbClr val="9FB4C8"/>
                </a:solidFill>
                <a:latin typeface="微软雅黑"/>
                <a:ea typeface="微软雅黑"/>
                <a:cs typeface="微软雅黑"/>
              </a:rPr>
              <a:t>2026 年底预计，全球第二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924854" y="2663952"/>
            <a:ext cx="1992166" cy="1417320"/>
          </a:xfrm>
          <a:prstGeom prst="roundRect">
            <a:avLst>
              <a:gd name="adj" fmla="val 5000"/>
            </a:avLst>
          </a:prstGeom>
          <a:solidFill>
            <a:srgbClr val="376694"/>
          </a:solidFill>
          <a:ln w="9525">
            <a:solidFill>
              <a:srgbClr val="7898B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2924854" y="2663952"/>
            <a:ext cx="1992166" cy="45720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3107734" y="2828544"/>
            <a:ext cx="1626406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10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资本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107734" y="3084576"/>
            <a:ext cx="1626406" cy="32918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5000"/>
              </a:lnSpc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1000 亿美元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107734" y="3486912"/>
            <a:ext cx="1626406" cy="18059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6000"/>
              </a:lnSpc>
            </a:pPr>
            <a:r>
              <a:rPr sz="900" b="0">
                <a:solidFill>
                  <a:srgbClr val="9FB4C8"/>
                </a:solidFill>
                <a:latin typeface="微软雅黑"/>
                <a:ea typeface="微软雅黑"/>
                <a:cs typeface="微软雅黑"/>
              </a:rPr>
              <a:t>头部四家 2026 年资本开支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99901" y="2663952"/>
            <a:ext cx="1992166" cy="1417320"/>
          </a:xfrm>
          <a:prstGeom prst="roundRect">
            <a:avLst>
              <a:gd name="adj" fmla="val 5000"/>
            </a:avLst>
          </a:prstGeom>
          <a:solidFill>
            <a:srgbClr val="376694"/>
          </a:solidFill>
          <a:ln w="9525">
            <a:solidFill>
              <a:srgbClr val="7898B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5099901" y="2663952"/>
            <a:ext cx="1992166" cy="45720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5282781" y="2828544"/>
            <a:ext cx="1626406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10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芯片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282781" y="3084576"/>
            <a:ext cx="1626406" cy="32918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5000"/>
              </a:lnSpc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10%—30%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282781" y="3486912"/>
            <a:ext cx="1626406" cy="18059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6000"/>
              </a:lnSpc>
            </a:pPr>
            <a:r>
              <a:rPr sz="900" b="0">
                <a:solidFill>
                  <a:srgbClr val="9FB4C8"/>
                </a:solidFill>
                <a:latin typeface="微软雅黑"/>
                <a:ea typeface="微软雅黑"/>
                <a:cs typeface="微软雅黑"/>
              </a:rPr>
              <a:t>国产单位功耗算力占比，待补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274948" y="2663952"/>
            <a:ext cx="1992166" cy="1417320"/>
          </a:xfrm>
          <a:prstGeom prst="roundRect">
            <a:avLst>
              <a:gd name="adj" fmla="val 5000"/>
            </a:avLst>
          </a:prstGeom>
          <a:solidFill>
            <a:srgbClr val="376694"/>
          </a:solidFill>
          <a:ln w="9525">
            <a:solidFill>
              <a:srgbClr val="7898B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7274948" y="2663952"/>
            <a:ext cx="1992166" cy="45720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7457828" y="2828544"/>
            <a:ext cx="1626406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10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软件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457828" y="3084576"/>
            <a:ext cx="1626406" cy="32918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5000"/>
              </a:lnSpc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TileLang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457828" y="3486912"/>
            <a:ext cx="1626406" cy="18059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6000"/>
              </a:lnSpc>
            </a:pPr>
            <a:r>
              <a:rPr sz="900" b="0">
                <a:solidFill>
                  <a:srgbClr val="9FB4C8"/>
                </a:solidFill>
                <a:latin typeface="微软雅黑"/>
                <a:ea typeface="微软雅黑"/>
                <a:cs typeface="微软雅黑"/>
              </a:rPr>
              <a:t>从「缺芯」走向「建栈」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449994" y="2663952"/>
            <a:ext cx="1992166" cy="1417320"/>
          </a:xfrm>
          <a:prstGeom prst="roundRect">
            <a:avLst>
              <a:gd name="adj" fmla="val 5000"/>
            </a:avLst>
          </a:prstGeom>
          <a:solidFill>
            <a:srgbClr val="376694"/>
          </a:solidFill>
          <a:ln w="9525">
            <a:solidFill>
              <a:srgbClr val="7898B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Rounded Rectangle 27"/>
          <p:cNvSpPr/>
          <p:nvPr/>
        </p:nvSpPr>
        <p:spPr>
          <a:xfrm>
            <a:off x="9449994" y="2663952"/>
            <a:ext cx="1992166" cy="45720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TextBox 28"/>
          <p:cNvSpPr txBox="1"/>
          <p:nvPr/>
        </p:nvSpPr>
        <p:spPr>
          <a:xfrm>
            <a:off x="9632874" y="2828544"/>
            <a:ext cx="1626406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10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能源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632874" y="3084576"/>
            <a:ext cx="1626406" cy="32918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5000"/>
              </a:lnSpc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8 枢纽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632874" y="3486912"/>
            <a:ext cx="1626406" cy="18059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6000"/>
              </a:lnSpc>
            </a:pPr>
            <a:r>
              <a:rPr sz="900" b="0">
                <a:solidFill>
                  <a:srgbClr val="9FB4C8"/>
                </a:solidFill>
                <a:latin typeface="微软雅黑"/>
                <a:ea typeface="微软雅黑"/>
                <a:cs typeface="微软雅黑"/>
              </a:rPr>
              <a:t>东数西算国家算力枢纽节点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749808" y="4319016"/>
            <a:ext cx="10692353" cy="1005840"/>
          </a:xfrm>
          <a:prstGeom prst="roundRect">
            <a:avLst>
              <a:gd name="adj" fmla="val 5000"/>
            </a:avLst>
          </a:prstGeom>
          <a:solidFill>
            <a:srgbClr val="376694"/>
          </a:solidFill>
          <a:ln w="9525">
            <a:solidFill>
              <a:srgbClr val="C9A2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1060704" y="4483608"/>
            <a:ext cx="10070561" cy="6766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6000"/>
              </a:lnSpc>
            </a:pPr>
            <a:r>
              <a:rPr sz="1150" b="0">
                <a:solidFill>
                  <a:srgbClr val="E6EDF5"/>
                </a:solidFill>
                <a:latin typeface="微软雅黑"/>
                <a:ea typeface="微软雅黑"/>
                <a:cs typeface="微软雅黑"/>
              </a:rPr>
              <a:t>在电力、芯片、资本、政策的约束下，如何以最高效率把算力转化为 AI 产品竞争力——方向已清晰：能把「容量、资本、芯片、软件、能源」五要素拧成一股绳的玩家，将真正定义全球 AI 基础设施的第二极。</a:t>
            </a:r>
          </a:p>
        </p:txBody>
      </p:sp>
      <p:sp>
        <p:nvSpPr>
          <p:cNvPr id="34" name="Rectangle 33"/>
          <p:cNvSpPr/>
          <p:nvPr/>
        </p:nvSpPr>
        <p:spPr>
          <a:xfrm>
            <a:off x="749808" y="6263640"/>
            <a:ext cx="10692353" cy="7620"/>
          </a:xfrm>
          <a:prstGeom prst="rect">
            <a:avLst/>
          </a:prstGeom>
          <a:solidFill>
            <a:srgbClr val="DAE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49808" y="6355080"/>
            <a:ext cx="7484647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来源：SemiAnalysis《中国 AI 基础设施热潮》｜ 原文：SI云原生智能算力架构 · 2026-10-19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527761" y="6355080"/>
            <a:ext cx="914400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lnSpc>
                <a:spcPct val="100000"/>
              </a:lnSpc>
            </a:pPr>
            <a:r>
              <a:rPr sz="950" b="1">
                <a:solidFill>
                  <a:srgbClr val="406D99"/>
                </a:solidFill>
                <a:latin typeface="微软雅黑"/>
                <a:ea typeface="微软雅黑"/>
                <a:cs typeface="微软雅黑"/>
              </a:rP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light_164D8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9808" y="420624"/>
            <a:ext cx="10692353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APPENDIX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692353" cy="42799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6000"/>
              </a:lnSpc>
            </a:pPr>
            <a:r>
              <a:rPr sz="2500" b="1">
                <a:solidFill>
                  <a:srgbClr val="164D83"/>
                </a:solidFill>
                <a:latin typeface="微软雅黑"/>
                <a:ea typeface="微软雅黑"/>
                <a:cs typeface="微软雅黑"/>
              </a:rPr>
              <a:t>资料来源与口径说明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9808" y="1177798"/>
            <a:ext cx="566928" cy="4114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749808" y="1481328"/>
            <a:ext cx="10692353" cy="786384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AE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749808" y="1481328"/>
            <a:ext cx="45720" cy="786384"/>
          </a:xfrm>
          <a:prstGeom prst="roundRect">
            <a:avLst>
              <a:gd name="adj" fmla="val 50000"/>
            </a:avLst>
          </a:prstGeom>
          <a:solidFill>
            <a:srgbClr val="406D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05840" y="1600200"/>
            <a:ext cx="4490788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164D83"/>
                </a:solidFill>
                <a:latin typeface="微软雅黑"/>
                <a:ea typeface="微软雅黑"/>
                <a:cs typeface="微软雅黑"/>
              </a:rPr>
              <a:t>主要来源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1892808"/>
            <a:ext cx="9195424" cy="34061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6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SemiAnalysis《中国 AI 基础设施热潮》（2026-09-25 发布），文中引用其中国数据中心模型与全球模型。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49808" y="2359152"/>
            <a:ext cx="10692353" cy="786384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AE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ounded Rectangle 10"/>
          <p:cNvSpPr/>
          <p:nvPr/>
        </p:nvSpPr>
        <p:spPr>
          <a:xfrm>
            <a:off x="749808" y="2359152"/>
            <a:ext cx="45720" cy="786384"/>
          </a:xfrm>
          <a:prstGeom prst="roundRect">
            <a:avLst>
              <a:gd name="adj" fmla="val 50000"/>
            </a:avLst>
          </a:prstGeom>
          <a:solidFill>
            <a:srgbClr val="406D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1005840" y="2478024"/>
            <a:ext cx="4490788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164D83"/>
                </a:solidFill>
                <a:latin typeface="微软雅黑"/>
                <a:ea typeface="微软雅黑"/>
                <a:cs typeface="微软雅黑"/>
              </a:rPr>
              <a:t>次级来源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5840" y="2770632"/>
            <a:ext cx="9195424" cy="34061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6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各公司 2026 年第二季度财报；高盛 2026 年 7 月研究报告；工信部 2026 年 7 月数据；行业评测与第三方估算。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49808" y="3236976"/>
            <a:ext cx="10692353" cy="786384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AE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749808" y="3236976"/>
            <a:ext cx="45720" cy="786384"/>
          </a:xfrm>
          <a:prstGeom prst="roundRect">
            <a:avLst>
              <a:gd name="adj" fmla="val 50000"/>
            </a:avLst>
          </a:prstGeom>
          <a:solidFill>
            <a:srgbClr val="406D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1005840" y="3355848"/>
            <a:ext cx="4490788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164D83"/>
                </a:solidFill>
                <a:latin typeface="微软雅黑"/>
                <a:ea typeface="微软雅黑"/>
                <a:cs typeface="微软雅黑"/>
              </a:rPr>
              <a:t>图注编号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" y="3648456"/>
            <a:ext cx="9195424" cy="34061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6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原文正文的图序与图内烘焙标题在「图1 / 图2」上相反。本 PPT 图注一律以图内烘焙标题为准，原文表述未作改动。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49808" y="4114800"/>
            <a:ext cx="10692353" cy="786384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AE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749808" y="4114800"/>
            <a:ext cx="45720" cy="786384"/>
          </a:xfrm>
          <a:prstGeom prst="roundRect">
            <a:avLst>
              <a:gd name="adj" fmla="val 50000"/>
            </a:avLst>
          </a:prstGeom>
          <a:solidFill>
            <a:srgbClr val="406D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1005840" y="4233672"/>
            <a:ext cx="4490788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164D83"/>
                </a:solidFill>
                <a:latin typeface="微软雅黑"/>
                <a:ea typeface="微软雅黑"/>
                <a:cs typeface="微软雅黑"/>
              </a:rPr>
              <a:t>估算口径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05840" y="4526280"/>
            <a:ext cx="9195424" cy="34061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6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容量为 IT 电力容量（MW/GW）口径；华为 AI 芯片收入、CloudMatrix 对比、租赁 / 自建比例均为第三方估算或示意整理，非公司披露值。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49808" y="5047488"/>
            <a:ext cx="10692353" cy="422910"/>
          </a:xfrm>
          <a:prstGeom prst="roundRect">
            <a:avLst>
              <a:gd name="adj" fmla="val 5000"/>
            </a:avLst>
          </a:prstGeom>
          <a:solidFill>
            <a:srgbClr val="EFF3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749808" y="5047488"/>
            <a:ext cx="45720" cy="422910"/>
          </a:xfrm>
          <a:prstGeom prst="roundRect">
            <a:avLst>
              <a:gd name="adj" fmla="val 50000"/>
            </a:avLst>
          </a:prstGeom>
          <a:solidFill>
            <a:srgbClr val="406D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1024127" y="5166359"/>
            <a:ext cx="10143713" cy="18516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144779"/>
                </a:solidFill>
                <a:latin typeface="微软雅黑"/>
                <a:ea typeface="微软雅黑"/>
                <a:cs typeface="微软雅黑"/>
              </a:rPr>
              <a:t>本 PPT 内容全部来自上述来源，未做外部补充；无法从原文确认的数据已在对应页面显式标注。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49808" y="6263640"/>
            <a:ext cx="10692353" cy="7620"/>
          </a:xfrm>
          <a:prstGeom prst="rect">
            <a:avLst/>
          </a:prstGeom>
          <a:solidFill>
            <a:srgbClr val="DAE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49808" y="6355080"/>
            <a:ext cx="7484647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来源：SemiAnalysis《中国 AI 基础设施热潮》｜ 原文：SI云原生智能算力架构 · 2026-10-19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527761" y="6355080"/>
            <a:ext cx="914400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lnSpc>
                <a:spcPct val="100000"/>
              </a:lnSpc>
            </a:pPr>
            <a:r>
              <a:rPr sz="950" b="1">
                <a:solidFill>
                  <a:srgbClr val="406D99"/>
                </a:solidFill>
                <a:latin typeface="微软雅黑"/>
                <a:ea typeface="微软雅黑"/>
                <a:cs typeface="微软雅黑"/>
              </a:rPr>
              <a:t>23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