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09728"/>
            <a:ext cx="116128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2200" b="1">
                <a:solidFill>
                  <a:srgbClr val="2E6FE1"/>
                </a:solidFill>
                <a:latin typeface="Calibri"/>
              </a:rPr>
              <a:t>TokenHub Operations Service Platform — Solution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502920"/>
            <a:ext cx="1161288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100" b="0">
                <a:solidFill>
                  <a:srgbClr val="778090"/>
                </a:solidFill>
                <a:latin typeface="Calibri"/>
              </a:rPr>
              <a:t>Unified gateway for 100+ LLMs  ·  Nationwide inference network  ·  One API, one key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9456" y="868680"/>
            <a:ext cx="4617720" cy="411480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9456" y="868680"/>
            <a:ext cx="461772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Distributed Inference Network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74336" y="868680"/>
            <a:ext cx="2240280" cy="411480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74336" y="868680"/>
            <a:ext cx="224028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Converged Tokens Service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51776" y="868680"/>
            <a:ext cx="4617720" cy="411480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51776" y="868680"/>
            <a:ext cx="461772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Xingchen TokenHub Platform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339596" y="1298448"/>
            <a:ext cx="0" cy="365760"/>
          </a:xfrm>
          <a:prstGeom prst="line">
            <a:avLst/>
          </a:prstGeom>
          <a:ln w="31750">
            <a:solidFill>
              <a:srgbClr val="2E6FE1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094476" y="1298448"/>
            <a:ext cx="0" cy="365760"/>
          </a:xfrm>
          <a:prstGeom prst="line">
            <a:avLst/>
          </a:prstGeom>
          <a:ln w="31750">
            <a:solidFill>
              <a:srgbClr val="2E6FE1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471916" y="1298448"/>
            <a:ext cx="0" cy="365760"/>
          </a:xfrm>
          <a:prstGeom prst="line">
            <a:avLst/>
          </a:prstGeom>
          <a:ln w="31750">
            <a:solidFill>
              <a:srgbClr val="2E6FE1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19456" y="1755648"/>
            <a:ext cx="2240280" cy="384048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9456" y="1755648"/>
            <a:ext cx="22402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Converged Tokens Gateway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96896" y="1755648"/>
            <a:ext cx="2240280" cy="384048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96896" y="1755648"/>
            <a:ext cx="22402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Edge Network (CDN)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74336" y="1755648"/>
            <a:ext cx="2240280" cy="384048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74336" y="1755648"/>
            <a:ext cx="22402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Token Service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51776" y="1755648"/>
            <a:ext cx="2240280" cy="384048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51776" y="1755648"/>
            <a:ext cx="22402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Training &amp; Inference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29216" y="1755648"/>
            <a:ext cx="2240280" cy="384048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29216" y="1755648"/>
            <a:ext cx="224028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Xirang Console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" y="2249424"/>
            <a:ext cx="2240280" cy="4443984"/>
          </a:xfrm>
          <a:prstGeom prst="rect">
            <a:avLst/>
          </a:prstGeom>
          <a:noFill/>
          <a:ln w="9525">
            <a:solidFill>
              <a:srgbClr val="C8CED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596896" y="2249424"/>
            <a:ext cx="2240280" cy="4443984"/>
          </a:xfrm>
          <a:prstGeom prst="rect">
            <a:avLst/>
          </a:prstGeom>
          <a:noFill/>
          <a:ln w="9525">
            <a:solidFill>
              <a:srgbClr val="C8CED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74336" y="2249424"/>
            <a:ext cx="2240280" cy="4443984"/>
          </a:xfrm>
          <a:prstGeom prst="rect">
            <a:avLst/>
          </a:prstGeom>
          <a:noFill/>
          <a:ln w="9525">
            <a:solidFill>
              <a:srgbClr val="C8CED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51776" y="2249424"/>
            <a:ext cx="2240280" cy="4443984"/>
          </a:xfrm>
          <a:prstGeom prst="rect">
            <a:avLst/>
          </a:prstGeom>
          <a:noFill/>
          <a:ln w="9525">
            <a:solidFill>
              <a:srgbClr val="C8CED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729216" y="2249424"/>
            <a:ext cx="2240280" cy="4443984"/>
          </a:xfrm>
          <a:prstGeom prst="rect">
            <a:avLst/>
          </a:prstGeom>
          <a:noFill/>
          <a:ln w="9525">
            <a:solidFill>
              <a:srgbClr val="C8CED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10896" y="2340864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10896" y="234086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Model Inference Service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10896" y="2743200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" y="2743200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Intelligent Scheduling (resources, models)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10896" y="3118104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10896" y="311810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Edge-Cloud Collaborative Inference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10896" y="3493008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10896" y="3493008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Metering &amp; Billing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10896" y="3867912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" y="386791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Security &amp; Compliance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688336" y="2340864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88336" y="234086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CDN / Edge Layer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688336" y="2743200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688336" y="2743200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Global Edge Nodes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688336" y="3118104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688336" y="311810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Nearby Access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688336" y="3493008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88336" y="3493008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Inference Cache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688336" y="3867912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688336" y="386791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Edge Inference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065776" y="2340864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65776" y="234086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Proprietary Open-Source Models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65776" y="2715768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65776" y="2715768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DeepSeek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065776" y="3090672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65776" y="309067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Tongyi Qianwen (Qwen)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065776" y="3511296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065776" y="351129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Vendor Closed-Source Models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065776" y="3886200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065776" y="3886200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Doubao LLM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065776" y="4261104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065776" y="426110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BigModel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065776" y="4636008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065776" y="4636008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Tongyi Qianwen (Qwen)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065776" y="5010912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065776" y="501091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MiniMax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5065776" y="5431536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065776" y="543153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Third-Party Token Services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065776" y="5806440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065776" y="5806440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Aggregated 3rd-Party Channels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43216" y="2340864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43216" y="2340864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Intelligent Computing Resources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43216" y="2715768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443216" y="2715768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Proprietary Compute Pool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443216" y="3090672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443216" y="309067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Provincial Resource Pools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443216" y="346557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443216" y="346557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Ecosystem Resource Pool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7443216" y="3913632"/>
            <a:ext cx="2057400" cy="329184"/>
          </a:xfrm>
          <a:prstGeom prst="roundRect">
            <a:avLst/>
          </a:prstGeom>
          <a:solidFill>
            <a:srgbClr val="6BA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443216" y="3913632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Third-Party Resources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443216" y="428853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43216" y="428853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Customer Self-Built Pools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443216" y="4663440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43216" y="4663440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Third-Party Leased Pools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820656" y="232257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820656" y="232257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Model Marketplace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820656" y="268833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9820656" y="268833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Model Experience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820656" y="305409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820656" y="305409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MCP Marketplace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820656" y="341985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820656" y="341985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MCP Experience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820656" y="378561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9820656" y="378561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Service Access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820656" y="415137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820656" y="415137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Batch Inference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9820656" y="451713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820656" y="451713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Cached Inference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9820656" y="488289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9820656" y="488289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Model Routing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9820656" y="524865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9820656" y="524865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Invocation Monitoring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9820656" y="5614416"/>
            <a:ext cx="2057400" cy="329184"/>
          </a:xfrm>
          <a:prstGeom prst="roundRect">
            <a:avLst/>
          </a:prstGeom>
          <a:noFill/>
          <a:ln w="6350">
            <a:solidFill>
              <a:srgbClr val="BFC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820656" y="5614416"/>
            <a:ext cx="2057400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  <a:latin typeface="Calibri"/>
              </a:rPr>
              <a:t>Token Packs &amp; Plans</a:t>
            </a:r>
          </a:p>
        </p:txBody>
      </p:sp>
      <p:cxnSp>
        <p:nvCxnSpPr>
          <p:cNvPr id="102" name="Connector 101"/>
          <p:cNvCxnSpPr/>
          <p:nvPr/>
        </p:nvCxnSpPr>
        <p:spPr>
          <a:xfrm>
            <a:off x="4855464" y="2706624"/>
            <a:ext cx="100584" cy="0"/>
          </a:xfrm>
          <a:prstGeom prst="line">
            <a:avLst/>
          </a:prstGeom>
          <a:ln w="19050">
            <a:solidFill>
              <a:srgbClr val="4A8AF0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4855464" y="4471416"/>
            <a:ext cx="100584" cy="0"/>
          </a:xfrm>
          <a:prstGeom prst="line">
            <a:avLst/>
          </a:prstGeom>
          <a:ln w="19050">
            <a:solidFill>
              <a:srgbClr val="4A8AF0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4855464" y="6144768"/>
            <a:ext cx="100584" cy="0"/>
          </a:xfrm>
          <a:prstGeom prst="line">
            <a:avLst/>
          </a:prstGeom>
          <a:ln w="19050">
            <a:solidFill>
              <a:srgbClr val="4A8AF0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9610344" y="4471416"/>
            <a:ext cx="100584" cy="0"/>
          </a:xfrm>
          <a:prstGeom prst="line">
            <a:avLst/>
          </a:prstGeom>
          <a:ln w="19050">
            <a:solidFill>
              <a:srgbClr val="4A8AF0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274320" y="6720840"/>
            <a:ext cx="11612880" cy="11887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800" b="0">
                <a:solidFill>
                  <a:srgbClr val="778090"/>
                </a:solidFill>
                <a:latin typeface="Calibri"/>
              </a:rPr>
              <a:t>Flow direction:  User request → Converged Tokens Gateway → Edge Network (CDN) → Token Service / Training &amp; Inference → Xirang Console governance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38328" y="118872"/>
            <a:ext cx="1143000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2200" b="1">
                <a:solidFill>
                  <a:srgbClr val="2E6FE1"/>
                </a:solidFill>
                <a:latin typeface="Calibri"/>
              </a:rPr>
              <a:t>AI Solutions Special  ·  天翼云 AI 专项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" y="548640"/>
            <a:ext cx="114300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100" b="0">
                <a:solidFill>
                  <a:srgbClr val="88909E"/>
                </a:solidFill>
                <a:latin typeface="Calibri"/>
              </a:rPr>
              <a:t>Token + GPU + Models + Full-Scenario   ·   End-to-end AI services for developers, SMBs, and enterprises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38328" y="841248"/>
            <a:ext cx="5715000" cy="2331720"/>
          </a:xfrm>
          <a:prstGeom prst="roundRect">
            <a:avLst/>
          </a:prstGeom>
          <a:solidFill>
            <a:srgbClr val="E8F0FC"/>
          </a:solidFill>
          <a:ln w="12700">
            <a:solidFill>
              <a:srgbClr val="7AA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75488" y="950976"/>
            <a:ext cx="502920" cy="502920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950976"/>
            <a:ext cx="50292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914400"/>
            <a:ext cx="484632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500" b="1">
                <a:solidFill>
                  <a:srgbClr val="2E6FE1"/>
                </a:solidFill>
                <a:latin typeface="Calibri"/>
              </a:rPr>
              <a:t>High-Frequency Scenarios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488" y="1499616"/>
            <a:ext cx="5440680" cy="36576"/>
          </a:xfrm>
          <a:prstGeom prst="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21208" y="1673352"/>
            <a:ext cx="384048" cy="384048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" y="167335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6" y="161848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AI Creation Platform (DramaFlow)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180136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Seedance-2.5 · MiniMax-H3 · 720P video · 5 tiers from ¥32.67/yr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" y="2176272"/>
            <a:ext cx="384048" cy="384048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1208" y="217627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&lt;/&gt;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6696" y="212140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Coding Token Plan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" y="230428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GLM-5.1/5.0 · DeepSeek-V4/V3.2 · Claude Code, Cursor, OpenClaw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1208" y="2679192"/>
            <a:ext cx="384048" cy="384048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1208" y="267919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6696" y="262432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Token Plan (Developer &amp; Personal)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" y="280720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GLM5 200K-ctx for SMB · DeepSeek v3.2 for individuals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6208" y="841248"/>
            <a:ext cx="5715000" cy="2331720"/>
          </a:xfrm>
          <a:prstGeom prst="roundRect">
            <a:avLst/>
          </a:prstGeom>
          <a:solidFill>
            <a:srgbClr val="FDEFE0"/>
          </a:solidFill>
          <a:ln w="12700">
            <a:solidFill>
              <a:srgbClr val="FAB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73368" y="950976"/>
            <a:ext cx="502920" cy="502920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73368" y="950976"/>
            <a:ext cx="50292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67728" y="914400"/>
            <a:ext cx="484632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Calibri"/>
              </a:rPr>
              <a:t>Agent + Cloud Computer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73368" y="1499616"/>
            <a:ext cx="5440680" cy="36576"/>
          </a:xfrm>
          <a:prstGeom prst="rect">
            <a:avLst/>
          </a:prstGeom>
          <a:solidFill>
            <a:srgbClr val="F58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19088" y="1673352"/>
            <a:ext cx="384048" cy="384048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7335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4576" y="161848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Enterprise Edition (政企版)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94576" y="180136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Desktop virtualization · ¥700.40/yr · save ¥1,263.60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19088" y="2176272"/>
            <a:ext cx="384048" cy="384048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19088" y="217627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94576" y="212140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Public Edition (公众版)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94576" y="230428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Mobile office + family entertainment · ¥410.60/yr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19088" y="2679192"/>
            <a:ext cx="384048" cy="384048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19088" y="2679192"/>
            <a:ext cx="384048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94576" y="262432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b">
            <a:spAutoFit/>
          </a:bodyPr>
          <a:lstStyle/>
          <a:p>
            <a:pPr algn="l"/>
            <a:r>
              <a:rPr sz="1000" b="1">
                <a:solidFill>
                  <a:srgbClr val="2C3E50"/>
                </a:solidFill>
                <a:latin typeface="Calibri"/>
              </a:rPr>
              <a:t>Promo · 4C8G @ 35% Off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94576" y="2807208"/>
            <a:ext cx="4965192" cy="201168"/>
          </a:xfrm>
          <a:prstGeom prst="rect">
            <a:avLst/>
          </a:prstGeom>
          <a:noFill/>
        </p:spPr>
        <p:txBody>
          <a:bodyPr wrap="square" lIns="45720" rIns="45720" tIns="22860" bIns="22860" anchor="t">
            <a:spAutoFit/>
          </a:bodyPr>
          <a:lstStyle/>
          <a:p>
            <a:pPr algn="l"/>
            <a:r>
              <a:rPr sz="800" b="0">
                <a:solidFill>
                  <a:srgbClr val="555E6E"/>
                </a:solidFill>
                <a:latin typeface="Calibri"/>
              </a:rPr>
              <a:t>Cloud computer 4-core/8GB · 1-year pass · limited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38328" y="3264408"/>
            <a:ext cx="5715000" cy="2331720"/>
          </a:xfrm>
          <a:prstGeom prst="roundRect">
            <a:avLst/>
          </a:prstGeom>
          <a:solidFill>
            <a:srgbClr val="E5F2E7"/>
          </a:solidFill>
          <a:ln w="12700">
            <a:solidFill>
              <a:srgbClr val="8BC8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75488" y="3374136"/>
            <a:ext cx="502920" cy="50292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75488" y="3374136"/>
            <a:ext cx="50292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9848" y="3337560"/>
            <a:ext cx="484632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500" b="1">
                <a:solidFill>
                  <a:srgbClr val="2E7D32"/>
                </a:solidFill>
                <a:latin typeface="Calibri"/>
              </a:rPr>
              <a:t>Token + GPU Combined Solutions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5488" y="3922776"/>
            <a:ext cx="5440680" cy="36576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21208" y="4041648"/>
            <a:ext cx="274320" cy="27432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1208" y="4041648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8680" y="4023360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Personal Developer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" y="4187952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Token plans from ¥9.90/mo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195828" y="4041648"/>
            <a:ext cx="274320" cy="27432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195828" y="4041648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43300" y="4023360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SMB Solutions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43300" y="4187952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Token + dedicated GPU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21208" y="4425696"/>
            <a:ext cx="274320" cy="27432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21208" y="4425696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68680" y="4407408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Head Enterprise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" y="4572000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Custom deployment + SLA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195828" y="4425696"/>
            <a:ext cx="274320" cy="27432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195828" y="4425696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543300" y="4407408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General Scenario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543300" y="4572000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Flexible on-demand combo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21208" y="4956048"/>
            <a:ext cx="1097280" cy="41148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21208" y="4956048"/>
            <a:ext cx="109728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Token Calls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773168" y="4956048"/>
            <a:ext cx="1097280" cy="41148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773168" y="4956048"/>
            <a:ext cx="109728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GPU Rental</a:t>
            </a:r>
          </a:p>
        </p:txBody>
      </p:sp>
      <p:cxnSp>
        <p:nvCxnSpPr>
          <p:cNvPr id="63" name="Connector 62"/>
          <p:cNvCxnSpPr/>
          <p:nvPr/>
        </p:nvCxnSpPr>
        <p:spPr>
          <a:xfrm flipH="1">
            <a:off x="1664208" y="5161788"/>
            <a:ext cx="1394460.0" cy="0"/>
          </a:xfrm>
          <a:prstGeom prst="line">
            <a:avLst/>
          </a:prstGeom>
          <a:ln w="31750">
            <a:solidFill>
              <a:srgbClr val="2E7D32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3332988.0" y="5161788"/>
            <a:ext cx="1394460.0" cy="0"/>
          </a:xfrm>
          <a:prstGeom prst="line">
            <a:avLst/>
          </a:prstGeom>
          <a:ln w="31750">
            <a:solidFill>
              <a:srgbClr val="2E7D32"/>
            </a:solidFill>
            <a:tailEnd type="triangle" w="med" h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012948" y="5001768"/>
            <a:ext cx="365760" cy="320040"/>
          </a:xfrm>
          <a:prstGeom prst="roundRect">
            <a:avLst/>
          </a:prstGeom>
          <a:solidFill>
            <a:srgbClr val="E5F2E7"/>
          </a:solidFill>
          <a:ln w="9525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012948" y="5001768"/>
            <a:ext cx="36576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400" b="1">
                <a:solidFill>
                  <a:srgbClr val="2E7D32"/>
                </a:solidFill>
                <a:latin typeface="Calibri"/>
              </a:rPr>
              <a:t>+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236208" y="3264408"/>
            <a:ext cx="5715000" cy="2331720"/>
          </a:xfrm>
          <a:prstGeom prst="roundRect">
            <a:avLst/>
          </a:prstGeom>
          <a:solidFill>
            <a:srgbClr val="EFE5F5"/>
          </a:solidFill>
          <a:ln w="12700">
            <a:solidFill>
              <a:srgbClr val="C29B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6373368" y="3374136"/>
            <a:ext cx="502920" cy="502920"/>
          </a:xfrm>
          <a:prstGeom prst="roundRect">
            <a:avLst/>
          </a:prstGeom>
          <a:solidFill>
            <a:srgbClr val="6A3D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73368" y="3374136"/>
            <a:ext cx="50292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967728" y="3337560"/>
            <a:ext cx="4846320" cy="38404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500" b="1">
                <a:solidFill>
                  <a:srgbClr val="6A3D8C"/>
                </a:solidFill>
                <a:latin typeface="Calibri"/>
              </a:rPr>
              <a:t>Major Model Specialized Services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373368" y="3922776"/>
            <a:ext cx="5440680" cy="36576"/>
          </a:xfrm>
          <a:prstGeom prst="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6419088" y="4041648"/>
            <a:ext cx="274320" cy="274320"/>
          </a:xfrm>
          <a:prstGeom prst="round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19088" y="4041648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66560" y="4023360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Compliance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766560" y="4187952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Security &amp; compliance baseline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093708" y="4041648"/>
            <a:ext cx="274320" cy="274320"/>
          </a:xfrm>
          <a:prstGeom prst="round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093708" y="4041648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▲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41180" y="4023360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Compute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441180" y="4187952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Nationwide GPU + 智算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6419088" y="4425696"/>
            <a:ext cx="274320" cy="274320"/>
          </a:xfrm>
          <a:prstGeom prst="round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419088" y="4425696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766560" y="4407408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Models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766560" y="4572000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100+ LLMs aggregated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093708" y="4425696"/>
            <a:ext cx="274320" cy="274320"/>
          </a:xfrm>
          <a:prstGeom prst="round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9093708" y="4425696"/>
            <a:ext cx="27432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◆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441180" y="4407408"/>
            <a:ext cx="2253996" cy="1828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1">
                <a:solidFill>
                  <a:srgbClr val="2C3E50"/>
                </a:solidFill>
                <a:latin typeface="Calibri"/>
              </a:rPr>
              <a:t>Full-Scenario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441180" y="4572000"/>
            <a:ext cx="2253996" cy="1645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700" b="0">
                <a:solidFill>
                  <a:srgbClr val="555E6E"/>
                </a:solidFill>
                <a:latin typeface="Calibri"/>
              </a:rPr>
              <a:t>Dev · Call · Deploy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419088" y="4910328"/>
            <a:ext cx="5349240" cy="411480"/>
          </a:xfrm>
          <a:prstGeom prst="round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419088" y="4910328"/>
            <a:ext cx="5349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★ 500,000 FREE TOKENS for new users  ·  AI Store  ·  MaaS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338328" y="5715000"/>
            <a:ext cx="11521440" cy="960120"/>
          </a:xfrm>
          <a:prstGeom prst="roundRect">
            <a:avLst/>
          </a:prstGeom>
          <a:solidFill>
            <a:srgbClr val="2E6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12648" y="5879592"/>
            <a:ext cx="50292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Sales Hotline: 400-810-9889 ext. 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2648" y="6217920"/>
            <a:ext cx="50292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/>
            <a:r>
              <a:rPr sz="900" b="0">
                <a:solidFill>
                  <a:srgbClr val="7AACF5"/>
                </a:solidFill>
                <a:latin typeface="Calibri"/>
              </a:rPr>
              <a:t>24/7 AI Customer Service   ·   Expert architect 1-on-1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6099048" y="5989320"/>
            <a:ext cx="1005840" cy="457200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099048" y="5989320"/>
            <a:ext cx="100584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息壤智算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7196328" y="5989320"/>
            <a:ext cx="1005840" cy="457200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196328" y="5989320"/>
            <a:ext cx="100584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AI Store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8293608" y="5989320"/>
            <a:ext cx="1005840" cy="457200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8293608" y="5989320"/>
            <a:ext cx="100584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MaaS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9390888" y="5989320"/>
            <a:ext cx="1005840" cy="457200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390888" y="5989320"/>
            <a:ext cx="100584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应用托管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10488168" y="5989320"/>
            <a:ext cx="1005840" cy="457200"/>
          </a:xfrm>
          <a:prstGeom prst="roundRect">
            <a:avLst/>
          </a:prstGeom>
          <a:solidFill>
            <a:srgbClr val="4A8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10488168" y="5989320"/>
            <a:ext cx="100584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DramaFlow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