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陈博观察 ·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0" y="1371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ID: Drchenobservation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828800"/>
            <a:ext cx="137160" cy="3200400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78308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008CC9"/>
                </a:solidFill>
                <a:latin typeface="Microsoft YaHei"/>
              </a:rPr>
              <a:t>产业研究报告（2026）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28600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Microsoft YaHei"/>
              </a:rPr>
              <a:t>Token 技术与经济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38328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08CC9"/>
                </a:solidFill>
                <a:latin typeface="Microsoft YaHei"/>
              </a:rPr>
              <a:t>词元产业全景拆解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434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C8D8F0"/>
                </a:solidFill>
                <a:latin typeface="Microsoft YaHei"/>
              </a:rPr>
              <a:t>技术本质 · 产业链 · 经济循环 · 出海浪潮 · 未来趋势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852160"/>
            <a:ext cx="12191695" cy="1005840"/>
          </a:xfrm>
          <a:prstGeom prst="rect">
            <a:avLst/>
          </a:prstGeom>
          <a:solidFill>
            <a:srgbClr val="081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59893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</a:rPr>
              <a:t>出品：陈博观察  ·  编辑：Will Chan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5508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C8D8F0"/>
                </a:solidFill>
                <a:latin typeface="Microsoft YaHei"/>
              </a:rPr>
              <a:t>2026 年 3 月 · AI 产业深度研究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内容目录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Outline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00200"/>
            <a:ext cx="1097280" cy="530352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69164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65506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词元的定义与核心概念（中文官方译名：2026.3.23）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240280"/>
            <a:ext cx="1097280" cy="530352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33172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29514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词元的技术本质 · 4 步骤闭环 + 分词算法 + QKV 注意力 + KV Cache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880360"/>
            <a:ext cx="1097280" cy="530352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97180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93522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词元产业链全景 · 上游算力 / 中游加工 / 下游应用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520440"/>
            <a:ext cx="1097280" cy="530352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6118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357530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词元经济核心解析 · 闭环 / 度量衡 / 成本 / 定价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160520"/>
            <a:ext cx="1097280" cy="530352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25196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421538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词元出海新浪潮 · 国产模型全球崛起 + 出海 4 大模式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4800600"/>
            <a:ext cx="1097280" cy="530352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489204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485546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核心挑战与未来趋势 · 4 大挑战 + 4 大趋势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5440680"/>
            <a:ext cx="1280160" cy="530352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53212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结语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86000" y="5495544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Microsoft YaHei"/>
              </a:rPr>
              <a:t>词元 = AI 时代的产业结算货币 · 数字经济新基础设施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一 ｜ 词元（Token）的定义与核心概念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2026 年 3 月 23 日国家数据局正式公布 Token 中文官方译名为「词元」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8CC9"/>
                </a:solidFill>
                <a:latin typeface="Microsoft YaHei"/>
              </a:rPr>
              <a:t>Token = AI 世界的最小语义单元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54864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技术属性：数字原子 — 模型处理信息的最小单元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经济属性：计价单位 — 商业大模型按 Token 消耗量计费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三大核心属性：离散性 / 语义性 / 经济性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4023360"/>
            <a:ext cx="5486400" cy="777240"/>
          </a:xfrm>
          <a:prstGeom prst="rect">
            <a:avLst/>
          </a:prstGeom>
          <a:solidFill>
            <a:srgbClr val="1E2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41148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008CC9"/>
                </a:solidFill>
                <a:latin typeface="Microsoft YaHei"/>
              </a:rPr>
              <a:t>Token 形态：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370832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「我爱人工智能」 → 切分：[我, 爱, 人工, 智能] → [3621, 7844, 12590, 20336]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9377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D94A3D"/>
                </a:solidFill>
                <a:latin typeface="Microsoft YaHei"/>
              </a:rPr>
              <a:t>国内日均调用爆发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5349240"/>
            <a:ext cx="2606040" cy="10515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5349240"/>
            <a:ext cx="109728" cy="1051560"/>
          </a:xfrm>
          <a:prstGeom prst="rect">
            <a:avLst/>
          </a:prstGeom>
          <a:solidFill>
            <a:srgbClr val="D9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5394960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D94A3D"/>
                </a:solidFill>
                <a:latin typeface="Microsoft YaHei"/>
              </a:rPr>
              <a:t>140 万亿+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60720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2026.3 国内日均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两年增长 1000+ 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37560" y="5349240"/>
            <a:ext cx="2606040" cy="10515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37560" y="5349240"/>
            <a:ext cx="109728" cy="105156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20440" y="5394960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0A06C"/>
                </a:solidFill>
                <a:latin typeface="Microsoft YaHei"/>
              </a:rPr>
              <a:t>7 万亿美元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0440" y="5760720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2030 全球 Token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经济增量（IDC）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63640" y="16002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词元覆盖多模态全场景（来源：致网科技）</a:t>
            </a:r>
          </a:p>
        </p:txBody>
      </p:sp>
      <p:pic>
        <p:nvPicPr>
          <p:cNvPr id="23" name="Picture 22" descr="img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1920240"/>
            <a:ext cx="5486400" cy="267208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二 ｜ 词元的技术本质 · 分词算法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文本切分三大路线 · 中英文效率差异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文本分词三大路线（来源：致网科技）</a:t>
            </a:r>
          </a:p>
        </p:txBody>
      </p:sp>
      <p:pic>
        <p:nvPicPr>
          <p:cNvPr id="9" name="Picture 8" descr="img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75" y="1920240"/>
            <a:ext cx="5064369" cy="2377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5080" y="16002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中英文 Token 效率差异（来源：致网科技）</a:t>
            </a:r>
          </a:p>
        </p:txBody>
      </p:sp>
      <p:pic>
        <p:nvPicPr>
          <p:cNvPr id="11" name="Picture 10" descr="img_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629" y="1920240"/>
            <a:ext cx="5139301" cy="23317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7200" y="4434840"/>
            <a:ext cx="11247120" cy="19202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434840"/>
            <a:ext cx="137160" cy="1920240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52628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4D8B"/>
                </a:solidFill>
                <a:latin typeface="Microsoft YaHei"/>
              </a:rPr>
              <a:t>BPE vs SentencePiece vs 中英文差异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9377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8CC9"/>
                </a:solidFill>
                <a:latin typeface="Microsoft YaHei"/>
              </a:rPr>
              <a:t>BPE 字节对编码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303520"/>
            <a:ext cx="36576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代表：GPT、Claude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高度依赖空格 → 中文需预分词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预分词错则后续全错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0" y="49377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7B4EC4"/>
                </a:solidFill>
                <a:latin typeface="Microsoft YaHei"/>
              </a:rPr>
              <a:t>SentencePiece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0560" y="5303520"/>
            <a:ext cx="36576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代表：Llama、Gemini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中英文字节平等处理，无需预分词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中文压缩效果优于 BPE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493776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D94A3D"/>
                </a:solidFill>
                <a:latin typeface="Microsoft YaHei"/>
              </a:rPr>
              <a:t>中文溢价三大原因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5303520"/>
            <a:ext cx="33832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① 词表基于英文训练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② UTF-8 汉字占 3 字节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③ 128K 窗口承载中文 2-3 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二 ｜ 词元的技术本质 · 注意力与 KV Cache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QKV 注意力 · 上下文窗口 · KV Cache 推理优化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QKV 注意力机制</a:t>
            </a:r>
          </a:p>
        </p:txBody>
      </p:sp>
      <p:pic>
        <p:nvPicPr>
          <p:cNvPr id="9" name="Picture 8" descr="img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3657600" cy="17373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51960" y="16002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上下文窗口演变</a:t>
            </a:r>
          </a:p>
        </p:txBody>
      </p:sp>
      <p:pic>
        <p:nvPicPr>
          <p:cNvPr id="11" name="Picture 10" descr="img_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60" y="1920240"/>
            <a:ext cx="3657600" cy="16560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046720" y="16002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KV Cache 推理加速</a:t>
            </a:r>
          </a:p>
        </p:txBody>
      </p:sp>
      <p:pic>
        <p:nvPicPr>
          <p:cNvPr id="13" name="Picture 12" descr="img_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920240"/>
            <a:ext cx="3657600" cy="160528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三 ｜ 词元产业链 · 三层交付结构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上游产算力 → 中游产 Token → 下游消费业务价值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8CC9"/>
                </a:solidFill>
                <a:latin typeface="Microsoft YaHei"/>
              </a:rPr>
              <a:t>产业链三层模型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0292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011680"/>
            <a:ext cx="137160" cy="1325880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10312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8CC9"/>
                </a:solidFill>
                <a:latin typeface="Microsoft YaHei"/>
              </a:rPr>
              <a:t>上游 · 生产层 / 算力基座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468880"/>
            <a:ext cx="36576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芯片 + 服务器 + 智算中心 + 网络温控电力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交付价值：FLOPS（算力单位）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2240280"/>
            <a:ext cx="914400" cy="822960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251460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FLOPS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429000"/>
            <a:ext cx="50292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3429000"/>
            <a:ext cx="137160" cy="13258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5204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7B4EC4"/>
                </a:solidFill>
                <a:latin typeface="Microsoft YaHei"/>
              </a:rPr>
              <a:t>中游 · 加工层 / 模型服务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886200"/>
            <a:ext cx="36576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原生大模型 + 云厂商 + 运营商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交付价值：Token（语义单位）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657600"/>
            <a:ext cx="914400" cy="82296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93192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Token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846320"/>
            <a:ext cx="50292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846320"/>
            <a:ext cx="137160" cy="13258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49377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0A06C"/>
                </a:solidFill>
                <a:latin typeface="Microsoft YaHei"/>
              </a:rPr>
              <a:t>下游 · 消费层 / 应用生态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303520"/>
            <a:ext cx="36576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智能办公 + 金融 + 医疗 + 教育 + 制造 + 内容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交付价值：业务价值 / 效率提升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89120" y="5074920"/>
            <a:ext cx="914400" cy="82296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89120" y="534924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价值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0" y="160020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三层交付结构（来源：致网科技）</a:t>
            </a:r>
          </a:p>
        </p:txBody>
      </p:sp>
      <p:pic>
        <p:nvPicPr>
          <p:cNvPr id="28" name="Picture 27" descr="img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920240"/>
            <a:ext cx="6035040" cy="284429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三 ｜ 产业链 · 上游算力 + 中游加工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重资产高壁垒 · 三类中游厂商分工不同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上游算力主要厂商（来源：致网科技）</a:t>
            </a:r>
          </a:p>
        </p:txBody>
      </p:sp>
      <p:pic>
        <p:nvPicPr>
          <p:cNvPr id="9" name="Picture 8" descr="img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760720" cy="29443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508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8CC9"/>
                </a:solidFill>
                <a:latin typeface="Microsoft YaHei"/>
              </a:rPr>
              <a:t>中游三类厂商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5080" y="2057400"/>
            <a:ext cx="54864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55080" y="2057400"/>
            <a:ext cx="137160" cy="1325880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21488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8CC9"/>
                </a:solidFill>
                <a:latin typeface="Microsoft YaHei"/>
              </a:rPr>
              <a:t>大模型厂商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0" y="2176272"/>
            <a:ext cx="914400" cy="365760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22402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卖「智力」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560320"/>
            <a:ext cx="5120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自研模型定义 Token 质量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ChatGPT / Claude / Gemini / DeepSeek / GLM / 通义千问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5080" y="3474720"/>
            <a:ext cx="54864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55080" y="3474720"/>
            <a:ext cx="137160" cy="13258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0" y="356616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7B4EC4"/>
                </a:solidFill>
                <a:latin typeface="Microsoft YaHei"/>
              </a:rPr>
              <a:t>云厂商集成平台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0" y="3593592"/>
            <a:ext cx="914400" cy="36576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0" y="365760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卖「便捷」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3977640"/>
            <a:ext cx="5120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完善工具链生态，一站式托管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火山方舟 / 阿里云百炼 / 百度千帆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55080" y="4892040"/>
            <a:ext cx="54864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55080" y="4892040"/>
            <a:ext cx="137160" cy="13258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83680" y="498348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0A06C"/>
                </a:solidFill>
                <a:latin typeface="Microsoft YaHei"/>
              </a:rPr>
              <a:t>通信运营商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0" y="5010912"/>
            <a:ext cx="914400" cy="36576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0" y="507492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卖「安全」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5394960"/>
            <a:ext cx="5120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网络资源 + 合规准入</a:t>
            </a:r>
          </a:p>
          <a:p>
            <a:pPr algn="l"/>
            <a:r>
              <a:rPr sz="1000" b="0">
                <a:solidFill>
                  <a:srgbClr val="1A1A1A"/>
                </a:solidFill>
                <a:latin typeface="Microsoft YaHei"/>
              </a:rPr>
              <a:t>中国移动 / 中国电信 / 中国联通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三 ｜ 产业链 · 从流量时代到词元时代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运营商从 GB 计费转向 Token 计费 · 商业史重大转型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流量时代 vs 词元时代（来源：致网科技）</a:t>
            </a:r>
          </a:p>
        </p:txBody>
      </p:sp>
      <p:pic>
        <p:nvPicPr>
          <p:cNvPr id="9" name="Picture 8" descr="img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06" y="1920240"/>
            <a:ext cx="5497307" cy="25603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" y="4617720"/>
            <a:ext cx="5760720" cy="1691640"/>
          </a:xfrm>
          <a:prstGeom prst="rect">
            <a:avLst/>
          </a:prstGeom>
          <a:solidFill>
            <a:srgbClr val="1E2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470916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8CC9"/>
                </a:solidFill>
                <a:latin typeface="Microsoft YaHei"/>
              </a:rPr>
              <a:t>核心转变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074920"/>
            <a:ext cx="57607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Microsoft YaHei"/>
              </a:rPr>
              <a:t>商业模式：按 GB 计费 → 按 Token 计费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Microsoft YaHei"/>
              </a:rPr>
              <a:t>核心资产：基站光纤 → 智算中心 + AI 模型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Microsoft YaHei"/>
              </a:rPr>
              <a:t>用户需求：网速 → 推理智能能力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6002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三大运营商词元布局（来源：致网科技）</a:t>
            </a:r>
          </a:p>
        </p:txBody>
      </p:sp>
      <p:pic>
        <p:nvPicPr>
          <p:cNvPr id="14" name="Picture 13" descr="img_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920240"/>
            <a:ext cx="5486400" cy="25501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三 ｜ 产业链 · 全球 Token 产业链核心图谱（2026 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上游算力与能源 → 中游模型与分发 → 下游终端与消费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全球 Token 产业链核心图谱（2026 版，来源：致网科技）</a:t>
            </a:r>
          </a:p>
        </p:txBody>
      </p:sp>
      <p:pic>
        <p:nvPicPr>
          <p:cNvPr id="9" name="Picture 8" descr="img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391" y="1920240"/>
            <a:ext cx="7748738" cy="42976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四 ｜ 词元经济核心解析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算力被商品化为可计量计价单位 · Token = AI 时代的「度量衡」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Token 经济闭环 + 度量衡（来源：致网科技）</a:t>
            </a:r>
          </a:p>
        </p:txBody>
      </p:sp>
      <p:pic>
        <p:nvPicPr>
          <p:cNvPr id="9" name="Picture 8" descr="img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36" y="1920240"/>
            <a:ext cx="5386647" cy="2468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5080" y="16002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流量经济 vs Token 经济（来源：致网科技）</a:t>
            </a:r>
          </a:p>
        </p:txBody>
      </p:sp>
      <p:pic>
        <p:nvPicPr>
          <p:cNvPr id="11" name="Picture 10" descr="img_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920240"/>
            <a:ext cx="5486400" cy="2260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7200" y="4434840"/>
            <a:ext cx="11247120" cy="1965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434840"/>
            <a:ext cx="137160" cy="1965960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52628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4D8B"/>
                </a:solidFill>
                <a:latin typeface="Microsoft YaHei"/>
              </a:rPr>
              <a:t>Token 经济 vs 流量经济（5 维对比）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5029200"/>
            <a:ext cx="2212848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5029200"/>
            <a:ext cx="2212848" cy="2743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5074920"/>
            <a:ext cx="221284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边际成本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2" y="5330952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B7380"/>
                </a:solidFill>
                <a:latin typeface="Microsoft YaHei"/>
              </a:rPr>
              <a:t>流量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952" y="55046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极低（服务器满载≈免费）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5833872"/>
            <a:ext cx="457200" cy="18288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8952" y="5870448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008CC9"/>
                </a:solidFill>
                <a:latin typeface="Microsoft YaHei"/>
              </a:rPr>
              <a:t>Token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" y="605332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显著为正（每 Token 多耗 GPU）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35224" y="5029200"/>
            <a:ext cx="2212848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935224" y="5029200"/>
            <a:ext cx="2212848" cy="2743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935224" y="5074920"/>
            <a:ext cx="221284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盈利模式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08376" y="5330952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B7380"/>
                </a:solidFill>
                <a:latin typeface="Microsoft YaHei"/>
              </a:rPr>
              <a:t>流量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08376" y="55046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免费 + 广告 / 增值服务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08376" y="5833872"/>
            <a:ext cx="457200" cy="18288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008376" y="5870448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008CC9"/>
                </a:solidFill>
                <a:latin typeface="Microsoft YaHei"/>
              </a:rPr>
              <a:t>Token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08376" y="605332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直接按用量收费（类似水电）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84648" y="5029200"/>
            <a:ext cx="2212848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184648" y="5029200"/>
            <a:ext cx="2212848" cy="2743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184648" y="5074920"/>
            <a:ext cx="221284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定价依据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57800" y="5330952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B7380"/>
                </a:solidFill>
                <a:latin typeface="Microsoft YaHei"/>
              </a:rPr>
              <a:t>流量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57800" y="55046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市场竞争 + 支付意愿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57800" y="5833872"/>
            <a:ext cx="457200" cy="18288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257800" y="5870448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008CC9"/>
                </a:solidFill>
                <a:latin typeface="Microsoft YaHei"/>
              </a:rPr>
              <a:t>Token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57800" y="605332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必须覆盖可变算力成本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34071" y="5029200"/>
            <a:ext cx="2212848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434071" y="5029200"/>
            <a:ext cx="2212848" cy="2743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34071" y="5074920"/>
            <a:ext cx="221284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网络效应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07223" y="5330952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B7380"/>
                </a:solidFill>
                <a:latin typeface="Microsoft YaHei"/>
              </a:rPr>
              <a:t>流量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07223" y="55046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用户越多，平台越大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507223" y="5833872"/>
            <a:ext cx="457200" cy="18288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507223" y="5870448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008CC9"/>
                </a:solidFill>
                <a:latin typeface="Microsoft YaHei"/>
              </a:rPr>
              <a:t>Token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07223" y="605332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质量与用户数无直接反馈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683496" y="5029200"/>
            <a:ext cx="2212848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683496" y="5029200"/>
            <a:ext cx="2212848" cy="2743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683496" y="5074920"/>
            <a:ext cx="221284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</a:rPr>
              <a:t>行为激励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56648" y="5330952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B7380"/>
                </a:solidFill>
                <a:latin typeface="Microsoft YaHei"/>
              </a:rPr>
              <a:t>流量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56648" y="55046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鼓励停留更久、多点击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756648" y="5833872"/>
            <a:ext cx="457200" cy="18288"/>
          </a:xfrm>
          <a:prstGeom prst="rect">
            <a:avLst/>
          </a:prstGeom>
          <a:solidFill>
            <a:srgbClr val="008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756648" y="5870448"/>
            <a:ext cx="20665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008CC9"/>
                </a:solidFill>
                <a:latin typeface="Microsoft YaHei"/>
              </a:rPr>
              <a:t>Token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56648" y="605332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Microsoft YaHei"/>
              </a:rPr>
              <a:t>鼓励精简提示、控制输出</a:t>
            </a:r>
          </a:p>
        </p:txBody>
      </p:sp>
      <p:sp>
        <p:nvSpPr>
          <p:cNvPr id="55" name="Rectangle 5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五 ｜ 词元出海 · 历史性拐点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2026 年 2 月：OpenRouter 国产模型周调用量首次单月过半超越美国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历史性拐点 2026 年 2 月（来源：财联社整理）</a:t>
            </a:r>
          </a:p>
        </p:txBody>
      </p:sp>
      <p:pic>
        <p:nvPicPr>
          <p:cNvPr id="9" name="Picture 8" descr="img_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760720" cy="25603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5080" y="16002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国产开源模型全球份额（来源：致网科技）</a:t>
            </a:r>
          </a:p>
        </p:txBody>
      </p:sp>
      <p:pic>
        <p:nvPicPr>
          <p:cNvPr id="11" name="Picture 10" descr="img_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582" y="1920240"/>
            <a:ext cx="4775396" cy="2286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355080" y="4343400"/>
            <a:ext cx="5486400" cy="1920240"/>
          </a:xfrm>
          <a:prstGeom prst="rect">
            <a:avLst/>
          </a:prstGeom>
          <a:solidFill>
            <a:srgbClr val="1E2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44348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8CC9"/>
                </a:solidFill>
                <a:latin typeface="Microsoft YaHei"/>
              </a:rPr>
              <a:t>出海竞争优势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4846320"/>
            <a:ext cx="548640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FFFFFF"/>
                </a:solidFill>
                <a:latin typeface="Microsoft YaHei"/>
              </a:rPr>
              <a:t>规模化算力集群 + 完整服务器产业链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FFFFFF"/>
                </a:solidFill>
                <a:latin typeface="Microsoft YaHei"/>
              </a:rPr>
              <a:t>电力成本优势 + 工程化能力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FFFFFF"/>
                </a:solidFill>
                <a:latin typeface="Microsoft YaHei"/>
              </a:rPr>
              <a:t>高质价比开源模型 + 价格敏感市场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五 ｜ 词元出海 · 模式与产业链全景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Token 出海 = 中国模型 + 中国算力 → 按 Token 计费的跨境 AI 服务出口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Token 出海四大优势（来源：致网科技）</a:t>
            </a:r>
          </a:p>
        </p:txBody>
      </p:sp>
      <p:pic>
        <p:nvPicPr>
          <p:cNvPr id="9" name="Picture 8" descr="img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325" y="1920240"/>
            <a:ext cx="4516869" cy="2011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023360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出海产业链全景：上游产 Token → 中游分发 → 下游卖服务（来源：致网科技）</a:t>
            </a:r>
          </a:p>
        </p:txBody>
      </p:sp>
      <p:pic>
        <p:nvPicPr>
          <p:cNvPr id="11" name="Picture 10" descr="img_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812" y="4343400"/>
            <a:ext cx="3935895" cy="201168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六 ｜ 核心挑战与未来趋势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4 大挑战 · 4 大趋势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D94A3D"/>
                </a:solidFill>
                <a:latin typeface="Microsoft YaHei"/>
              </a:rPr>
              <a:t>当前 4 大核心挑战</a:t>
            </a:r>
          </a:p>
        </p:txBody>
      </p:sp>
      <p:pic>
        <p:nvPicPr>
          <p:cNvPr id="9" name="Picture 8" descr="img_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680"/>
            <a:ext cx="5760720" cy="27523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508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0A06C"/>
                </a:solidFill>
                <a:latin typeface="Microsoft YaHei"/>
              </a:rPr>
              <a:t>未来 4 大趋势</a:t>
            </a:r>
          </a:p>
        </p:txBody>
      </p:sp>
      <p:pic>
        <p:nvPicPr>
          <p:cNvPr id="11" name="Picture 10" descr="img_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2011680"/>
            <a:ext cx="5486400" cy="260604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技术与经济产业研究报告（2026）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陈博观察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F1F3A"/>
                </a:solidFill>
                <a:latin typeface="Microsoft YaHei"/>
              </a:rPr>
              <a:t>关键洞察 + 资料来源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Conclusion &amp; 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9164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B4D8B"/>
                </a:solidFill>
                <a:latin typeface="Microsoft YaHei"/>
              </a:rPr>
              <a:t>四条关键洞察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7607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148840"/>
            <a:ext cx="457200" cy="960120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2316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24028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Token 中文定名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60604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2026.3.23 国家数据局正式公布「词元」为官方译名，结束长期译名混乱。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200400"/>
            <a:ext cx="57607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3200400"/>
            <a:ext cx="457200" cy="960120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47472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329184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日均调用千倍爆发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65760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2024 初 1000 亿 → 2026.3 140 万亿+，两年 1000+ 倍；中国成为全球增量核心。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4251960"/>
            <a:ext cx="57607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4251960"/>
            <a:ext cx="457200" cy="960120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5262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434340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产业链格局成型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470916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上游算力 + 中游加工 + 下游消费三层闭环；运营商从「流量经营」转向「Token 经营」。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303520"/>
            <a:ext cx="57607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5303520"/>
            <a:ext cx="457200" cy="960120"/>
          </a:xfrm>
          <a:prstGeom prst="rect">
            <a:avLst/>
          </a:prstGeom>
          <a:solidFill>
            <a:srgbClr val="1B4D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57784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539496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国产模型全球崛起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5760720"/>
            <a:ext cx="5029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2026.2 OpenRouter 国产模型周调用量 4.69 万亿，连续两周超越美国；价格差距 8-10 倍。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169164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08CC9"/>
                </a:solidFill>
                <a:latin typeface="Microsoft YaHei"/>
              </a:rPr>
              <a:t>资料来源与声明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6520" y="2148840"/>
            <a:ext cx="530352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原文出处：微信公众号「陈博观察」(ID: Drchenobservation)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编辑：Will Chan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标题：《Token 技术与经济产业研究报告（2026）》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主要数据来源：致网科技、财联社、IDC、摩根大通、OpenRouter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关键节点：2026 年 3 月 23 日国家数据局公布「词元」为中文官方译名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六章结构：定义 / 技术 / 产业链 / 经济 / 出海 / 挑战与趋势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声明：本文为产业研究结构化摘录，不构成投资建议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8CC9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PPT 由 AI 摘要生成，内容忠实于原文；50+ 原图按主题映射为 15 张精选图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词元经济 · 内容摘要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