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1737360"/>
          </a:xfrm>
          <a:prstGeom prst="rect">
            <a:avLst/>
          </a:prstGeom>
          <a:solidFill>
            <a:srgbClr val="081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280160"/>
            <a:ext cx="137160" cy="3383280"/>
          </a:xfrm>
          <a:prstGeom prst="rect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23444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00B8D4"/>
                </a:solidFill>
                <a:latin typeface="Microsoft YaHei"/>
              </a:rPr>
              <a:t>Token 运营必修课 · 内容摘要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1783080"/>
            <a:ext cx="10058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600" b="1">
                <a:solidFill>
                  <a:srgbClr val="FFFFFF"/>
                </a:solidFill>
                <a:latin typeface="Microsoft YaHei"/>
              </a:rPr>
              <a:t>Token 供给的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2743200"/>
            <a:ext cx="100584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5600" b="1">
                <a:solidFill>
                  <a:srgbClr val="00B8D4"/>
                </a:solidFill>
                <a:latin typeface="Microsoft YaHei"/>
              </a:rPr>
              <a:t>五种商业模式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11480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>
                <a:solidFill>
                  <a:srgbClr val="C8D8F0"/>
                </a:solidFill>
                <a:latin typeface="Microsoft YaHei"/>
              </a:rPr>
              <a:t>数据流 · 资金流 · 商业关系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39496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Microsoft YaHei"/>
              </a:rPr>
              <a:t>来源：微信公众号「桃子的AiLab」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576072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C8D8F0"/>
                </a:solidFill>
                <a:latin typeface="Microsoft YaHei"/>
              </a:rPr>
              <a:t>作者：桃子的AiLab  ·  发布于 2026 年 9 月 10 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运营必修课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桃子的AiLab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2E"/>
                </a:solidFill>
                <a:latin typeface="Microsoft YaHei"/>
              </a:rPr>
              <a:t>内容目录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Outline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645920"/>
            <a:ext cx="1097280" cy="530352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73736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170078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引子：Token 的三重身份 + 五种模式全景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2286000"/>
            <a:ext cx="1097280" cy="530352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237744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0" y="234086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模式一 · API 直供 — 企业 ↔ 模型原厂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" y="2926080"/>
            <a:ext cx="1097280" cy="530352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01752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298094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模式二 · 算力云服务 — 两段式商业关系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3566160"/>
            <a:ext cx="1097280" cy="530352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365760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0" y="362102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模式三 · Token 聚合分发 — 中美分化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" y="4206240"/>
            <a:ext cx="1097280" cy="530352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429768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0" y="426110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模式四 · 私有化部署 — 三股外部力量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4400" y="4846320"/>
            <a:ext cx="1097280" cy="530352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" y="493776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86000" y="490118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模式五 · 混合架构 — 多数企业的现实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14400" y="5486400"/>
            <a:ext cx="1097280" cy="530352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57784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86000" y="554126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横向对比 + 选型 / 入行指南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Token 供给的商业模式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运营必修课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桃子的AiLab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2E"/>
                </a:solidFill>
                <a:latin typeface="Microsoft YaHei"/>
              </a:rPr>
              <a:t>引子：Token 是智能经济的「通用货币」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它既是算力消耗的度量单位、AI 服务的计价单位，也是按需采购的智能能力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4F8B"/>
                </a:solidFill>
                <a:latin typeface="Microsoft YaHei"/>
              </a:rPr>
              <a:t>Token 的三重身份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53035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算力消耗的度量单位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AI 服务的计价单位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智能经济的「通用货币」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61188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4F8B"/>
                </a:solidFill>
                <a:latin typeface="Microsoft YaHei"/>
              </a:rPr>
              <a:t>本文框架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23360"/>
            <a:ext cx="5303520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按供给方与需求方之间的生产关系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把 Token 供给拆成 5 种模式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逐模式画数据流、资金流与商业关系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0" y="1600200"/>
            <a:ext cx="57607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Token 供给的五种模式全景（制图：桃子的AiLab）</a:t>
            </a:r>
          </a:p>
        </p:txBody>
      </p:sp>
      <p:pic>
        <p:nvPicPr>
          <p:cNvPr id="13" name="Picture 12" descr="img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920240"/>
            <a:ext cx="5760720" cy="276301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Token 供给的商业模式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运营必修课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桃子的AiLab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2E"/>
                </a:solidFill>
                <a:latin typeface="Microsoft YaHei"/>
              </a:rPr>
              <a:t>模式一 ｜ API 直供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两个角色：企业与模型原厂 — 立马上手，但数据离开企业边界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模式一 数据流 / 资金流（制图：桃子的AiLab）</a:t>
            </a:r>
          </a:p>
        </p:txBody>
      </p:sp>
      <p:pic>
        <p:nvPicPr>
          <p:cNvPr id="9" name="Picture 8" descr="img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20240"/>
            <a:ext cx="5303520" cy="28138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160020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B8D4"/>
                </a:solidFill>
                <a:latin typeface="Microsoft YaHei"/>
              </a:rPr>
              <a:t>核心特征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0" y="2011680"/>
            <a:ext cx="576072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300">
                <a:solidFill>
                  <a:srgbClr val="1A1A1A"/>
                </a:solidFill>
                <a:latin typeface="Microsoft YaHei"/>
              </a:rPr>
              <a:t>链路最短：企业应用 → 公网/专线 → 原厂共享推理集群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300">
                <a:solidFill>
                  <a:srgbClr val="1A1A1A"/>
                </a:solidFill>
                <a:latin typeface="Microsoft YaHei"/>
              </a:rPr>
              <a:t>Prompt 与业务数据随请求离开企业边界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300">
                <a:solidFill>
                  <a:srgbClr val="1A1A1A"/>
                </a:solidFill>
                <a:latin typeface="Microsoft YaHei"/>
              </a:rPr>
              <a:t>零部署、零运维、零集成 — 立马上手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0" y="4160520"/>
            <a:ext cx="5760720" cy="868680"/>
          </a:xfrm>
          <a:prstGeom prst="rect">
            <a:avLst/>
          </a:prstGeom>
          <a:solidFill>
            <a:srgbClr val="3310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943600" y="4160520"/>
            <a:ext cx="137160" cy="86868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26480" y="4224528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E84A3D"/>
                </a:solidFill>
                <a:latin typeface="Microsoft YaHei"/>
              </a:rPr>
              <a:t>软肋：金融、政务等敏感场景无法使用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6480" y="4498848"/>
            <a:ext cx="54864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Microsoft YaHei"/>
              </a:rPr>
              <a:t>只要涉及客户隐私和敏感信息，这类行业根本无法采用。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0" y="516636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4F8B"/>
                </a:solidFill>
                <a:latin typeface="Microsoft YaHei"/>
              </a:rPr>
              <a:t>商业模式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5577840"/>
            <a:ext cx="576072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200">
                <a:solidFill>
                  <a:srgbClr val="1A1A1A"/>
                </a:solidFill>
                <a:latin typeface="Microsoft YaHei"/>
              </a:rPr>
              <a:t>按 Token 计费（输入/输出分列）；输出 ≈ 输入的 3–6 倍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200">
                <a:solidFill>
                  <a:srgbClr val="1A1A1A"/>
                </a:solidFill>
                <a:latin typeface="Microsoft YaHei"/>
              </a:rPr>
              <a:t>缓存命中可低至一折；少数厂商另设包月订阅套餐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Token 供给的商业模式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运营必修课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桃子的AiLab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2E"/>
                </a:solidFill>
                <a:latin typeface="Microsoft YaHei"/>
              </a:rPr>
              <a:t>模式二 ｜ 算力云服务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三个角色：企业、云厂商、模型原厂 — 两段式计费，两条主线（互联网云 / 国资云）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模式二 数据流 / 资金流（制图：桃子的AiLab）</a:t>
            </a:r>
          </a:p>
        </p:txBody>
      </p:sp>
      <p:pic>
        <p:nvPicPr>
          <p:cNvPr id="9" name="Picture 8" descr="img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20240"/>
            <a:ext cx="5303520" cy="29316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160020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B8D4"/>
                </a:solidFill>
                <a:latin typeface="Microsoft YaHei"/>
              </a:rPr>
              <a:t>云厂商的两条主线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0" y="2011680"/>
            <a:ext cx="2743200" cy="1280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43600" y="2011680"/>
            <a:ext cx="109728" cy="1280160"/>
          </a:xfrm>
          <a:prstGeom prst="rect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26480" y="2103120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0B8D4"/>
                </a:solidFill>
                <a:latin typeface="Microsoft YaHei"/>
              </a:rPr>
              <a:t>互联网云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2423160"/>
            <a:ext cx="24688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自研模型占主力</a:t>
            </a:r>
          </a:p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阿里云百炼 / 火山方舟</a:t>
            </a:r>
          </a:p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主力：千问、豆包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0" y="2011680"/>
            <a:ext cx="2743200" cy="1280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961120" y="2011680"/>
            <a:ext cx="109728" cy="128016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0" y="2103120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7B4EC4"/>
                </a:solidFill>
                <a:latin typeface="Microsoft YaHei"/>
              </a:rPr>
              <a:t>国资云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2423160"/>
            <a:ext cx="24688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杂食路线</a:t>
            </a:r>
          </a:p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移动云 MoMA / 天翼云息壤 / 联通云元景</a:t>
            </a:r>
          </a:p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兼：DeepSeek / 千问等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0" y="352044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4F8B"/>
                </a:solidFill>
                <a:latin typeface="Microsoft YaHei"/>
              </a:rPr>
              <a:t>两段式商业模式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0" y="3931920"/>
            <a:ext cx="576072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200">
                <a:solidFill>
                  <a:srgbClr val="1A1A1A"/>
                </a:solidFill>
                <a:latin typeface="Microsoft YaHei"/>
              </a:rPr>
              <a:t>① 云 ↔ 企业：按 Token 计费 / 套餐（如天翼星辰 TokenHub：1500 万 Token 39.9 元/月）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200">
                <a:solidFill>
                  <a:srgbClr val="1A1A1A"/>
                </a:solidFill>
                <a:latin typeface="Microsoft YaHei"/>
              </a:rPr>
              <a:t>② 云 ↔ 原厂：开源自部署 / 闭源采购 Token 或收入分成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0" y="5349240"/>
            <a:ext cx="5760720" cy="9601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943600" y="5349240"/>
            <a:ext cx="109728" cy="96012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6480" y="544068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A06C"/>
                </a:solidFill>
                <a:latin typeface="Microsoft YaHei"/>
              </a:rPr>
              <a:t>云厂商的溢价空间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26480" y="576072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同一基础模型在不同芯片 / 推理方式下，效果与效率差异巨大；云厂商屏蔽接口与计费差异，做「度量衡统一」。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Token 供给的商业模式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运营必修课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桃子的AiLab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2E"/>
                </a:solidFill>
                <a:latin typeface="Microsoft YaHei"/>
              </a:rPr>
              <a:t>模式三 ｜ Token 聚合分发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中美走出了截然不同的两条路 — 没有云生态做后盾，单纯转卖 Token 没戏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模式三 数据流 / 资金流（制图：桃子的AiLab）</a:t>
            </a:r>
          </a:p>
        </p:txBody>
      </p:sp>
      <p:pic>
        <p:nvPicPr>
          <p:cNvPr id="9" name="Picture 8" descr="img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20240"/>
            <a:ext cx="5303520" cy="29955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160020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B8D4"/>
                </a:solidFill>
                <a:latin typeface="Microsoft YaHei"/>
              </a:rPr>
              <a:t>中美商业模式对比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0" y="2011680"/>
            <a:ext cx="5760720" cy="13258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43600" y="2011680"/>
            <a:ext cx="109728" cy="1325880"/>
          </a:xfrm>
          <a:prstGeom prst="rect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26480" y="210312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0B8D4"/>
                </a:solidFill>
                <a:latin typeface="Microsoft YaHei"/>
              </a:rPr>
              <a:t>🇺🇸 美国 · OpenRouter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2468880"/>
            <a:ext cx="54864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本质是「路由器」。算力侧高度统一在 NVIDIA + CUDA 生态之上；平台只做转发与清算，在原厂 Token 价上加价 5%。月处理百万亿 Token、增速 500%，近期却谋求被收购 — 根因：生意太薄。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0" y="3474720"/>
            <a:ext cx="5760720" cy="13258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43600" y="3474720"/>
            <a:ext cx="109728" cy="132588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26480" y="356616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7B4EC4"/>
                </a:solidFill>
                <a:latin typeface="Microsoft YaHei"/>
              </a:rPr>
              <a:t>🇨🇳 中国 · 硅基流动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80" y="3931920"/>
            <a:ext cx="54864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国内算力多芯并存（昇腾 / 寒武纪 / 海光）；平台需啃下跨芯片适配、推理引擎优化、异构算力调度。护城河是工程效率与中立性。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4937760"/>
            <a:ext cx="5760720" cy="1371600"/>
          </a:xfrm>
          <a:prstGeom prst="rect">
            <a:avLst/>
          </a:prstGeom>
          <a:solidFill>
            <a:srgbClr val="3310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943600" y="4937760"/>
            <a:ext cx="109728" cy="137160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26480" y="5029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E84A3D"/>
                </a:solidFill>
                <a:latin typeface="Microsoft YaHei"/>
              </a:rPr>
              <a:t>招股书数据：Token 转售真心不挣钱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6480" y="5394960"/>
            <a:ext cx="54864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Microsoft YaHei"/>
              </a:rPr>
              <a:t>公有云 MaaS 收入占 52.9%，毛利率 -119%；本地部署收入占 47.1%，毛利率 82.5%。</a:t>
            </a:r>
          </a:p>
          <a:p>
            <a:pPr algn="l"/>
            <a:r>
              <a:rPr sz="1100" b="0">
                <a:solidFill>
                  <a:srgbClr val="FFFFFF"/>
                </a:solidFill>
                <a:latin typeface="Microsoft YaHei"/>
              </a:rPr>
              <a:t>结论：没有模型能力的云厂商、聚合平台，只做 Token 转售都走不通。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Token 供给的商业模式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运营必修课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桃子的AiLab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2E"/>
                </a:solidFill>
                <a:latin typeface="Microsoft YaHei"/>
              </a:rPr>
              <a:t>模式四 ｜ 私有化部署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模型搬进自家机房，数据不出域 — 但「私有化」≠「完全自给」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模式四 数据流 / 资金流（制图：桃子的AiLab）</a:t>
            </a:r>
          </a:p>
        </p:txBody>
      </p:sp>
      <p:pic>
        <p:nvPicPr>
          <p:cNvPr id="9" name="Picture 8" descr="img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20240"/>
            <a:ext cx="5303520" cy="31477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160020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B8D4"/>
                </a:solidFill>
                <a:latin typeface="Microsoft YaHei"/>
              </a:rPr>
              <a:t>三股外部力量（持续供给）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0" y="2057400"/>
            <a:ext cx="5760720" cy="10972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43600" y="2057400"/>
            <a:ext cx="109728" cy="1097280"/>
          </a:xfrm>
          <a:prstGeom prst="rect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26480" y="219456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0B8D4"/>
                </a:solidFill>
                <a:latin typeface="Microsoft YaHei"/>
              </a:rPr>
              <a:t>模型原厂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256032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开源权重免费下载；闭源按一次性买断或订阅收费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0" y="3291840"/>
            <a:ext cx="5760720" cy="10972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43600" y="3291840"/>
            <a:ext cx="109728" cy="109728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26480" y="34290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7B4EC4"/>
                </a:solidFill>
                <a:latin typeface="Microsoft YaHei"/>
              </a:rPr>
              <a:t>算力硬件商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80" y="379476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GPU 整机 + 服务器 + 网络（CapEx）— 8 卡 H100 整机约 200 万元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4526280"/>
            <a:ext cx="5760720" cy="10972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943600" y="4526280"/>
            <a:ext cx="109728" cy="109728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26480" y="466344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0A06C"/>
                </a:solidFill>
                <a:latin typeface="Microsoft YaHei"/>
              </a:rPr>
              <a:t>方案商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6480" y="502920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软件许可 + 实施部署 + 年度维保（OpEx）— 每年起价数十万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0" y="5852160"/>
            <a:ext cx="5760720" cy="50292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0" y="5897880"/>
            <a:ext cx="57607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TCO = 硬件采购（CapEx）+ 软件维保（OpEx）+ 运维/电费/机房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Token 供给的商业模式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运营必修课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桃子的AiLab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2E"/>
                </a:solidFill>
                <a:latin typeface="Microsoft YaHei"/>
              </a:rPr>
              <a:t>模式五 ｜ 混合架构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在私有化基础上做加法 — 内网守敏感，公有云接通用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模式五 数据流 / 资金流（制图：桃子的AiLab）</a:t>
            </a:r>
          </a:p>
        </p:txBody>
      </p:sp>
      <p:pic>
        <p:nvPicPr>
          <p:cNvPr id="9" name="Picture 8" descr="img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20240"/>
            <a:ext cx="5303520" cy="29562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160020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B8D4"/>
                </a:solidFill>
                <a:latin typeface="Microsoft YaHei"/>
              </a:rPr>
              <a:t>架构本质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0" y="2011680"/>
            <a:ext cx="576072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300">
                <a:solidFill>
                  <a:srgbClr val="1A1A1A"/>
                </a:solidFill>
                <a:latin typeface="Microsoft YaHei"/>
              </a:rPr>
              <a:t>完全自建的算力投入太重 — 更常见的是混合架构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300">
                <a:solidFill>
                  <a:srgbClr val="1A1A1A"/>
                </a:solidFill>
                <a:latin typeface="Microsoft YaHei"/>
              </a:rPr>
              <a:t>沿用模式四的内网骨架 + 公有云旁路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300">
                <a:solidFill>
                  <a:srgbClr val="1A1A1A"/>
                </a:solidFill>
                <a:latin typeface="Microsoft YaHei"/>
              </a:rPr>
              <a:t>AI 网关路由：通用任务上云按 Token 结算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0" y="3931920"/>
            <a:ext cx="5760720" cy="8686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943600" y="3931920"/>
            <a:ext cx="109728" cy="86868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26480" y="402336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A06C"/>
                </a:solidFill>
                <a:latin typeface="Microsoft YaHei"/>
              </a:rPr>
              <a:t>优势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6480" y="429768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同时守住能力上限与合规底线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0" y="4937760"/>
            <a:ext cx="5760720" cy="868680"/>
          </a:xfrm>
          <a:prstGeom prst="rect">
            <a:avLst/>
          </a:prstGeom>
          <a:solidFill>
            <a:srgbClr val="3310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943600" y="4937760"/>
            <a:ext cx="109728" cy="86868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26480" y="5029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E84A3D"/>
                </a:solidFill>
                <a:latin typeface="Microsoft YaHei"/>
              </a:rPr>
              <a:t>代价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0" y="530352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Microsoft YaHei"/>
              </a:rPr>
              <a:t>系统复杂度与治理成本同步上升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5943600"/>
            <a:ext cx="5760720" cy="45720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0" y="598932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Microsoft YaHei"/>
              </a:rPr>
              <a:t>商业 = 模式四 (本地 CapEx/OpEx) + 模式一/二/三 (公有云按 Token)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Token 供给的商业模式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运营必修课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桃子的AiLab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2E"/>
                </a:solidFill>
                <a:latin typeface="Microsoft YaHei"/>
              </a:rPr>
              <a:t>五种模式横向对比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参与方、数据流向、计费结构与适用场景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45720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755648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YaHei"/>
              </a:rPr>
              <a:t>模式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1755648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YaHei"/>
              </a:rPr>
              <a:t>参与方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1755648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YaHei"/>
              </a:rPr>
              <a:t>数据流向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06640" y="1755648"/>
            <a:ext cx="23774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YaHei"/>
              </a:rPr>
              <a:t>计费 / 成本结构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66960" y="1755648"/>
            <a:ext cx="1645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YaHei"/>
              </a:rPr>
              <a:t>适用场景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148840"/>
            <a:ext cx="11247120" cy="640080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57200" y="2148840"/>
            <a:ext cx="109728" cy="640080"/>
          </a:xfrm>
          <a:prstGeom prst="rect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286000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Microsoft YaHei"/>
              </a:rPr>
              <a:t>API 直供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11680" y="2331720"/>
            <a:ext cx="2286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企业 ↔ 模型原厂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7680" y="2331720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数据出域 → 原厂推理集群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2331720"/>
            <a:ext cx="2377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按 Token 计费（输入/输出分列）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18320" y="2331720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个人 / 互联网 / 无敏感数据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788920"/>
            <a:ext cx="11247120" cy="640080"/>
          </a:xfrm>
          <a:prstGeom prst="rect">
            <a:avLst/>
          </a:prstGeom>
          <a:solidFill>
            <a:srgbClr val="F5F7FA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7200" y="2788920"/>
            <a:ext cx="109728" cy="64008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2926080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Microsoft YaHei"/>
              </a:rPr>
              <a:t>算力云服务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11680" y="2971800"/>
            <a:ext cx="2286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企业 ↔ 云厂商 ↔ 原厂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97680" y="2971800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数据出域 → 云平台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0880" y="2971800"/>
            <a:ext cx="2377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Token / 套餐 + 开源自部署 / 闭源分成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18320" y="2971800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中大型、一站式 + 弹性扩缩容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3429000"/>
            <a:ext cx="11247120" cy="640080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57200" y="3429000"/>
            <a:ext cx="109728" cy="64008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" y="3566160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Microsoft YaHei"/>
              </a:rPr>
              <a:t>Token 聚合分发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3611880"/>
            <a:ext cx="2286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企业 ↔ 聚合平台 ↔ 数百模型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97680" y="3611880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数据出域 → 聚合 → 选模型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40880" y="3611880"/>
            <a:ext cx="2377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刊例 + 5%（美）/ 工程效率溢价（中）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418320" y="3611880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多模型 A/B、避免被锁定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4069080"/>
            <a:ext cx="11247120" cy="640080"/>
          </a:xfrm>
          <a:prstGeom prst="rect">
            <a:avLst/>
          </a:prstGeom>
          <a:solidFill>
            <a:srgbClr val="F5F7FA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57200" y="4069080"/>
            <a:ext cx="109728" cy="640080"/>
          </a:xfrm>
          <a:prstGeom prst="rect">
            <a:avLst/>
          </a:prstGeom>
          <a:solidFill>
            <a:srgbClr val="E86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0080" y="4206240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Microsoft YaHei"/>
              </a:rPr>
              <a:t>私有化部署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011680" y="4251960"/>
            <a:ext cx="2286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仅企业（自建）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297680" y="4251960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数据完全不出域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40880" y="4251960"/>
            <a:ext cx="2377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算卡（≈200万/台）+ 部署 + 运维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418320" y="4251960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金融 / 政务 / 强合规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57200" y="4709160"/>
            <a:ext cx="11247120" cy="640080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57200" y="4709160"/>
            <a:ext cx="109728" cy="64008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" y="4846320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Microsoft YaHei"/>
              </a:rPr>
              <a:t>混合架构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011680" y="4892040"/>
            <a:ext cx="2286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企业网关 + 本地 + 公有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297680" y="4892040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敏感本地 / 通用公有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040880" y="4892040"/>
            <a:ext cx="2377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本地 CapEx + 公有 OpEx 双轨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418320" y="4892040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80% 通用 + 20% 敏感的多数企业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7200" y="5852160"/>
            <a:ext cx="11247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>
                <a:solidFill>
                  <a:srgbClr val="6B7380"/>
                </a:solidFill>
                <a:latin typeface="Microsoft YaHei"/>
              </a:rPr>
              <a:t>提示：横向对比依据原文「按供给方与需求方之间的生产关系」框架，对应五个生产关系组合。</a:t>
            </a:r>
          </a:p>
        </p:txBody>
      </p:sp>
      <p:sp>
        <p:nvSpPr>
          <p:cNvPr id="50" name="Rectangle 4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Token 供给的商业模式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运营必修课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桃子的AiLab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2E"/>
                </a:solidFill>
                <a:latin typeface="Microsoft YaHei"/>
              </a:rPr>
              <a:t>一句话选型 + 入行指南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对企业选型 vs 对普通人创业入行 — 同一份信息，两种用法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91640"/>
            <a:ext cx="5577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1A4F8B"/>
                </a:solidFill>
                <a:latin typeface="Microsoft YaHei"/>
              </a:rPr>
              <a:t>企业选型指南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94560"/>
            <a:ext cx="137160" cy="3657600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2194560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刚起步 / 数据不敏感 / 快速验证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31920" y="2194560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4F8B"/>
                </a:solidFill>
                <a:latin typeface="Microsoft YaHei"/>
              </a:rPr>
              <a:t>→ API 直供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907792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中等规模 / 一站式 + 弹性扩缩容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31920" y="2907792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4F8B"/>
                </a:solidFill>
                <a:latin typeface="Microsoft YaHei"/>
              </a:rPr>
              <a:t>→ 算力云服务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3621024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多模型 A/B / 避免被单一厂商锁定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3621024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4F8B"/>
                </a:solidFill>
                <a:latin typeface="Microsoft YaHei"/>
              </a:rPr>
              <a:t>→ Token 聚合分发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334256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金融 / 政务 / 央国企 · 强合规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31920" y="4334256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4F8B"/>
                </a:solidFill>
                <a:latin typeface="Microsoft YaHei"/>
              </a:rPr>
              <a:t>→ 私有化部署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047488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多数企业的「既要又要」现实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5047488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4F8B"/>
                </a:solidFill>
                <a:latin typeface="Microsoft YaHei"/>
              </a:rPr>
              <a:t>→ 混合架构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3640" y="169164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0B8D4"/>
                </a:solidFill>
                <a:latin typeface="Microsoft YaHei"/>
              </a:rPr>
              <a:t>创业入行指南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63640" y="2194560"/>
            <a:ext cx="137160" cy="3657600"/>
          </a:xfrm>
          <a:prstGeom prst="rect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37960" y="2194560"/>
            <a:ext cx="2286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0B8D4"/>
                </a:solidFill>
                <a:latin typeface="Microsoft YaHei"/>
              </a:rPr>
              <a:t>API 直供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69680" y="2194560"/>
            <a:ext cx="29260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专业水平太高，普通人无法介入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37960" y="2907792"/>
            <a:ext cx="2286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0B8D4"/>
                </a:solidFill>
                <a:latin typeface="Microsoft YaHei"/>
              </a:rPr>
              <a:t>算力云服务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69680" y="2907792"/>
            <a:ext cx="29260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需要有长期互联网运营基础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7960" y="3621024"/>
            <a:ext cx="2286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0B8D4"/>
                </a:solidFill>
                <a:latin typeface="Microsoft YaHei"/>
              </a:rPr>
              <a:t>Token 聚合分发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69680" y="3621024"/>
            <a:ext cx="29260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最适合普通人创业的平台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60" y="4334256"/>
            <a:ext cx="2286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0B8D4"/>
                </a:solidFill>
                <a:latin typeface="Microsoft YaHei"/>
              </a:rPr>
              <a:t>私有化部署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69680" y="4334256"/>
            <a:ext cx="29260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需要强合规，高信用度企业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37960" y="5047488"/>
            <a:ext cx="2286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0B8D4"/>
                </a:solidFill>
                <a:latin typeface="Microsoft YaHei"/>
              </a:rPr>
              <a:t>混合架构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69680" y="5047488"/>
            <a:ext cx="29260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需要专业团队进行针对性需求匹配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Token 供给的商业模式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运营必修课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桃子的AiLab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2E"/>
                </a:solidFill>
                <a:latin typeface="Microsoft YaHei"/>
              </a:rPr>
              <a:t>关键洞察：为什么「Token 转售」不挣钱？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没有云生态做后盾、没有模型能力在手 — Token 费不是护城河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5486400" cy="20574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691640"/>
            <a:ext cx="137160" cy="205740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874520"/>
            <a:ext cx="22860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E84A3D"/>
                </a:solidFill>
                <a:latin typeface="Microsoft YaHei"/>
              </a:rPr>
              <a:t>52.9%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08960" y="1965960"/>
            <a:ext cx="26517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Microsoft YaHei"/>
              </a:rPr>
              <a:t>硅基流动 公有云 MaaS 收入占比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8960" y="246888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毛利率 -119%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63640" y="1691640"/>
            <a:ext cx="5486400" cy="20574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63640" y="1691640"/>
            <a:ext cx="137160" cy="205740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37960" y="1874520"/>
            <a:ext cx="22860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10A06C"/>
                </a:solidFill>
                <a:latin typeface="Microsoft YaHei"/>
              </a:rPr>
              <a:t>47.1%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15400" y="1965960"/>
            <a:ext cx="26517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Microsoft YaHei"/>
              </a:rPr>
              <a:t>本地部署 收入占比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15400" y="246888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毛利率 82.5%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3886200"/>
            <a:ext cx="5486400" cy="20574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3886200"/>
            <a:ext cx="137160" cy="2057400"/>
          </a:xfrm>
          <a:prstGeom prst="rect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069080"/>
            <a:ext cx="22860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00B8D4"/>
                </a:solidFill>
                <a:latin typeface="Microsoft YaHei"/>
              </a:rPr>
              <a:t>+5%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08960" y="4160520"/>
            <a:ext cx="26517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Microsoft YaHei"/>
              </a:rPr>
              <a:t>OpenRouter 在原厂 Token 价上的加价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08960" y="466344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美国「纯路由」模式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63640" y="3886200"/>
            <a:ext cx="5486400" cy="20574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63640" y="3886200"/>
            <a:ext cx="137160" cy="205740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37960" y="4069080"/>
            <a:ext cx="22860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7B4EC4"/>
                </a:solidFill>
                <a:latin typeface="Microsoft YaHei"/>
              </a:rPr>
              <a:t>500%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15400" y="4160520"/>
            <a:ext cx="26517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Microsoft YaHei"/>
              </a:rPr>
              <a:t>OpenRouter 增速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15400" y="466344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仍谋求被收购 — 生意太薄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5989320"/>
            <a:ext cx="11247120" cy="50292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035040"/>
            <a:ext cx="11247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结论：无论云厂商还是聚合平台，只做 Token 转售都走不通 — 必须建起工程 / 模型 / 合规 三大壁垒之一。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Token 供给的商业模式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Token 运营必修课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桃子的AiLab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2E"/>
                </a:solidFill>
                <a:latin typeface="Microsoft YaHei"/>
              </a:rPr>
              <a:t>资料来源与声明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Source &amp; Disclaimer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691640"/>
            <a:ext cx="1088136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原文出处：微信公众号「桃子的AiLab」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标题：《Token运营必修课：Token供给的商业模式》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作者：桃子的AiLab（桃子老师）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发布：2026 年 9 月 10 日  ·  阅读时长 ≈ 3 分钟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框架：按「供给方与需求方之间的生产关系」把 Token 供给拆成 5 种模式，逐模式画数据流、资金流与商业关系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引用对象：OpenRouter、硅基流动、阿里云百炼、火山引擎方舟、移动云 MoMA、天翼云息壤、联通云元景、DeepSeek、千问、豆包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声明：本文为商业模式结构化拆解，不构成商业合作或投资建议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D4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PPT 由 AI 摘要生成，内容忠实于原文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583680"/>
            <a:ext cx="11247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PPT 由 AI 摘要生成 · 内容忠实于原文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