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2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833311" y="2005279"/>
            <a:ext cx="49377" cy="49377"/>
          </a:xfrm>
          <a:prstGeom prst="ellipse">
            <a:avLst/>
          </a:prstGeom>
          <a:solidFill>
            <a:srgbClr val="1A29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834474" y="2299050"/>
            <a:ext cx="47050" cy="47050"/>
          </a:xfrm>
          <a:prstGeom prst="ellipse">
            <a:avLst/>
          </a:prstGeom>
          <a:solidFill>
            <a:srgbClr val="1927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835638" y="2592822"/>
            <a:ext cx="44722" cy="44722"/>
          </a:xfrm>
          <a:prstGeom prst="ellipse">
            <a:avLst/>
          </a:prstGeom>
          <a:solidFill>
            <a:srgbClr val="1826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836802" y="2886594"/>
            <a:ext cx="42394" cy="42394"/>
          </a:xfrm>
          <a:prstGeom prst="ellipse">
            <a:avLst/>
          </a:prstGeom>
          <a:solidFill>
            <a:srgbClr val="172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837966" y="3180366"/>
            <a:ext cx="40067" cy="40067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39130" y="3474138"/>
            <a:ext cx="37739" cy="37739"/>
          </a:xfrm>
          <a:prstGeom prst="ellipse">
            <a:avLst/>
          </a:prstGeom>
          <a:solidFill>
            <a:srgbClr val="15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40293" y="3767909"/>
            <a:ext cx="35412" cy="35412"/>
          </a:xfrm>
          <a:prstGeom prst="ellipse">
            <a:avLst/>
          </a:prstGeom>
          <a:solidFill>
            <a:srgbClr val="15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41457" y="4061681"/>
            <a:ext cx="33084" cy="33084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42621" y="4355453"/>
            <a:ext cx="30757" cy="30757"/>
          </a:xfrm>
          <a:prstGeom prst="ellipse">
            <a:avLst/>
          </a:prstGeom>
          <a:solidFill>
            <a:srgbClr val="13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310079" y="2006559"/>
            <a:ext cx="46817" cy="46817"/>
          </a:xfrm>
          <a:prstGeom prst="ellipse">
            <a:avLst/>
          </a:prstGeom>
          <a:solidFill>
            <a:srgbClr val="1927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311126" y="2300214"/>
            <a:ext cx="44722" cy="44722"/>
          </a:xfrm>
          <a:prstGeom prst="ellipse">
            <a:avLst/>
          </a:prstGeom>
          <a:solidFill>
            <a:srgbClr val="1826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312174" y="2593870"/>
            <a:ext cx="42627" cy="42627"/>
          </a:xfrm>
          <a:prstGeom prst="ellipse">
            <a:avLst/>
          </a:prstGeom>
          <a:solidFill>
            <a:srgbClr val="182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313221" y="2887525"/>
            <a:ext cx="40532" cy="40532"/>
          </a:xfrm>
          <a:prstGeom prst="ellipse">
            <a:avLst/>
          </a:prstGeom>
          <a:solidFill>
            <a:srgbClr val="1723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4268" y="3181180"/>
            <a:ext cx="38438" cy="38438"/>
          </a:xfrm>
          <a:prstGeom prst="ellipse">
            <a:avLst/>
          </a:prstGeom>
          <a:solidFill>
            <a:srgbClr val="16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316" y="3474836"/>
            <a:ext cx="36343" cy="36343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16363" y="3768491"/>
            <a:ext cx="34248" cy="34248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317411" y="4062147"/>
            <a:ext cx="32153" cy="32153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18458" y="4355802"/>
            <a:ext cx="30058" cy="30058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786847" y="2007839"/>
            <a:ext cx="44256" cy="44256"/>
          </a:xfrm>
          <a:prstGeom prst="ellipse">
            <a:avLst/>
          </a:prstGeom>
          <a:solidFill>
            <a:srgbClr val="1825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87778" y="2301378"/>
            <a:ext cx="42394" cy="42394"/>
          </a:xfrm>
          <a:prstGeom prst="ellipse">
            <a:avLst/>
          </a:prstGeom>
          <a:solidFill>
            <a:srgbClr val="172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88709" y="2594917"/>
            <a:ext cx="40532" cy="40532"/>
          </a:xfrm>
          <a:prstGeom prst="ellipse">
            <a:avLst/>
          </a:prstGeom>
          <a:solidFill>
            <a:srgbClr val="1723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89640" y="2888456"/>
            <a:ext cx="38670" cy="38670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90571" y="3181995"/>
            <a:ext cx="36808" cy="36808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91502" y="3475534"/>
            <a:ext cx="34946" cy="34946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92433" y="3769073"/>
            <a:ext cx="33084" cy="33084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93364" y="4062612"/>
            <a:ext cx="31222" cy="31222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94295" y="4356151"/>
            <a:ext cx="29360" cy="29360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63615" y="2009119"/>
            <a:ext cx="41696" cy="41696"/>
          </a:xfrm>
          <a:prstGeom prst="ellipse">
            <a:avLst/>
          </a:prstGeom>
          <a:solidFill>
            <a:srgbClr val="172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264430" y="2302542"/>
            <a:ext cx="40067" cy="40067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265244" y="2595964"/>
            <a:ext cx="38438" cy="38438"/>
          </a:xfrm>
          <a:prstGeom prst="ellipse">
            <a:avLst/>
          </a:prstGeom>
          <a:solidFill>
            <a:srgbClr val="16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266059" y="2889387"/>
            <a:ext cx="36808" cy="36808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266874" y="3182810"/>
            <a:ext cx="35179" cy="35179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67688" y="3476232"/>
            <a:ext cx="33550" cy="33550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68503" y="3769655"/>
            <a:ext cx="31920" cy="31920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269318" y="4063078"/>
            <a:ext cx="30291" cy="30291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270132" y="4356500"/>
            <a:ext cx="28662" cy="28662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740383" y="2010399"/>
            <a:ext cx="39136" cy="39136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741082" y="2303706"/>
            <a:ext cx="37739" cy="37739"/>
          </a:xfrm>
          <a:prstGeom prst="ellipse">
            <a:avLst/>
          </a:prstGeom>
          <a:solidFill>
            <a:srgbClr val="15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741780" y="2597012"/>
            <a:ext cx="36343" cy="36343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742478" y="2890318"/>
            <a:ext cx="34946" cy="34946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743176" y="3183624"/>
            <a:ext cx="33550" cy="33550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743875" y="3476931"/>
            <a:ext cx="32153" cy="32153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744573" y="3770237"/>
            <a:ext cx="30757" cy="30757"/>
          </a:xfrm>
          <a:prstGeom prst="ellipse">
            <a:avLst/>
          </a:prstGeom>
          <a:solidFill>
            <a:srgbClr val="13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745271" y="4063543"/>
            <a:ext cx="29360" cy="29360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745969" y="4356849"/>
            <a:ext cx="27964" cy="27964"/>
          </a:xfrm>
          <a:prstGeom prst="ellipse">
            <a:avLst/>
          </a:prstGeom>
          <a:solidFill>
            <a:srgbClr val="11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217152" y="2011680"/>
            <a:ext cx="36576" cy="36576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17733" y="2304869"/>
            <a:ext cx="35412" cy="35412"/>
          </a:xfrm>
          <a:prstGeom prst="ellipse">
            <a:avLst/>
          </a:prstGeom>
          <a:solidFill>
            <a:srgbClr val="15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218315" y="2598059"/>
            <a:ext cx="34248" cy="34248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218897" y="2891249"/>
            <a:ext cx="33084" cy="33084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219479" y="3184439"/>
            <a:ext cx="31920" cy="31920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20061" y="3477629"/>
            <a:ext cx="30757" cy="30757"/>
          </a:xfrm>
          <a:prstGeom prst="ellipse">
            <a:avLst/>
          </a:prstGeom>
          <a:solidFill>
            <a:srgbClr val="13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220643" y="3770819"/>
            <a:ext cx="29593" cy="29593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221225" y="4064009"/>
            <a:ext cx="28429" cy="28429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221807" y="4357199"/>
            <a:ext cx="27265" cy="27265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693920" y="2012960"/>
            <a:ext cx="34015" cy="34015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694385" y="2306033"/>
            <a:ext cx="33084" cy="33084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694851" y="2599107"/>
            <a:ext cx="32153" cy="32153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695316" y="2892180"/>
            <a:ext cx="31222" cy="31222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695782" y="3185254"/>
            <a:ext cx="30291" cy="30291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696247" y="3478327"/>
            <a:ext cx="29360" cy="29360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696713" y="3771401"/>
            <a:ext cx="28429" cy="28429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697178" y="4064474"/>
            <a:ext cx="27498" cy="27498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697644" y="4357548"/>
            <a:ext cx="26567" cy="26567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170688" y="2014240"/>
            <a:ext cx="31455" cy="31455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171037" y="2307197"/>
            <a:ext cx="30757" cy="30757"/>
          </a:xfrm>
          <a:prstGeom prst="ellipse">
            <a:avLst/>
          </a:prstGeom>
          <a:solidFill>
            <a:srgbClr val="13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171386" y="2600154"/>
            <a:ext cx="30058" cy="30058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0171735" y="2893111"/>
            <a:ext cx="29360" cy="29360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172084" y="3186068"/>
            <a:ext cx="28662" cy="28662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172433" y="3479025"/>
            <a:ext cx="27964" cy="27964"/>
          </a:xfrm>
          <a:prstGeom prst="ellipse">
            <a:avLst/>
          </a:prstGeom>
          <a:solidFill>
            <a:srgbClr val="11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172783" y="3771983"/>
            <a:ext cx="27265" cy="27265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173132" y="4064940"/>
            <a:ext cx="26567" cy="26567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47456" y="2015520"/>
            <a:ext cx="28895" cy="28895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647689" y="2308361"/>
            <a:ext cx="28429" cy="28429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647921" y="2601201"/>
            <a:ext cx="27964" cy="27964"/>
          </a:xfrm>
          <a:prstGeom prst="ellipse">
            <a:avLst/>
          </a:prstGeom>
          <a:solidFill>
            <a:srgbClr val="11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648154" y="2894042"/>
            <a:ext cx="27498" cy="27498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648387" y="3186883"/>
            <a:ext cx="27032" cy="27032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648620" y="3479724"/>
            <a:ext cx="26567" cy="26567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49808" y="1188720"/>
            <a:ext cx="603504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深度拆解 · 一颗芯片的四个切面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49808" y="1700784"/>
            <a:ext cx="630936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RTX PRO 5500 / 6000 / 6000D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与 RTX 5090 的技术对比与选型</a:t>
            </a:r>
          </a:p>
        </p:txBody>
      </p:sp>
      <p:cxnSp>
        <p:nvCxnSpPr>
          <p:cNvPr id="81" name="Connector 80"/>
          <p:cNvCxnSpPr/>
          <p:nvPr/>
        </p:nvCxnSpPr>
        <p:spPr>
          <a:xfrm>
            <a:off x="749808" y="3803904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749808" y="4059936"/>
            <a:ext cx="5760720" cy="859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C0C1C2"/>
                </a:solidFill>
                <a:latin typeface="微软雅黑"/>
                <a:ea typeface="微软雅黑"/>
                <a:cs typeface="微软雅黑"/>
              </a:rPr>
              <a:t>四张卡同属 Blackwell GB202。差别不在型号高低，而在 NVIDIA 落下的三刀：砍 SM、砍显存、砍功能。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49808" y="5138928"/>
            <a:ext cx="5760720" cy="914400"/>
          </a:xfrm>
          <a:prstGeom prst="roundRect">
            <a:avLst>
              <a:gd name="adj" fmla="val 4000"/>
            </a:avLst>
          </a:prstGeom>
          <a:solidFill>
            <a:srgbClr val="162114"/>
          </a:solidFill>
          <a:ln w="6350">
            <a:solidFill>
              <a:srgbClr val="3D4145"/>
            </a:solidFill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24127" y="5321808"/>
            <a:ext cx="52120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8A8D8F"/>
                </a:solidFill>
                <a:latin typeface="微软雅黑"/>
                <a:ea typeface="微软雅黑"/>
                <a:cs typeface="微软雅黑"/>
              </a:rPr>
              <a:t>原文：</a:t>
            </a:r>
            <a:r>
              <a:rPr sz="9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两年砍柴 · 2026-10-22 · 1,828 字</a:t>
            </a:r>
          </a:p>
          <a:p>
            <a:pPr algn="l">
              <a:lnSpc>
                <a:spcPct val="132000"/>
              </a:lnSpc>
              <a:spcBef>
                <a:spcPts val="400"/>
              </a:spcBef>
              <a:spcAft>
                <a:spcPts val="0"/>
              </a:spcAft>
            </a:pPr>
            <a:r>
              <a:rPr sz="950" b="0">
                <a:solidFill>
                  <a:srgbClr val="8A8D8F"/>
                </a:solidFill>
                <a:latin typeface="微软雅黑"/>
                <a:ea typeface="微软雅黑"/>
                <a:cs typeface="微软雅黑"/>
              </a:rPr>
              <a:t>本稿 </a:t>
            </a:r>
            <a:r>
              <a:rPr sz="950" b="0">
                <a:solidFill>
                  <a:srgbClr val="B6B8B9"/>
                </a:solidFill>
                <a:latin typeface="微软雅黑"/>
                <a:ea typeface="微软雅黑"/>
                <a:cs typeface="微软雅黑"/>
              </a:rPr>
              <a:t>全部数据取自该文，未引入外部数据源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967728" y="1773936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ACAEB0"/>
                </a:solidFill>
                <a:latin typeface="微软雅黑"/>
                <a:ea typeface="微软雅黑"/>
                <a:cs typeface="微软雅黑"/>
              </a:rPr>
              <a:t>同源芯片，不同切法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967728" y="2276856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6E8B9C"/>
                </a:solidFill>
                <a:latin typeface="微软雅黑"/>
                <a:ea typeface="微软雅黑"/>
                <a:cs typeface="微软雅黑"/>
              </a:rPr>
              <a:t>PRO 6000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485632" y="2304288"/>
            <a:ext cx="2139696" cy="219456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10735055" y="2276856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188</a:t>
            </a:r>
            <a:r>
              <a:rPr sz="9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  SM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67728" y="2880360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485632" y="2907792"/>
            <a:ext cx="1934831" cy="219456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10530191" y="28803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170</a:t>
            </a:r>
            <a:r>
              <a:rPr sz="9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  SM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967728" y="3483864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C3CCD3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8485632" y="3511296"/>
            <a:ext cx="1934831" cy="219456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10530191" y="3483864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170</a:t>
            </a:r>
            <a:r>
              <a:rPr sz="9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  SM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967728" y="4087368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D8705F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485632" y="4114800"/>
            <a:ext cx="1775492" cy="219456"/>
          </a:xfrm>
          <a:prstGeom prst="rect">
            <a:avLst/>
          </a:prstGeom>
          <a:solidFill>
            <a:srgbClr val="B3493A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0370852" y="408736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156</a:t>
            </a:r>
            <a:r>
              <a:rPr sz="9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  SM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967728" y="4956048"/>
            <a:ext cx="4480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6888A"/>
                </a:solidFill>
                <a:latin typeface="微软雅黑"/>
                <a:ea typeface="微软雅黑"/>
                <a:cs typeface="微软雅黑"/>
              </a:rPr>
              <a:t>自绘示意：条长依据原文 SM 数量（GB202 / 4N 制程，四卡相同）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967728" y="5614416"/>
            <a:ext cx="44805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ACAEB0"/>
                </a:solidFill>
                <a:latin typeface="微软雅黑"/>
                <a:ea typeface="微软雅黑"/>
                <a:cs typeface="微软雅黑"/>
              </a:rPr>
              <a:t>CUDA 21,760</a:t>
            </a:r>
            <a:r>
              <a:rPr sz="950" b="0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　5500 与 5090 完全相同</a:t>
            </a:r>
          </a:p>
        </p:txBody>
      </p:sp>
      <p:cxnSp>
        <p:nvCxnSpPr>
          <p:cNvPr id="100" name="Connector 99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3D41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12 页 · 阅读与讲述约 15 分钟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01 / 12</a:t>
            </a:r>
          </a:p>
        </p:txBody>
      </p:sp>
      <p:sp>
        <p:nvSpPr>
          <p:cNvPr id="103" name="Oval 102"/>
          <p:cNvSpPr/>
          <p:nvPr/>
        </p:nvSpPr>
        <p:spPr>
          <a:xfrm>
            <a:off x="749808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四张卡，一眼分清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同代、同颗芯片，但被切成了四种完全不同的生意。价格是结果，不是起点。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" y="1645920"/>
            <a:ext cx="26060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GEFORCE RTX 5090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10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消费级旗舰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11296" y="1700784"/>
            <a:ext cx="239572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无 ECC、无 MIG，32 GB 封顶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08192" y="1664208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32 GB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显存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4928" y="1664208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1,792 GB/s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带宽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41664" y="1664208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E979F"/>
                </a:solidFill>
                <a:latin typeface="微软雅黑"/>
                <a:ea typeface="微软雅黑"/>
                <a:cs typeface="微软雅黑"/>
              </a:rPr>
              <a:t>—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MIG 切分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8128" y="1664208"/>
            <a:ext cx="127101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约 3.4 ~ 5.5 万</a:t>
            </a:r>
          </a:p>
          <a:p>
            <a:pPr algn="r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中国渠道价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11296" y="2176272"/>
            <a:ext cx="775411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E7983"/>
                </a:solidFill>
                <a:latin typeface="微软雅黑"/>
                <a:ea typeface="微软雅黑"/>
                <a:cs typeface="微软雅黑"/>
              </a:rPr>
              <a:t>适合　</a:t>
            </a:r>
            <a:r>
              <a:rPr sz="9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个人开发、3D 绘图、视频渲染、14 B 以内小模型、LoRA 微调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8" y="2624328"/>
            <a:ext cx="10692079" cy="941832"/>
          </a:xfrm>
          <a:prstGeom prst="rect">
            <a:avLst/>
          </a:prstGeom>
          <a:solidFill>
            <a:srgbClr val="EEF0F2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9536" y="2642616"/>
            <a:ext cx="26060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RTX PRO 5500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10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专业工作站 / 机架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11296" y="2697480"/>
            <a:ext cx="239572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算力与 5090 同级，显存 2.6 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08192" y="2660904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84 GB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ECC 显存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24928" y="2660904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1,398 GB/s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带宽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41664" y="2660904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2×42 GB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MIG 切分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68128" y="2660904"/>
            <a:ext cx="127101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约 8.5 ~ 9.2 万</a:t>
            </a:r>
          </a:p>
          <a:p>
            <a:pPr algn="r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中国渠道价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11296" y="3172968"/>
            <a:ext cx="775411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E7983"/>
                </a:solidFill>
                <a:latin typeface="微软雅黑"/>
                <a:ea typeface="微软雅黑"/>
                <a:cs typeface="微软雅黑"/>
              </a:rPr>
              <a:t>适合　</a:t>
            </a:r>
            <a:r>
              <a:rPr sz="9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工作站一体机、企业私有化、需要 MIG 切多实例的推理集群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536" y="3639312"/>
            <a:ext cx="26060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RTX PRO 6000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10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旗舰工作站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11296" y="3694176"/>
            <a:ext cx="239572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唯一 SM、显存、带宽、功能全满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08192" y="3657600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96 GB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ECC 显存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24928" y="3657600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1,792 GB/s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带宽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41664" y="3657600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4 实例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MIG 切分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68128" y="3657600"/>
            <a:ext cx="127101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约 13 ~ 14.6 万</a:t>
            </a:r>
          </a:p>
          <a:p>
            <a:pPr algn="r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中国渠道价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11296" y="4169663"/>
            <a:ext cx="775411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E7983"/>
                </a:solidFill>
                <a:latin typeface="微软雅黑"/>
                <a:ea typeface="微软雅黑"/>
                <a:cs typeface="微软雅黑"/>
              </a:rPr>
              <a:t>适合　</a:t>
            </a:r>
            <a:r>
              <a:rPr sz="9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算力租赁、多租户、70 B 以上大模型、长上下文、高纯度渲染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4617720"/>
            <a:ext cx="10692079" cy="941832"/>
          </a:xfrm>
          <a:prstGeom prst="rect">
            <a:avLst/>
          </a:prstGeom>
          <a:solidFill>
            <a:srgbClr val="EEF0F2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4636007"/>
            <a:ext cx="26060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9E3A2C"/>
                </a:solidFill>
                <a:latin typeface="微软雅黑"/>
                <a:ea typeface="微软雅黑"/>
                <a:cs typeface="微软雅黑"/>
              </a:rPr>
              <a:t>RTX PRO 6000D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10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中国特供 · 纯计算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11296" y="4690872"/>
            <a:ext cx="239572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张量算力下调，无显示无 MIG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08192" y="4654296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9E3A2C"/>
                </a:solidFill>
                <a:latin typeface="微软雅黑"/>
                <a:ea typeface="微软雅黑"/>
                <a:cs typeface="微软雅黑"/>
              </a:rPr>
              <a:t>84 GB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ECC 显存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24928" y="4654296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9E3A2C"/>
                </a:solidFill>
                <a:latin typeface="微软雅黑"/>
                <a:ea typeface="微软雅黑"/>
                <a:cs typeface="微软雅黑"/>
              </a:rPr>
              <a:t>1,398 GB/s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带宽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41664" y="4654296"/>
            <a:ext cx="12618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E979F"/>
                </a:solidFill>
                <a:latin typeface="微软雅黑"/>
                <a:ea typeface="微软雅黑"/>
                <a:cs typeface="微软雅黑"/>
              </a:rPr>
              <a:t>—</a:t>
            </a:r>
          </a:p>
          <a:p>
            <a:pPr algn="l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MIG 切分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68128" y="4654296"/>
            <a:ext cx="127101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约 6.2 ~ 7.8 万</a:t>
            </a:r>
          </a:p>
          <a:p>
            <a:pPr algn="r">
              <a:lnSpc>
                <a:spcPct val="132000"/>
              </a:lnSpc>
              <a:spcBef>
                <a:spcPts val="20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中国渠道价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11296" y="5166359"/>
            <a:ext cx="775411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E7983"/>
                </a:solidFill>
                <a:latin typeface="微软雅黑"/>
                <a:ea typeface="微软雅黑"/>
                <a:cs typeface="微软雅黑"/>
              </a:rPr>
              <a:t>适合　</a:t>
            </a:r>
            <a:r>
              <a:rPr sz="9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企业纯推理、预算有限、只跑 Decode 不接屏、必须合规行货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49808" y="5724144"/>
            <a:ext cx="0" cy="420624"/>
          </a:xfrm>
          <a:prstGeom prst="line">
            <a:avLst/>
          </a:prstGeom>
          <a:ln w="22225">
            <a:solidFill>
              <a:srgbClr val="4776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96112" y="5705856"/>
            <a:ext cx="10545775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价格口径为中国渠道参考价区间，原文未给出具体报价时间与渠道；6000D 另有「渠道参考价约 ¥70,000（单渠）」的记录，与区间下限接近。MIG 切分一栏的「—」代表原文明确标注为不支持。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E5E9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02 / 12</a:t>
            </a:r>
          </a:p>
        </p:txBody>
      </p:sp>
      <p:sp>
        <p:nvSpPr>
          <p:cNvPr id="40" name="Oval 39"/>
          <p:cNvSpPr/>
          <p:nvPr/>
        </p:nvSpPr>
        <p:spPr>
          <a:xfrm>
            <a:off x="1713502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一颗 GB202，三刀切出四张卡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四张卡的制程完全相同（GB202 / 4N）。差异全部来自三次独立的阉割动作。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810512"/>
            <a:ext cx="2874750" cy="1298448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29967"/>
            <a:ext cx="2545566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950" b="0">
                <a:solidFill>
                  <a:srgbClr val="D6D8D9"/>
                </a:solidFill>
                <a:latin typeface="微软雅黑"/>
                <a:ea typeface="微软雅黑"/>
                <a:cs typeface="微软雅黑"/>
              </a:rPr>
              <a:t>188 SM · 24064 CUDA 核</a:t>
            </a:r>
          </a:p>
        </p:txBody>
      </p:sp>
      <p:sp>
        <p:nvSpPr>
          <p:cNvPr id="7" name="Rectangle 6"/>
          <p:cNvSpPr/>
          <p:nvPr/>
        </p:nvSpPr>
        <p:spPr>
          <a:xfrm>
            <a:off x="3688566" y="1810512"/>
            <a:ext cx="2593380" cy="1298448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53158" y="2029967"/>
            <a:ext cx="2264196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950" b="0">
                <a:solidFill>
                  <a:srgbClr val="D6D8D9"/>
                </a:solidFill>
                <a:latin typeface="微软雅黑"/>
                <a:ea typeface="微软雅黑"/>
                <a:cs typeface="微软雅黑"/>
              </a:rPr>
              <a:t>170 SM · 21760 CUDA 核</a:t>
            </a:r>
          </a:p>
        </p:txBody>
      </p:sp>
      <p:sp>
        <p:nvSpPr>
          <p:cNvPr id="9" name="Rectangle 8"/>
          <p:cNvSpPr/>
          <p:nvPr/>
        </p:nvSpPr>
        <p:spPr>
          <a:xfrm>
            <a:off x="6345954" y="1810512"/>
            <a:ext cx="2593380" cy="1298448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46" y="2029967"/>
            <a:ext cx="2264196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262E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950" b="0">
                <a:solidFill>
                  <a:srgbClr val="3F494F"/>
                </a:solidFill>
                <a:latin typeface="微软雅黑"/>
                <a:ea typeface="微软雅黑"/>
                <a:cs typeface="微软雅黑"/>
              </a:rPr>
              <a:t>170 SM · 21760 CUDA 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003342" y="1810512"/>
            <a:ext cx="2374536" cy="1298448"/>
          </a:xfrm>
          <a:prstGeom prst="rect">
            <a:avLst/>
          </a:prstGeom>
          <a:solidFill>
            <a:srgbClr val="B3493A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67934" y="2029967"/>
            <a:ext cx="2045352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950" b="0">
                <a:solidFill>
                  <a:srgbClr val="D6D8D9"/>
                </a:solidFill>
                <a:latin typeface="微软雅黑"/>
                <a:ea typeface="微软雅黑"/>
                <a:cs typeface="微软雅黑"/>
              </a:rPr>
              <a:t>156 SM · 19968 CUDA 核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56562" y="1609344"/>
            <a:ext cx="0" cy="1700784"/>
          </a:xfrm>
          <a:prstGeom prst="line">
            <a:avLst/>
          </a:prstGeom>
          <a:ln w="9525">
            <a:solidFill>
              <a:srgbClr val="6E79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313950" y="1609344"/>
            <a:ext cx="0" cy="1700784"/>
          </a:xfrm>
          <a:prstGeom prst="line">
            <a:avLst/>
          </a:prstGeom>
          <a:ln w="9525">
            <a:solidFill>
              <a:srgbClr val="6E79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971338" y="1609344"/>
            <a:ext cx="0" cy="1700784"/>
          </a:xfrm>
          <a:prstGeom prst="line">
            <a:avLst/>
          </a:prstGeom>
          <a:ln w="9525">
            <a:solidFill>
              <a:srgbClr val="6E79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9808" y="3236976"/>
            <a:ext cx="106920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自绘示意：段宽按各卡 SM 数量等比分摊版心；竖线为型号分界，不代表物理切割。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3675887"/>
            <a:ext cx="3289706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第一刀　</a:t>
            </a: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砍 SM 数量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188 → 170 → 156</a:t>
            </a:r>
          </a:p>
          <a:p>
            <a:pPr algn="l">
              <a:lnSpc>
                <a:spcPct val="138000"/>
              </a:lnSpc>
              <a:spcBef>
                <a:spcPts val="70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满配 6000 用满 188 个 SM；5500 与 5090 同为 170 SM，等于把消费级算力原封不动搬进专业卡；6000D 退到 156 SM。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50994" y="3675887"/>
            <a:ext cx="3289706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第二刀　</a:t>
            </a: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砍显存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96 / 84 / 84 / 32 GB</a:t>
            </a:r>
          </a:p>
          <a:p>
            <a:pPr algn="l">
              <a:lnSpc>
                <a:spcPct val="138000"/>
              </a:lnSpc>
              <a:spcBef>
                <a:spcPts val="70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6000 独享 512-bit 满带宽；5500 与 6000D 同为 448-bit；5090 只给 32 GB，且不提供 ECC。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2180" y="3675887"/>
            <a:ext cx="3289706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第三刀　</a:t>
            </a: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砍功能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MIG · ECC · 显示输出</a:t>
            </a:r>
          </a:p>
          <a:p>
            <a:pPr algn="l">
              <a:lnSpc>
                <a:spcPct val="138000"/>
              </a:lnSpc>
              <a:spcBef>
                <a:spcPts val="70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这一刀切的不是「性能」，而是「能不能给别人用」：决定多租户隔离、显示接入与企业级运维能力。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49808" y="5358384"/>
            <a:ext cx="0" cy="420624"/>
          </a:xfrm>
          <a:prstGeom prst="line">
            <a:avLst/>
          </a:prstGeom>
          <a:ln w="22225">
            <a:solidFill>
              <a:srgbClr val="4776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96112" y="5340096"/>
            <a:ext cx="10545775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三刀互相独立：SM 数量、显存容量、功能开关在四张卡上组合出四种不同形态。5090 与 5500 同为 170 SM，显存却差 2.6 倍，正是这套组合的直接结果。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E5E9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03 / 12</a:t>
            </a:r>
          </a:p>
        </p:txBody>
      </p:sp>
      <p:sp>
        <p:nvSpPr>
          <p:cNvPr id="25" name="Oval 24"/>
          <p:cNvSpPr/>
          <p:nvPr/>
        </p:nvSpPr>
        <p:spPr>
          <a:xfrm>
            <a:off x="2677196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核心硬件参数对比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以下数值全部取自原文《核心硬件参数对比表》，四列同源、可横向比对。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685967" y="1591056"/>
            <a:ext cx="1918639" cy="4067251"/>
          </a:xfrm>
          <a:prstGeom prst="rect">
            <a:avLst/>
          </a:prstGeom>
          <a:solidFill>
            <a:srgbClr val="F5FAE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9808" y="1591056"/>
            <a:ext cx="10692079" cy="347472"/>
          </a:xfrm>
          <a:prstGeom prst="rect">
            <a:avLst/>
          </a:prstGeom>
          <a:solidFill>
            <a:srgbClr val="262D33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7824" y="1591056"/>
            <a:ext cx="283463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参数项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67328" y="1591056"/>
            <a:ext cx="191863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GEFORCE RTX 5090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85967" y="1591056"/>
            <a:ext cx="191863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RTX PRO 5500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04607" y="1591056"/>
            <a:ext cx="191863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RTX PRO 6000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3247" y="1591056"/>
            <a:ext cx="191863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RTX PRO 6000D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1938528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产品定位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67328" y="1938528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消费级旗舰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85967" y="1938528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专业工作站 / 机架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04607" y="1938528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旗舰工作站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3247" y="1938528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中国特供 · 纯计算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8" y="2248509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77824" y="2248509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SM 数量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67328" y="2248509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170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85967" y="2248509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170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4607" y="2248509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188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3247" y="2248509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156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2558491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77824" y="2558491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CUDA 核心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67328" y="2558491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21,760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5967" y="2558491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21,760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04607" y="2558491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24,064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3247" y="2558491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19,968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49808" y="2868472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77824" y="2868472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显存容量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67328" y="2868472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32 GB GDDR7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85967" y="2868472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84 GB GDDR7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04607" y="2868472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96 GB GDDR7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3247" y="2868472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84 GB GDDR7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49808" y="3178454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77824" y="3178454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ECC 纠错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67328" y="3178454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39BA3"/>
                </a:solidFill>
                <a:latin typeface="微软雅黑"/>
                <a:ea typeface="微软雅黑"/>
                <a:cs typeface="微软雅黑"/>
              </a:rPr>
              <a:t>不支持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85967" y="3178454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支持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04607" y="3178454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支持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3247" y="3178454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支持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749808" y="3488436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77824" y="3488436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显存位宽 · 带宽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67328" y="3488436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512-bit · 1,792 GB/s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85967" y="3488436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448-bit · 1,398 GB/s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04607" y="3488436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512-bit · 1,792 GB/s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3247" y="3488436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448-bit · 1,398 GB/s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749808" y="3798417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77824" y="3798417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FP32 算力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67328" y="3798417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≈104.8 TF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85967" y="3798417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≈105.8 TF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04607" y="3798417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≈125.9 TF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3247" y="3798417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≈97.0 TF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749808" y="4108399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77824" y="4108399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BF16 dense 算力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67328" y="4108399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≈210 TF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85967" y="4108399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≈211 TF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04607" y="4108399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≈252 TF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23247" y="4108399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≈194 TF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749808" y="4418380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877824" y="4418380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MIG 切分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67328" y="4418380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39BA3"/>
                </a:solidFill>
                <a:latin typeface="微软雅黑"/>
                <a:ea typeface="微软雅黑"/>
                <a:cs typeface="微软雅黑"/>
              </a:rPr>
              <a:t>不支持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85967" y="4418380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支持 · 2×42 GB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04607" y="4418380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支持 · 4 实例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3247" y="4418380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39BA3"/>
                </a:solidFill>
                <a:latin typeface="微软雅黑"/>
                <a:ea typeface="微软雅黑"/>
                <a:cs typeface="微软雅黑"/>
              </a:rPr>
              <a:t>不支持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749808" y="4728362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77824" y="4728362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显示输出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767328" y="4728362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4×DP 2.1b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685967" y="4728362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4×DP 2.1b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04607" y="4728362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4×DP 2.1b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3247" y="4728362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39BA3"/>
                </a:solidFill>
                <a:latin typeface="微软雅黑"/>
                <a:ea typeface="微软雅黑"/>
                <a:cs typeface="微软雅黑"/>
              </a:rPr>
              <a:t>无</a:t>
            </a:r>
          </a:p>
        </p:txBody>
      </p:sp>
      <p:cxnSp>
        <p:nvCxnSpPr>
          <p:cNvPr id="71" name="Connector 70"/>
          <p:cNvCxnSpPr/>
          <p:nvPr/>
        </p:nvCxnSpPr>
        <p:spPr>
          <a:xfrm>
            <a:off x="749808" y="5038344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77824" y="5038344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功耗 TBP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767328" y="5038344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575 W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685967" y="5038344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600 W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04607" y="5038344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600 W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523247" y="5038344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450 ~ 600 W</a:t>
            </a:r>
          </a:p>
        </p:txBody>
      </p:sp>
      <p:cxnSp>
        <p:nvCxnSpPr>
          <p:cNvPr id="77" name="Connector 76"/>
          <p:cNvCxnSpPr/>
          <p:nvPr/>
        </p:nvCxnSpPr>
        <p:spPr>
          <a:xfrm>
            <a:off x="749808" y="5348325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877824" y="5348325"/>
            <a:ext cx="2834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中国渠道价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767328" y="5348325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约 3.4 ~ 5.5 万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685967" y="5348325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约 8.5 ~ 9.2 万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604607" y="5348325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约 13 ~ 14.6 万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523247" y="5348325"/>
            <a:ext cx="1918639" cy="30998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约 6.2 ~ 7.8 万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749808" y="5658307"/>
            <a:ext cx="10692079" cy="0"/>
          </a:xfrm>
          <a:prstGeom prst="line">
            <a:avLst/>
          </a:prstGeom>
          <a:ln w="6350">
            <a:solidFill>
              <a:srgbClr val="E1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749808" y="5786323"/>
            <a:ext cx="0" cy="420624"/>
          </a:xfrm>
          <a:prstGeom prst="line">
            <a:avLst/>
          </a:prstGeom>
          <a:ln w="22225">
            <a:solidFill>
              <a:srgbClr val="4776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896112" y="5768035"/>
            <a:ext cx="10545775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四张卡的 NVLink 均为「无」（故未单列）：Blackwell 工作站卡已取消 NVLink Bridge，多卡只能走 PCIe 或网络互联——原文据此判断，即使满配 6000 也不适合大规模训练。6000D 功耗一栏原文另记「标称 600 W，实测约 419 W」。</a:t>
            </a:r>
          </a:p>
        </p:txBody>
      </p:sp>
      <p:cxnSp>
        <p:nvCxnSpPr>
          <p:cNvPr id="86" name="Connector 85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E5E9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04 / 12</a:t>
            </a:r>
          </a:p>
        </p:txBody>
      </p:sp>
      <p:sp>
        <p:nvSpPr>
          <p:cNvPr id="89" name="Oval 88"/>
          <p:cNvSpPr/>
          <p:nvPr/>
        </p:nvSpPr>
        <p:spPr>
          <a:xfrm>
            <a:off x="3640891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PRO 5500 ≈ 一张加显存的 5090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CUDA 核心 21,760 与 5090 分毫不差。换来 84 GB ECC 与 MIG，代价是带宽掉了 22%。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627632"/>
            <a:ext cx="322874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CUDA 核心</a:t>
            </a: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>
            <a:off x="1202893" y="2617659"/>
            <a:ext cx="859536" cy="2265236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1725" y="2343339"/>
            <a:ext cx="12618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21,760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8573" y="4974336"/>
            <a:ext cx="1408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9" name="Rectangle 8"/>
          <p:cNvSpPr/>
          <p:nvPr/>
        </p:nvSpPr>
        <p:spPr>
          <a:xfrm>
            <a:off x="2665933" y="2617659"/>
            <a:ext cx="859536" cy="2265236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64765" y="2343339"/>
            <a:ext cx="12618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21,760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1613" y="4974336"/>
            <a:ext cx="1408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49808" y="4882896"/>
            <a:ext cx="3228746" cy="0"/>
          </a:xfrm>
          <a:prstGeom prst="line">
            <a:avLst/>
          </a:prstGeom>
          <a:ln w="9525">
            <a:solidFill>
              <a:srgbClr val="D3DB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49808" y="5358383"/>
            <a:ext cx="322874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±0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5687568"/>
            <a:ext cx="3228746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算力分毫不差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1474" y="1627632"/>
            <a:ext cx="322874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显存容量</a:t>
            </a: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　GB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34559" y="4080933"/>
            <a:ext cx="859536" cy="801962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33391" y="3806613"/>
            <a:ext cx="12618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0239" y="4974336"/>
            <a:ext cx="1408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97599" y="2777743"/>
            <a:ext cx="859536" cy="2105152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96431" y="2503424"/>
            <a:ext cx="12618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84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3279" y="4974336"/>
            <a:ext cx="1408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4481474" y="4882896"/>
            <a:ext cx="3228746" cy="0"/>
          </a:xfrm>
          <a:prstGeom prst="line">
            <a:avLst/>
          </a:prstGeom>
          <a:ln w="9525">
            <a:solidFill>
              <a:srgbClr val="D3DB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481474" y="5358383"/>
            <a:ext cx="322874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+163%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1474" y="5687568"/>
            <a:ext cx="3228746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2.6 倍显存，另加 ECC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13140" y="1627632"/>
            <a:ext cx="322874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显存带宽</a:t>
            </a: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　GB/s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66226" y="2516910"/>
            <a:ext cx="859536" cy="2365985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65058" y="2242590"/>
            <a:ext cx="12618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1,792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91906" y="4974336"/>
            <a:ext cx="1408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129266" y="3037110"/>
            <a:ext cx="859536" cy="1845785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28098" y="2762790"/>
            <a:ext cx="12618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1,398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54946" y="4974336"/>
            <a:ext cx="140817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213140" y="4882896"/>
            <a:ext cx="3228747" cy="0"/>
          </a:xfrm>
          <a:prstGeom prst="line">
            <a:avLst/>
          </a:prstGeom>
          <a:ln w="9525">
            <a:solidFill>
              <a:srgbClr val="D3DB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213140" y="5358383"/>
            <a:ext cx="322874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−22%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13140" y="5687568"/>
            <a:ext cx="3228746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为换显存付出的代价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E5E9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小倍数对比：三个指标各自独立标尺，柱长只在本面板内可比。数值为原文参数表原值。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05 / 12</a:t>
            </a:r>
          </a:p>
        </p:txBody>
      </p:sp>
      <p:sp>
        <p:nvSpPr>
          <p:cNvPr id="38" name="Oval 37"/>
          <p:cNvSpPr/>
          <p:nvPr/>
        </p:nvSpPr>
        <p:spPr>
          <a:xfrm>
            <a:off x="4604585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2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6000：唯一不被阉割的那张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ACAEB0"/>
                </a:solidFill>
                <a:latin typeface="微软雅黑"/>
                <a:ea typeface="微软雅黑"/>
                <a:cs typeface="微软雅黑"/>
              </a:rPr>
              <a:t>三个旋钮全部拉满——所以它也是唯一一张没有明确定位短板、只有价格门槛的卡。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700784"/>
            <a:ext cx="2439847" cy="1170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24,064</a:t>
            </a:r>
            <a:r>
              <a:rPr sz="950" b="0">
                <a:solidFill>
                  <a:srgbClr val="949798"/>
                </a:solidFill>
                <a:latin typeface="微软雅黑"/>
                <a:ea typeface="微软雅黑"/>
                <a:cs typeface="微软雅黑"/>
              </a:rPr>
              <a:t> CUDA 核心</a:t>
            </a:r>
          </a:p>
          <a:p>
            <a:pPr algn="l">
              <a:lnSpc>
                <a:spcPct val="132000"/>
              </a:lnSpc>
              <a:spcBef>
                <a:spcPts val="600"/>
              </a:spcBef>
              <a:spcAft>
                <a:spcPts val="0"/>
              </a:spcAft>
            </a:pPr>
            <a:r>
              <a:rPr sz="1050" b="0">
                <a:solidFill>
                  <a:srgbClr val="B6B8B9"/>
                </a:solidFill>
                <a:latin typeface="微软雅黑"/>
                <a:ea typeface="微软雅黑"/>
                <a:cs typeface="微软雅黑"/>
              </a:rPr>
              <a:t>188 SM · GB202 满配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0551" y="1700784"/>
            <a:ext cx="2439847" cy="1170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96 GB</a:t>
            </a:r>
            <a:r>
              <a:rPr sz="950" b="0">
                <a:solidFill>
                  <a:srgbClr val="949798"/>
                </a:solidFill>
                <a:latin typeface="微软雅黑"/>
                <a:ea typeface="微软雅黑"/>
                <a:cs typeface="微软雅黑"/>
              </a:rPr>
              <a:t> GDDR7 ECC</a:t>
            </a:r>
          </a:p>
          <a:p>
            <a:pPr algn="l">
              <a:lnSpc>
                <a:spcPct val="132000"/>
              </a:lnSpc>
              <a:spcBef>
                <a:spcPts val="600"/>
              </a:spcBef>
              <a:spcAft>
                <a:spcPts val="0"/>
              </a:spcAft>
            </a:pPr>
            <a:r>
              <a:rPr sz="1050" b="0">
                <a:solidFill>
                  <a:srgbClr val="B6B8B9"/>
                </a:solidFill>
                <a:latin typeface="微软雅黑"/>
                <a:ea typeface="微软雅黑"/>
                <a:cs typeface="微软雅黑"/>
              </a:rPr>
              <a:t>512-bit · 独享满带宽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45103" y="1737360"/>
            <a:ext cx="0" cy="1005840"/>
          </a:xfrm>
          <a:prstGeom prst="line">
            <a:avLst/>
          </a:prstGeom>
          <a:ln w="9525">
            <a:solidFill>
              <a:srgbClr val="3338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51295" y="1700784"/>
            <a:ext cx="2439847" cy="1170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1,792</a:t>
            </a:r>
            <a:r>
              <a:rPr sz="950" b="0">
                <a:solidFill>
                  <a:srgbClr val="949798"/>
                </a:solidFill>
                <a:latin typeface="微软雅黑"/>
                <a:ea typeface="微软雅黑"/>
                <a:cs typeface="微软雅黑"/>
              </a:rPr>
              <a:t> GB/s 显存带宽</a:t>
            </a:r>
          </a:p>
          <a:p>
            <a:pPr algn="l">
              <a:lnSpc>
                <a:spcPct val="132000"/>
              </a:lnSpc>
              <a:spcBef>
                <a:spcPts val="600"/>
              </a:spcBef>
              <a:spcAft>
                <a:spcPts val="0"/>
              </a:spcAft>
            </a:pPr>
            <a:r>
              <a:rPr sz="1050" b="0">
                <a:solidFill>
                  <a:srgbClr val="B6B8B9"/>
                </a:solidFill>
                <a:latin typeface="微软雅黑"/>
                <a:ea typeface="微软雅黑"/>
                <a:cs typeface="微软雅黑"/>
              </a:rPr>
              <a:t>与 5090 同级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95847" y="1737360"/>
            <a:ext cx="0" cy="1005840"/>
          </a:xfrm>
          <a:prstGeom prst="line">
            <a:avLst/>
          </a:prstGeom>
          <a:ln w="9525">
            <a:solidFill>
              <a:srgbClr val="3338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002039" y="1700784"/>
            <a:ext cx="2439847" cy="1170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  <a:r>
              <a:rPr sz="950" b="0">
                <a:solidFill>
                  <a:srgbClr val="949798"/>
                </a:solidFill>
                <a:latin typeface="微软雅黑"/>
                <a:ea typeface="微软雅黑"/>
                <a:cs typeface="微软雅黑"/>
              </a:rPr>
              <a:t> 个 MIG 实例</a:t>
            </a:r>
          </a:p>
          <a:p>
            <a:pPr algn="l">
              <a:lnSpc>
                <a:spcPct val="132000"/>
              </a:lnSpc>
              <a:spcBef>
                <a:spcPts val="600"/>
              </a:spcBef>
              <a:spcAft>
                <a:spcPts val="0"/>
              </a:spcAft>
            </a:pPr>
            <a:r>
              <a:rPr sz="1050" b="0">
                <a:solidFill>
                  <a:srgbClr val="B6B8B9"/>
                </a:solidFill>
                <a:latin typeface="微软雅黑"/>
                <a:ea typeface="微软雅黑"/>
                <a:cs typeface="微软雅黑"/>
              </a:rPr>
              <a:t>5500 只有 2 个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846591" y="1737360"/>
            <a:ext cx="0" cy="1005840"/>
          </a:xfrm>
          <a:prstGeom prst="line">
            <a:avLst/>
          </a:prstGeom>
          <a:ln w="9525">
            <a:solidFill>
              <a:srgbClr val="3338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49808" y="3364991"/>
            <a:ext cx="17373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49808" y="3584448"/>
            <a:ext cx="598932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70 B 级模型可单卡高质量运行，不必多卡并行——后者还要额外承担通信与部署开销。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5047488"/>
            <a:ext cx="5989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8F9294"/>
                </a:solidFill>
                <a:latin typeface="微软雅黑"/>
                <a:ea typeface="微软雅黑"/>
                <a:cs typeface="微软雅黑"/>
              </a:rPr>
              <a:t>原文对 6000 定位的表述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3488" y="3584448"/>
            <a:ext cx="410565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短板与硬约束</a:t>
            </a:r>
          </a:p>
        </p:txBody>
      </p:sp>
      <p:sp>
        <p:nvSpPr>
          <p:cNvPr id="16" name="Oval 15"/>
          <p:cNvSpPr/>
          <p:nvPr/>
        </p:nvSpPr>
        <p:spPr>
          <a:xfrm>
            <a:off x="7372350" y="4089654"/>
            <a:ext cx="68580" cy="6858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89520" y="4005072"/>
            <a:ext cx="3849624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C5C6C7"/>
                </a:solidFill>
                <a:latin typeface="微软雅黑"/>
                <a:ea typeface="微软雅黑"/>
                <a:cs typeface="微软雅黑"/>
              </a:rPr>
              <a:t>价格高昂、现货紧张，中国渠道约 13 ~ 14.6 万</a:t>
            </a:r>
          </a:p>
        </p:txBody>
      </p:sp>
      <p:sp>
        <p:nvSpPr>
          <p:cNvPr id="18" name="Oval 17"/>
          <p:cNvSpPr/>
          <p:nvPr/>
        </p:nvSpPr>
        <p:spPr>
          <a:xfrm>
            <a:off x="7372350" y="4729734"/>
            <a:ext cx="68580" cy="6858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9520" y="4645152"/>
            <a:ext cx="3849624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C5C6C7"/>
                </a:solidFill>
                <a:latin typeface="微软雅黑"/>
                <a:ea typeface="微软雅黑"/>
                <a:cs typeface="微软雅黑"/>
              </a:rPr>
              <a:t>功耗 600 W，且无 NVLink——多卡只能走 PCIe / 网络互联</a:t>
            </a:r>
          </a:p>
        </p:txBody>
      </p:sp>
      <p:sp>
        <p:nvSpPr>
          <p:cNvPr id="20" name="Oval 19"/>
          <p:cNvSpPr/>
          <p:nvPr/>
        </p:nvSpPr>
        <p:spPr>
          <a:xfrm>
            <a:off x="7372350" y="5369814"/>
            <a:ext cx="68580" cy="6858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589520" y="5285232"/>
            <a:ext cx="3849624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C5C6C7"/>
                </a:solidFill>
                <a:latin typeface="微软雅黑"/>
                <a:ea typeface="微软雅黑"/>
                <a:cs typeface="微软雅黑"/>
              </a:rPr>
              <a:t>原文明确：大规模训练依然不适合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3D41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06 / 12</a:t>
            </a:r>
          </a:p>
        </p:txBody>
      </p:sp>
      <p:sp>
        <p:nvSpPr>
          <p:cNvPr id="25" name="Oval 24"/>
          <p:cNvSpPr/>
          <p:nvPr/>
        </p:nvSpPr>
        <p:spPr>
          <a:xfrm>
            <a:off x="5568280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PRO 6000D：为出口管制重设计的 SKU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原文定性：它不是「换名卡」，而是从位宽、核心到互联都重新设计过的型号。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664208"/>
            <a:ext cx="6629089" cy="3072384"/>
          </a:xfrm>
          <a:prstGeom prst="roundRect">
            <a:avLst>
              <a:gd name="adj" fmla="val 4000"/>
            </a:avLst>
          </a:prstGeom>
          <a:solidFill>
            <a:srgbClr val="F5FAED"/>
          </a:solidFill>
          <a:ln w="6350">
            <a:solidFill>
              <a:srgbClr val="D3D6D8"/>
            </a:solidFill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5" y="1938528"/>
            <a:ext cx="604387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保留的能力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5" y="2377440"/>
            <a:ext cx="604387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84 GB GDDR7 ECC 大显存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5" y="2752344"/>
            <a:ext cx="604387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第五代 Tensor Core，支持 FP4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5" y="3127248"/>
            <a:ext cx="604387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第四代 RT Core 硬件加速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5" y="3502152"/>
            <a:ext cx="604387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NVENC / NVDEC 编解码保留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5" y="3877056"/>
            <a:ext cx="604387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PCIe 5.0 ×16 主机接口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415" y="4251960"/>
            <a:ext cx="604387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官方行货渠道与国行技术支持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53217" y="1664208"/>
            <a:ext cx="3788670" cy="3072384"/>
          </a:xfrm>
          <a:prstGeom prst="roundRect">
            <a:avLst>
              <a:gd name="adj" fmla="val 4000"/>
            </a:avLst>
          </a:prstGeom>
          <a:solidFill>
            <a:srgbClr val="F8F8F8"/>
          </a:solidFill>
          <a:ln w="6350">
            <a:solidFill>
              <a:srgbClr val="D3D6D8"/>
            </a:solidFill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45825" y="1938528"/>
            <a:ext cx="32034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9E3A2C"/>
                </a:solidFill>
                <a:latin typeface="微软雅黑"/>
                <a:ea typeface="微软雅黑"/>
                <a:cs typeface="微软雅黑"/>
              </a:rPr>
              <a:t>被砍掉的部分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71505" y="2377440"/>
            <a:ext cx="320345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无视频输出（纯计算卡）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71505" y="2752344"/>
            <a:ext cx="320345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不支持 NVLink 多卡互联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71505" y="3127248"/>
            <a:ext cx="320345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MIG 能力缺失，无法切多租户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1505" y="3502152"/>
            <a:ext cx="320345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张量算力大幅下调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71505" y="3877056"/>
            <a:ext cx="320345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仅被动散热，风道受限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974336"/>
            <a:ext cx="1069207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7D8790"/>
                </a:solidFill>
                <a:latin typeface="微软雅黑"/>
                <a:ea typeface="微软雅黑"/>
                <a:cs typeface="微软雅黑"/>
              </a:rPr>
              <a:t>结论　</a:t>
            </a: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D 版牺牲了 MIG 切分、显示输出与张量算力，换来的只是低价的大显存——它只适合纯 Decode 推理。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49808" y="5449824"/>
            <a:ext cx="0" cy="420624"/>
          </a:xfrm>
          <a:prstGeom prst="line">
            <a:avLst/>
          </a:prstGeom>
          <a:ln w="22225">
            <a:solidFill>
              <a:srgbClr val="9E3A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96112" y="5431536"/>
            <a:ext cx="10545775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口径提示：原文称 6000D「仅保留约 36% 的张量算力能力、FP32 保留约 88% 左右」，但原文未给出这两个比例的测算口径；其自身参数表记 BF16 dense ≈194 TF、FP32 ≈97.0 TF，对 5500 分别为 92%、92%，对满配 6000 分别为 77%、77%，均与 36% / 88% 不吻合。此处保留原文说法，不作修正。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E5E9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07 / 12</a:t>
            </a:r>
          </a:p>
        </p:txBody>
      </p:sp>
      <p:sp>
        <p:nvSpPr>
          <p:cNvPr id="26" name="Oval 25"/>
          <p:cNvSpPr/>
          <p:nvPr/>
        </p:nvSpPr>
        <p:spPr>
          <a:xfrm>
            <a:off x="6531974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功能完整性：四张卡差在哪一格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把「能不能给别人用」拆成四个开关，一眼看出各自的缺口。原文给出的完整性排序：6000 &gt; 5500 &gt; 5090 &gt; 6000D。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627632"/>
            <a:ext cx="278892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功能开关</a:t>
            </a:r>
          </a:p>
        </p:txBody>
      </p:sp>
      <p:sp>
        <p:nvSpPr>
          <p:cNvPr id="6" name="Rectangle 5"/>
          <p:cNvSpPr/>
          <p:nvPr/>
        </p:nvSpPr>
        <p:spPr>
          <a:xfrm>
            <a:off x="3538727" y="1627632"/>
            <a:ext cx="1866061" cy="420624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538727" y="1627632"/>
            <a:ext cx="1866061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262E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8" name="Rectangle 7"/>
          <p:cNvSpPr/>
          <p:nvPr/>
        </p:nvSpPr>
        <p:spPr>
          <a:xfrm>
            <a:off x="5514517" y="1627632"/>
            <a:ext cx="1866061" cy="420624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514517" y="1627632"/>
            <a:ext cx="1866061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0307" y="1627632"/>
            <a:ext cx="1866061" cy="420624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0307" y="1627632"/>
            <a:ext cx="1866061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66097" y="1627632"/>
            <a:ext cx="1866061" cy="420624"/>
          </a:xfrm>
          <a:prstGeom prst="rect">
            <a:avLst/>
          </a:prstGeom>
          <a:solidFill>
            <a:srgbClr val="B3493A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66097" y="1627632"/>
            <a:ext cx="1866061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2322576"/>
            <a:ext cx="2569463" cy="8412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ECC 纠错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9462" y="2450592"/>
            <a:ext cx="274320" cy="274320"/>
          </a:xfrm>
          <a:prstGeom prst="rect">
            <a:avLst/>
          </a:prstGeom>
          <a:noFill/>
          <a:ln w="9525">
            <a:solidFill>
              <a:srgbClr val="B5BBC1"/>
            </a:solidFill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38727" y="2816352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858F98"/>
                </a:solidFill>
                <a:latin typeface="微软雅黑"/>
                <a:ea typeface="微软雅黑"/>
                <a:cs typeface="微软雅黑"/>
              </a:rPr>
              <a:t>不支持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65252" y="2450592"/>
            <a:ext cx="274320" cy="274320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14517" y="2816352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支持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41042" y="2450592"/>
            <a:ext cx="274320" cy="274320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0307" y="2816352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支持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316832" y="2450592"/>
            <a:ext cx="274320" cy="274320"/>
          </a:xfrm>
          <a:prstGeom prst="rect">
            <a:avLst/>
          </a:prstGeom>
          <a:solidFill>
            <a:srgbClr val="B3493A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66097" y="2816352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E3A2C"/>
                </a:solidFill>
                <a:latin typeface="微软雅黑"/>
                <a:ea typeface="微软雅黑"/>
                <a:cs typeface="微软雅黑"/>
              </a:rPr>
              <a:t>支持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" y="3163824"/>
            <a:ext cx="2569463" cy="8412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MIG 切分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89462" y="3291840"/>
            <a:ext cx="274320" cy="274320"/>
          </a:xfrm>
          <a:prstGeom prst="rect">
            <a:avLst/>
          </a:prstGeom>
          <a:noFill/>
          <a:ln w="9525">
            <a:solidFill>
              <a:srgbClr val="B5BBC1"/>
            </a:solidFill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38727" y="3657600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858F98"/>
                </a:solidFill>
                <a:latin typeface="微软雅黑"/>
                <a:ea typeface="微软雅黑"/>
                <a:cs typeface="微软雅黑"/>
              </a:rPr>
              <a:t>不支持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65252" y="3291840"/>
            <a:ext cx="274320" cy="274320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514517" y="3657600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2×42 GB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41042" y="3291840"/>
            <a:ext cx="274320" cy="274320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0307" y="3657600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4 实例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316832" y="3291840"/>
            <a:ext cx="274320" cy="274320"/>
          </a:xfrm>
          <a:prstGeom prst="rect">
            <a:avLst/>
          </a:prstGeom>
          <a:noFill/>
          <a:ln w="9525">
            <a:solidFill>
              <a:srgbClr val="B5BBC1"/>
            </a:solidFill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466097" y="3657600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858F98"/>
                </a:solidFill>
                <a:latin typeface="微软雅黑"/>
                <a:ea typeface="微软雅黑"/>
                <a:cs typeface="微软雅黑"/>
              </a:rPr>
              <a:t>不支持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" y="4005072"/>
            <a:ext cx="2569463" cy="8412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显示输出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89462" y="4133087"/>
            <a:ext cx="274320" cy="274320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38727" y="4498848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4×DP 2.1b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65252" y="4133087"/>
            <a:ext cx="274320" cy="274320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514517" y="4498848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4×DP 2.1b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341042" y="4133087"/>
            <a:ext cx="274320" cy="274320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0307" y="4498848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4×DP 2.1b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316832" y="4133087"/>
            <a:ext cx="274320" cy="274320"/>
          </a:xfrm>
          <a:prstGeom prst="rect">
            <a:avLst/>
          </a:prstGeom>
          <a:noFill/>
          <a:ln w="9525">
            <a:solidFill>
              <a:srgbClr val="B5BBC1"/>
            </a:solidFill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466097" y="4498848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858F98"/>
                </a:solidFill>
                <a:latin typeface="微软雅黑"/>
                <a:ea typeface="微软雅黑"/>
                <a:cs typeface="微软雅黑"/>
              </a:rPr>
              <a:t>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9808" y="4846320"/>
            <a:ext cx="2569463" cy="8412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企业级驱动 / ISV 认证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389462" y="4974336"/>
            <a:ext cx="274320" cy="274320"/>
          </a:xfrm>
          <a:prstGeom prst="rect">
            <a:avLst/>
          </a:prstGeom>
          <a:noFill/>
          <a:ln w="9525">
            <a:solidFill>
              <a:srgbClr val="B5BBC1"/>
            </a:solidFill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538727" y="5340096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858F98"/>
                </a:solidFill>
                <a:latin typeface="微软雅黑"/>
                <a:ea typeface="微软雅黑"/>
                <a:cs typeface="微软雅黑"/>
              </a:rPr>
              <a:t>无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365252" y="4974336"/>
            <a:ext cx="274320" cy="274320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514517" y="5340096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专业卡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41042" y="4974336"/>
            <a:ext cx="274320" cy="274320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0307" y="5340096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专业卡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0316832" y="4974336"/>
            <a:ext cx="274320" cy="274320"/>
          </a:xfrm>
          <a:prstGeom prst="rect">
            <a:avLst/>
          </a:prstGeom>
          <a:noFill/>
          <a:ln w="9525">
            <a:solidFill>
              <a:srgbClr val="979FA7"/>
            </a:solidFill>
            <a:prstDash val="dash"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466097" y="5340096"/>
            <a:ext cx="19757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原文未明说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749808" y="5815583"/>
            <a:ext cx="0" cy="420624"/>
          </a:xfrm>
          <a:prstGeom prst="line">
            <a:avLst/>
          </a:prstGeom>
          <a:ln w="22225">
            <a:solidFill>
              <a:srgbClr val="4776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96112" y="5797296"/>
            <a:ext cx="10545775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实心块＝支持，空心块＝不支持。「企业级驱动 / ISV 认证」一项，原文只在 5090 页明确指出其缺失，6000D 未作说明，故标为未说明而非「支持」——这是原文口径的边界，不作推断补齐。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E5E9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08 / 12</a:t>
            </a:r>
          </a:p>
        </p:txBody>
      </p:sp>
      <p:sp>
        <p:nvSpPr>
          <p:cNvPr id="55" name="Oval 54"/>
          <p:cNvSpPr/>
          <p:nvPr/>
        </p:nvSpPr>
        <p:spPr>
          <a:xfrm>
            <a:off x="7495669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选型四问：先问显存，再问人数与形态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按原文给出的决策顺序走一遍，四问之后落点基本唯一。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645920"/>
            <a:ext cx="56692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3312" y="1645920"/>
            <a:ext cx="252374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显存放得下吗？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956816"/>
            <a:ext cx="2523744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按 4 bit 量化权重估算，另留 KV 余量</a:t>
            </a:r>
          </a:p>
        </p:txBody>
      </p:sp>
      <p:sp>
        <p:nvSpPr>
          <p:cNvPr id="8" name="Rectangle 7"/>
          <p:cNvSpPr/>
          <p:nvPr/>
        </p:nvSpPr>
        <p:spPr>
          <a:xfrm>
            <a:off x="4187952" y="1609344"/>
            <a:ext cx="7253935" cy="822960"/>
          </a:xfrm>
          <a:prstGeom prst="rect">
            <a:avLst/>
          </a:prstGeom>
          <a:solidFill>
            <a:srgbClr val="EEF0F2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89120" y="1719072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≤ 32 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1975104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07098" y="1719072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32 ~ 70 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07098" y="1975104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PRO 5500 / 6000D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25076" y="1719072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&gt; 100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5076" y="1975104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PRO 6000（96 GB）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2642616"/>
            <a:ext cx="56692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Q2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2642616"/>
            <a:ext cx="252374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几个人同时用？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2953512"/>
            <a:ext cx="2523744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决定要不要为多实例隔离付出 MIG 成本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87952" y="2606040"/>
            <a:ext cx="7253935" cy="822960"/>
          </a:xfrm>
          <a:prstGeom prst="rect">
            <a:avLst/>
          </a:prstGeom>
          <a:solidFill>
            <a:srgbClr val="EEF0F2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89120" y="2715768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1 个人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9120" y="2971800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07098" y="2715768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2 个人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7098" y="2971800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PRO 5500 切 2×42 GB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5076" y="2715768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1 人切多租户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25076" y="2971800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PRO 6000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9808" y="3639312"/>
            <a:ext cx="56692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Q3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53312" y="3639312"/>
            <a:ext cx="252374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要不要接显示器？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3950208"/>
            <a:ext cx="2523744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需要显示输出或多人共享时，6000D 出局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87952" y="3602736"/>
            <a:ext cx="7253935" cy="822960"/>
          </a:xfrm>
          <a:prstGeom prst="rect">
            <a:avLst/>
          </a:prstGeom>
          <a:solidFill>
            <a:srgbClr val="EEF0F2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389120" y="3712463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不接屏、只跑推理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89120" y="3968496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E3A2C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07098" y="3712463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要接屏 / 多人共用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07098" y="3968496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25076" y="3712463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渲染与大模型都要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25076" y="3968496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PRO 6000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9808" y="4636007"/>
            <a:ext cx="56692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47760A"/>
                </a:solidFill>
                <a:latin typeface="微软雅黑"/>
                <a:ea typeface="微软雅黑"/>
                <a:cs typeface="微软雅黑"/>
              </a:rPr>
              <a:t>Q4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53312" y="4636007"/>
            <a:ext cx="252374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预算与合规红线？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53312" y="4946904"/>
            <a:ext cx="2523744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中国区采购须确认行货渠道与保修版本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87952" y="4599432"/>
            <a:ext cx="7253935" cy="822960"/>
          </a:xfrm>
          <a:prstGeom prst="rect">
            <a:avLst/>
          </a:prstGeom>
          <a:solidFill>
            <a:srgbClr val="EEF0F2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389120" y="4709159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&lt; 6 万，要 32 GB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89120" y="4965192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E5A64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07098" y="4709159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&lt; 7 万，要 84 GB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07098" y="4965192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E3A2C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25076" y="4709159"/>
            <a:ext cx="20522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不受预算限制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25076" y="4965192"/>
            <a:ext cx="205221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2323C"/>
                </a:solidFill>
                <a:latin typeface="微软雅黑"/>
                <a:ea typeface="微软雅黑"/>
                <a:cs typeface="微软雅黑"/>
              </a:rPr>
              <a:t>PRO 6000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9808" y="5779007"/>
            <a:ext cx="1069207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7D8790"/>
                </a:solidFill>
                <a:latin typeface="微软雅黑"/>
                <a:ea typeface="微软雅黑"/>
                <a:cs typeface="微软雅黑"/>
              </a:rPr>
              <a:t>原文观点　</a:t>
            </a:r>
            <a:r>
              <a:rPr sz="135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不要再问「哪张卡最好」，要问：我的模型多大、几个人用、要不要接屏、能不能买到。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E5E9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09 / 12</a:t>
            </a:r>
          </a:p>
        </p:txBody>
      </p:sp>
      <p:sp>
        <p:nvSpPr>
          <p:cNvPr id="49" name="Oval 48"/>
          <p:cNvSpPr/>
          <p:nvPr/>
        </p:nvSpPr>
        <p:spPr>
          <a:xfrm>
            <a:off x="8459363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三条取舍：按负载类型看排序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同一个模型，Prefill 与 Decode 阶段吃的是两种完全不同的资源。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8496" y="1517904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原文给出的强弱顺序　强 › › 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30175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吃算力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157984"/>
            <a:ext cx="30175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Prefill · 微调 · 稠密计算</a:t>
            </a:r>
          </a:p>
        </p:txBody>
      </p:sp>
      <p:sp>
        <p:nvSpPr>
          <p:cNvPr id="8" name="Rectangle 7"/>
          <p:cNvSpPr/>
          <p:nvPr/>
        </p:nvSpPr>
        <p:spPr>
          <a:xfrm>
            <a:off x="3968496" y="1920240"/>
            <a:ext cx="1481328" cy="475488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968496" y="1920240"/>
            <a:ext cx="148132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96128" y="1920240"/>
            <a:ext cx="1481328" cy="475488"/>
          </a:xfrm>
          <a:prstGeom prst="rect">
            <a:avLst/>
          </a:prstGeom>
          <a:solidFill>
            <a:srgbClr val="B3493A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596128" y="1920240"/>
            <a:ext cx="148132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49824" y="1920240"/>
            <a:ext cx="146304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542032"/>
            <a:ext cx="1069207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原文称 6000D 的张量算力「已被硬件锁死」，与 5500 差距非常大。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145536"/>
            <a:ext cx="30175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吃带宽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3456432"/>
            <a:ext cx="30175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Decode 推理 · token 生成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68496" y="3218688"/>
            <a:ext cx="1481328" cy="475488"/>
          </a:xfrm>
          <a:prstGeom prst="rect">
            <a:avLst/>
          </a:prstGeom>
          <a:solidFill>
            <a:srgbClr val="B3493A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968496" y="3218688"/>
            <a:ext cx="148132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96128" y="3218688"/>
            <a:ext cx="1481328" cy="475488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596128" y="3218688"/>
            <a:ext cx="148132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49824" y="3218688"/>
            <a:ext cx="146304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8" y="3840480"/>
            <a:ext cx="1069207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原文称 D 版带宽更高、纯推理吞吐更好——但其参数表两者同为 1,398 GB/s。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4443983"/>
            <a:ext cx="30175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1D"/>
                </a:solidFill>
                <a:latin typeface="微软雅黑"/>
                <a:ea typeface="微软雅黑"/>
                <a:cs typeface="微软雅黑"/>
              </a:rPr>
              <a:t>功能完整性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" y="4754880"/>
            <a:ext cx="30175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多租户 · 显示 · 企业认证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968496" y="4517136"/>
            <a:ext cx="1101852" cy="475488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968496" y="4517136"/>
            <a:ext cx="1101852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16652" y="4517136"/>
            <a:ext cx="1101852" cy="475488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16652" y="4517136"/>
            <a:ext cx="1101852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70348" y="4517136"/>
            <a:ext cx="146304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4808" y="4517136"/>
            <a:ext cx="1101852" cy="475488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64808" y="4517136"/>
            <a:ext cx="1101852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1B262E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18504" y="4517136"/>
            <a:ext cx="146304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712963" y="4517136"/>
            <a:ext cx="1101852" cy="475488"/>
          </a:xfrm>
          <a:prstGeom prst="rect">
            <a:avLst/>
          </a:prstGeom>
          <a:solidFill>
            <a:srgbClr val="B3493A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12963" y="4517136"/>
            <a:ext cx="1101852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66659" y="4517136"/>
            <a:ext cx="146304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9808" y="5138928"/>
            <a:ext cx="1069207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2B3840"/>
                </a:solidFill>
                <a:latin typeface="微软雅黑"/>
                <a:ea typeface="微软雅黑"/>
                <a:cs typeface="微软雅黑"/>
              </a:rPr>
              <a:t>D 版牺牲 MIG 切分、显示输出与张量算力，换取低价的大显存。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749808" y="5742431"/>
            <a:ext cx="0" cy="420624"/>
          </a:xfrm>
          <a:prstGeom prst="line">
            <a:avLst/>
          </a:prstGeom>
          <a:ln w="22225">
            <a:solidFill>
              <a:srgbClr val="9E3A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96112" y="5724144"/>
            <a:ext cx="10545775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第 2 条排序采自原文《性能取舍总结》；但同一篇文章的参数表与 6000D 章节页均将 6000D 与 5500 的带宽记为 1,398 GB/s（448-bit），并不存在带宽差。此处保留原文排序，同时标出该矛盾，详见第 11 页。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E5E9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B76"/>
                </a:solidFill>
                <a:latin typeface="微软雅黑"/>
                <a:ea typeface="微软雅黑"/>
                <a:cs typeface="微软雅黑"/>
              </a:rPr>
              <a:t>10 / 12</a:t>
            </a:r>
          </a:p>
        </p:txBody>
      </p:sp>
      <p:sp>
        <p:nvSpPr>
          <p:cNvPr id="41" name="Oval 40"/>
          <p:cNvSpPr/>
          <p:nvPr/>
        </p:nvSpPr>
        <p:spPr>
          <a:xfrm>
            <a:off x="9423058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2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49808" y="512064"/>
            <a:ext cx="1031443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口径提示：原文自身有两处数据打架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49808" y="1033271"/>
            <a:ext cx="2194560" cy="0"/>
          </a:xfrm>
          <a:prstGeom prst="line">
            <a:avLst/>
          </a:prstGeom>
          <a:ln w="31750">
            <a:solidFill>
              <a:srgbClr val="C455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49808" y="1188720"/>
            <a:ext cx="1031443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ACAEB0"/>
                </a:solidFill>
                <a:latin typeface="微软雅黑"/>
                <a:ea typeface="微软雅黑"/>
                <a:cs typeface="微软雅黑"/>
              </a:rPr>
              <a:t>以下两处不一致均出自原文本身。本稿保留原文说法，不作静默修正。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609344"/>
            <a:ext cx="9601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33383B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73936" y="1664208"/>
            <a:ext cx="96652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6000D 的带宽是否高于 PRO 5500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3936" y="2139696"/>
            <a:ext cx="4517136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D8705F"/>
                </a:solidFill>
                <a:latin typeface="微软雅黑"/>
                <a:ea typeface="微软雅黑"/>
                <a:cs typeface="微软雅黑"/>
              </a:rPr>
              <a:t>原文说法　</a:t>
            </a:r>
            <a:r>
              <a:rPr sz="1050" b="0">
                <a:solidFill>
                  <a:srgbClr val="CACBCC"/>
                </a:solidFill>
                <a:latin typeface="微软雅黑"/>
                <a:ea typeface="微软雅黑"/>
                <a:cs typeface="微软雅黑"/>
              </a:rPr>
              <a:t>原文正文两处称：「6000D …… 带宽高于 Pro 500」；「吃带宽（Decode 推理、token 生成）：Pro 6000D &gt; Pro 5500，D 版显存带宽更高」。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638544" y="2139696"/>
            <a:ext cx="0" cy="640080"/>
          </a:xfrm>
          <a:prstGeom prst="line">
            <a:avLst/>
          </a:prstGeom>
          <a:ln w="9525">
            <a:solidFill>
              <a:srgbClr val="3338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0" y="2139696"/>
            <a:ext cx="4581144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原文自己的表　</a:t>
            </a:r>
            <a:r>
              <a:rPr sz="1050" b="0">
                <a:solidFill>
                  <a:srgbClr val="CACBCC"/>
                </a:solidFill>
                <a:latin typeface="微软雅黑"/>
                <a:ea typeface="微软雅黑"/>
                <a:cs typeface="微软雅黑"/>
              </a:rPr>
              <a:t>但原文自己的参数表与 6000D 章节页都记：6000D 与 5500 同为 448-bit、1,398 GB/s。两者并列，没有带宽差。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547872"/>
            <a:ext cx="9601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33383B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73936" y="3602736"/>
            <a:ext cx="96652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6000D 的算力保留比例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3936" y="4078224"/>
            <a:ext cx="4517136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D8705F"/>
                </a:solidFill>
                <a:latin typeface="微软雅黑"/>
                <a:ea typeface="微软雅黑"/>
                <a:cs typeface="微软雅黑"/>
              </a:rPr>
              <a:t>原文说法　</a:t>
            </a:r>
            <a:r>
              <a:rPr sz="1050" b="0">
                <a:solidFill>
                  <a:srgbClr val="CACBCC"/>
                </a:solidFill>
                <a:latin typeface="微软雅黑"/>
                <a:ea typeface="微软雅黑"/>
                <a:cs typeface="微软雅黑"/>
              </a:rPr>
              <a:t>原文称：「仅保留了约 36% 的张量算力能力；FP32 浮点算力保留了 88% 左右」，并在长图中配了张量算力 36% / FP32 88% 的示意图。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638544" y="4078224"/>
            <a:ext cx="0" cy="640080"/>
          </a:xfrm>
          <a:prstGeom prst="line">
            <a:avLst/>
          </a:prstGeom>
          <a:ln w="9525">
            <a:solidFill>
              <a:srgbClr val="3338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58000" y="4078224"/>
            <a:ext cx="4581144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原文自己的表　</a:t>
            </a:r>
            <a:r>
              <a:rPr sz="1050" b="0">
                <a:solidFill>
                  <a:srgbClr val="CACBCC"/>
                </a:solidFill>
                <a:latin typeface="微软雅黑"/>
                <a:ea typeface="微软雅黑"/>
                <a:cs typeface="微软雅黑"/>
              </a:rPr>
              <a:t>但原文参数表记 6000D 的 BF16 dense ≈194 TF、FP32 ≈97.0 TF：相对 5500 为 92% / 92%，相对满配 6000 为 77% / 77%，均推不出 36% 与 88%。原文未给出这两个比例的测算口径。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559552"/>
            <a:ext cx="106920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采购建议　</a:t>
            </a:r>
            <a:r>
              <a:rPr sz="1100" b="0">
                <a:solidFill>
                  <a:srgbClr val="C5C6C7"/>
                </a:solidFill>
                <a:latin typeface="微软雅黑"/>
                <a:ea typeface="微软雅黑"/>
                <a:cs typeface="微软雅黑"/>
              </a:rPr>
              <a:t>以上两处均属原文口径问题，不影响「显存放不下什么也白搭」这一主结论。但在用于报价与招标前，建议回到 NVIDIA 官方产品规格页逐项复核。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3D41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原文：两年砍柴《RTX Pro5500\6000D\RTX5090 的技术对比分析》2026-10-22 · 本稿数据全部取自该文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11 / 12</a:t>
            </a:r>
          </a:p>
        </p:txBody>
      </p:sp>
      <p:sp>
        <p:nvSpPr>
          <p:cNvPr id="19" name="Oval 18"/>
          <p:cNvSpPr/>
          <p:nvPr/>
        </p:nvSpPr>
        <p:spPr>
          <a:xfrm>
            <a:off x="10386752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2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943039" y="1145743"/>
            <a:ext cx="49377" cy="49377"/>
          </a:xfrm>
          <a:prstGeom prst="ellipse">
            <a:avLst/>
          </a:prstGeom>
          <a:solidFill>
            <a:srgbClr val="1B29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944106" y="1421130"/>
            <a:ext cx="47244" cy="47244"/>
          </a:xfrm>
          <a:prstGeom prst="ellipse">
            <a:avLst/>
          </a:prstGeom>
          <a:solidFill>
            <a:srgbClr val="1A28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945172" y="1696516"/>
            <a:ext cx="45110" cy="45110"/>
          </a:xfrm>
          <a:prstGeom prst="ellipse">
            <a:avLst/>
          </a:prstGeom>
          <a:solidFill>
            <a:srgbClr val="1926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46239" y="1971903"/>
            <a:ext cx="42976" cy="42976"/>
          </a:xfrm>
          <a:prstGeom prst="ellipse">
            <a:avLst/>
          </a:prstGeom>
          <a:solidFill>
            <a:srgbClr val="1825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47306" y="2247290"/>
            <a:ext cx="40843" cy="40843"/>
          </a:xfrm>
          <a:prstGeom prst="ellipse">
            <a:avLst/>
          </a:prstGeom>
          <a:solidFill>
            <a:srgbClr val="1723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948373" y="2522677"/>
            <a:ext cx="38709" cy="38709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49440" y="2798064"/>
            <a:ext cx="36576" cy="36576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950506" y="3073450"/>
            <a:ext cx="34442" cy="34442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951573" y="3348837"/>
            <a:ext cx="32308" cy="32308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52640" y="3624224"/>
            <a:ext cx="30175" cy="30175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373874" y="1146810"/>
            <a:ext cx="47244" cy="47244"/>
          </a:xfrm>
          <a:prstGeom prst="ellipse">
            <a:avLst/>
          </a:prstGeom>
          <a:solidFill>
            <a:srgbClr val="1A28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374851" y="1422107"/>
            <a:ext cx="45288" cy="45288"/>
          </a:xfrm>
          <a:prstGeom prst="ellipse">
            <a:avLst/>
          </a:prstGeom>
          <a:solidFill>
            <a:srgbClr val="1926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375829" y="1697405"/>
            <a:ext cx="43332" cy="43332"/>
          </a:xfrm>
          <a:prstGeom prst="ellipse">
            <a:avLst/>
          </a:prstGeom>
          <a:solidFill>
            <a:srgbClr val="1825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76807" y="1972703"/>
            <a:ext cx="41376" cy="41376"/>
          </a:xfrm>
          <a:prstGeom prst="ellipse">
            <a:avLst/>
          </a:prstGeom>
          <a:solidFill>
            <a:srgbClr val="172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77785" y="2248001"/>
            <a:ext cx="39420" cy="39420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78763" y="2523299"/>
            <a:ext cx="37464" cy="37464"/>
          </a:xfrm>
          <a:prstGeom prst="ellipse">
            <a:avLst/>
          </a:prstGeom>
          <a:solidFill>
            <a:srgbClr val="15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379741" y="2798597"/>
            <a:ext cx="35509" cy="35509"/>
          </a:xfrm>
          <a:prstGeom prst="ellipse">
            <a:avLst/>
          </a:prstGeom>
          <a:solidFill>
            <a:srgbClr val="15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80719" y="3073895"/>
            <a:ext cx="33553" cy="33553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381697" y="3349193"/>
            <a:ext cx="31597" cy="31597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82675" y="3624491"/>
            <a:ext cx="29641" cy="29641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804708" y="1147876"/>
            <a:ext cx="45110" cy="45110"/>
          </a:xfrm>
          <a:prstGeom prst="ellipse">
            <a:avLst/>
          </a:prstGeom>
          <a:solidFill>
            <a:srgbClr val="1926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805597" y="1423085"/>
            <a:ext cx="43332" cy="43332"/>
          </a:xfrm>
          <a:prstGeom prst="ellipse">
            <a:avLst/>
          </a:prstGeom>
          <a:solidFill>
            <a:srgbClr val="18251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806486" y="1698294"/>
            <a:ext cx="41554" cy="41554"/>
          </a:xfrm>
          <a:prstGeom prst="ellipse">
            <a:avLst/>
          </a:prstGeom>
          <a:solidFill>
            <a:srgbClr val="172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807375" y="1973503"/>
            <a:ext cx="39776" cy="39776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808264" y="2248712"/>
            <a:ext cx="37998" cy="37998"/>
          </a:xfrm>
          <a:prstGeom prst="ellipse">
            <a:avLst/>
          </a:prstGeom>
          <a:solidFill>
            <a:srgbClr val="16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809153" y="2523921"/>
            <a:ext cx="36220" cy="36220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810042" y="2799130"/>
            <a:ext cx="34442" cy="34442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810931" y="3074339"/>
            <a:ext cx="32664" cy="32664"/>
          </a:xfrm>
          <a:prstGeom prst="ellipse">
            <a:avLst/>
          </a:prstGeom>
          <a:solidFill>
            <a:srgbClr val="131D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811820" y="3349548"/>
            <a:ext cx="30886" cy="30886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812709" y="3624757"/>
            <a:ext cx="29108" cy="29108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235543" y="1148943"/>
            <a:ext cx="42976" cy="42976"/>
          </a:xfrm>
          <a:prstGeom prst="ellipse">
            <a:avLst/>
          </a:prstGeom>
          <a:solidFill>
            <a:srgbClr val="1825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236343" y="1424063"/>
            <a:ext cx="41376" cy="41376"/>
          </a:xfrm>
          <a:prstGeom prst="ellipse">
            <a:avLst/>
          </a:prstGeom>
          <a:solidFill>
            <a:srgbClr val="172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37143" y="1699183"/>
            <a:ext cx="39776" cy="39776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37943" y="1974303"/>
            <a:ext cx="38176" cy="38176"/>
          </a:xfrm>
          <a:prstGeom prst="ellipse">
            <a:avLst/>
          </a:prstGeom>
          <a:solidFill>
            <a:srgbClr val="16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238744" y="2249424"/>
            <a:ext cx="36576" cy="36576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239544" y="2524544"/>
            <a:ext cx="34975" cy="34975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240344" y="2799664"/>
            <a:ext cx="33375" cy="33375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241144" y="3074784"/>
            <a:ext cx="31775" cy="31775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241944" y="3349904"/>
            <a:ext cx="30175" cy="30175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242744" y="3625024"/>
            <a:ext cx="28575" cy="28575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666378" y="1150010"/>
            <a:ext cx="40843" cy="40843"/>
          </a:xfrm>
          <a:prstGeom prst="ellipse">
            <a:avLst/>
          </a:prstGeom>
          <a:solidFill>
            <a:srgbClr val="1723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667089" y="1425041"/>
            <a:ext cx="39420" cy="39420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667800" y="1700072"/>
            <a:ext cx="37998" cy="37998"/>
          </a:xfrm>
          <a:prstGeom prst="ellipse">
            <a:avLst/>
          </a:prstGeom>
          <a:solidFill>
            <a:srgbClr val="16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668512" y="1975103"/>
            <a:ext cx="36576" cy="36576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669223" y="2250135"/>
            <a:ext cx="35153" cy="35153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669934" y="2525166"/>
            <a:ext cx="33731" cy="33731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670645" y="2800197"/>
            <a:ext cx="32308" cy="32308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671356" y="3075228"/>
            <a:ext cx="30886" cy="30886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672068" y="3350260"/>
            <a:ext cx="29464" cy="29464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672779" y="3625291"/>
            <a:ext cx="28041" cy="28041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097213" y="1151077"/>
            <a:ext cx="38709" cy="38709"/>
          </a:xfrm>
          <a:prstGeom prst="ellipse">
            <a:avLst/>
          </a:prstGeom>
          <a:solidFill>
            <a:srgbClr val="1622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097835" y="1426019"/>
            <a:ext cx="37464" cy="37464"/>
          </a:xfrm>
          <a:prstGeom prst="ellipse">
            <a:avLst/>
          </a:prstGeom>
          <a:solidFill>
            <a:srgbClr val="1521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098457" y="1700961"/>
            <a:ext cx="36220" cy="36220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099080" y="1975904"/>
            <a:ext cx="34975" cy="34975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099702" y="2250846"/>
            <a:ext cx="33731" cy="33731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100324" y="2525788"/>
            <a:ext cx="32486" cy="32486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100946" y="2800731"/>
            <a:ext cx="31241" cy="31241"/>
          </a:xfrm>
          <a:prstGeom prst="ellipse">
            <a:avLst/>
          </a:prstGeom>
          <a:solidFill>
            <a:srgbClr val="13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101569" y="3075673"/>
            <a:ext cx="29997" cy="29997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102191" y="3350615"/>
            <a:ext cx="28752" cy="28752"/>
          </a:xfrm>
          <a:prstGeom prst="ellipse">
            <a:avLst/>
          </a:prstGeom>
          <a:solidFill>
            <a:srgbClr val="11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102813" y="3625557"/>
            <a:ext cx="27508" cy="27508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528048" y="1152144"/>
            <a:ext cx="36576" cy="36576"/>
          </a:xfrm>
          <a:prstGeom prst="ellipse">
            <a:avLst/>
          </a:prstGeom>
          <a:solidFill>
            <a:srgbClr val="1520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528581" y="1426997"/>
            <a:ext cx="35509" cy="35509"/>
          </a:xfrm>
          <a:prstGeom prst="ellipse">
            <a:avLst/>
          </a:prstGeom>
          <a:solidFill>
            <a:srgbClr val="15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529114" y="1701850"/>
            <a:ext cx="34442" cy="34442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529648" y="1976704"/>
            <a:ext cx="33375" cy="33375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530181" y="2251557"/>
            <a:ext cx="32308" cy="32308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530715" y="2526411"/>
            <a:ext cx="31241" cy="31241"/>
          </a:xfrm>
          <a:prstGeom prst="ellipse">
            <a:avLst/>
          </a:prstGeom>
          <a:solidFill>
            <a:srgbClr val="13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531248" y="2801264"/>
            <a:ext cx="30175" cy="30175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531781" y="3076117"/>
            <a:ext cx="29108" cy="29108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532315" y="3350971"/>
            <a:ext cx="28041" cy="28041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532848" y="3625824"/>
            <a:ext cx="26974" cy="26974"/>
          </a:xfrm>
          <a:prstGeom prst="ellipse">
            <a:avLst/>
          </a:prstGeom>
          <a:solidFill>
            <a:srgbClr val="1119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958882" y="1153210"/>
            <a:ext cx="34442" cy="34442"/>
          </a:xfrm>
          <a:prstGeom prst="ellipse">
            <a:avLst/>
          </a:prstGeom>
          <a:solidFill>
            <a:srgbClr val="141F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59327" y="1427975"/>
            <a:ext cx="33553" cy="33553"/>
          </a:xfrm>
          <a:prstGeom prst="ellipse">
            <a:avLst/>
          </a:prstGeom>
          <a:solidFill>
            <a:srgbClr val="141E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959771" y="1702739"/>
            <a:ext cx="32664" cy="32664"/>
          </a:xfrm>
          <a:prstGeom prst="ellipse">
            <a:avLst/>
          </a:prstGeom>
          <a:solidFill>
            <a:srgbClr val="131D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960216" y="1977504"/>
            <a:ext cx="31775" cy="31775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960660" y="2252268"/>
            <a:ext cx="30886" cy="30886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961105" y="2527033"/>
            <a:ext cx="29997" cy="29997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961549" y="2801797"/>
            <a:ext cx="29108" cy="29108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961994" y="3076562"/>
            <a:ext cx="28219" cy="28219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962438" y="3351326"/>
            <a:ext cx="27330" cy="27330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962883" y="3626091"/>
            <a:ext cx="26441" cy="26441"/>
          </a:xfrm>
          <a:prstGeom prst="ellipse">
            <a:avLst/>
          </a:prstGeom>
          <a:solidFill>
            <a:srgbClr val="1019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389717" y="1154277"/>
            <a:ext cx="32308" cy="32308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390073" y="1428953"/>
            <a:ext cx="31597" cy="31597"/>
          </a:xfrm>
          <a:prstGeom prst="ellipse">
            <a:avLst/>
          </a:prstGeom>
          <a:solidFill>
            <a:srgbClr val="131D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390428" y="1703628"/>
            <a:ext cx="30886" cy="30886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390784" y="1978304"/>
            <a:ext cx="30175" cy="30175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391139" y="2252980"/>
            <a:ext cx="29464" cy="29464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391495" y="2527655"/>
            <a:ext cx="28752" cy="28752"/>
          </a:xfrm>
          <a:prstGeom prst="ellipse">
            <a:avLst/>
          </a:prstGeom>
          <a:solidFill>
            <a:srgbClr val="11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391851" y="2802331"/>
            <a:ext cx="28041" cy="28041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392206" y="3077006"/>
            <a:ext cx="27330" cy="27330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392562" y="3351682"/>
            <a:ext cx="26619" cy="26619"/>
          </a:xfrm>
          <a:prstGeom prst="ellipse">
            <a:avLst/>
          </a:prstGeom>
          <a:solidFill>
            <a:srgbClr val="1019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820552" y="1155344"/>
            <a:ext cx="30175" cy="30175"/>
          </a:xfrm>
          <a:prstGeom prst="ellipse">
            <a:avLst/>
          </a:prstGeom>
          <a:solidFill>
            <a:srgbClr val="121C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820819" y="1429931"/>
            <a:ext cx="29641" cy="29641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821085" y="1704517"/>
            <a:ext cx="29108" cy="29108"/>
          </a:xfrm>
          <a:prstGeom prst="ellipse">
            <a:avLst/>
          </a:prstGeom>
          <a:solidFill>
            <a:srgbClr val="121B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0821352" y="1979104"/>
            <a:ext cx="28575" cy="28575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0821619" y="2253691"/>
            <a:ext cx="28041" cy="28041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0821885" y="2528277"/>
            <a:ext cx="27508" cy="27508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0822152" y="2802864"/>
            <a:ext cx="26974" cy="26974"/>
          </a:xfrm>
          <a:prstGeom prst="ellipse">
            <a:avLst/>
          </a:prstGeom>
          <a:solidFill>
            <a:srgbClr val="1119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822419" y="3077451"/>
            <a:ext cx="26441" cy="26441"/>
          </a:xfrm>
          <a:prstGeom prst="ellipse">
            <a:avLst/>
          </a:prstGeom>
          <a:solidFill>
            <a:srgbClr val="1019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251387" y="1156411"/>
            <a:ext cx="28041" cy="28041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251565" y="1430909"/>
            <a:ext cx="27685" cy="27685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251742" y="1705406"/>
            <a:ext cx="27330" cy="27330"/>
          </a:xfrm>
          <a:prstGeom prst="ellipse">
            <a:avLst/>
          </a:prstGeom>
          <a:solidFill>
            <a:srgbClr val="111A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251920" y="1979904"/>
            <a:ext cx="26974" cy="26974"/>
          </a:xfrm>
          <a:prstGeom prst="ellipse">
            <a:avLst/>
          </a:prstGeom>
          <a:solidFill>
            <a:srgbClr val="1119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252098" y="2254402"/>
            <a:ext cx="26619" cy="26619"/>
          </a:xfrm>
          <a:prstGeom prst="ellipse">
            <a:avLst/>
          </a:prstGeom>
          <a:solidFill>
            <a:srgbClr val="1019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49808" y="1243584"/>
            <a:ext cx="59436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写在最后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49808" y="1755648"/>
            <a:ext cx="644652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不要再问哪张卡最好，</a:t>
            </a:r>
          </a:p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要问：模型多大、几个人用、</a:t>
            </a:r>
          </a:p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76B900"/>
                </a:solidFill>
                <a:latin typeface="微软雅黑"/>
                <a:ea typeface="微软雅黑"/>
                <a:cs typeface="微软雅黑"/>
              </a:rPr>
              <a:t>要不要接屏、能不能买到。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49808" y="4059936"/>
            <a:ext cx="6446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—— 两年砍柴，原文结论</a:t>
            </a:r>
          </a:p>
        </p:txBody>
      </p:sp>
      <p:cxnSp>
        <p:nvCxnSpPr>
          <p:cNvPr id="107" name="Connector 106"/>
          <p:cNvCxnSpPr/>
          <p:nvPr/>
        </p:nvCxnSpPr>
        <p:spPr>
          <a:xfrm>
            <a:off x="749808" y="4590288"/>
            <a:ext cx="2194560" cy="0"/>
          </a:xfrm>
          <a:prstGeom prst="line">
            <a:avLst/>
          </a:prstGeom>
          <a:ln w="31750">
            <a:solidFill>
              <a:srgbClr val="76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>
          <a:xfrm>
            <a:off x="749808" y="4956048"/>
            <a:ext cx="100584" cy="566928"/>
          </a:xfrm>
          <a:prstGeom prst="rect">
            <a:avLst/>
          </a:prstGeom>
          <a:solidFill>
            <a:srgbClr val="A9B4BD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950976" y="4956048"/>
            <a:ext cx="14173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RTX 5090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3.4 ~ 5.5 万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2487168" y="4956048"/>
            <a:ext cx="100584" cy="566928"/>
          </a:xfrm>
          <a:prstGeom prst="rect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2688336" y="4956048"/>
            <a:ext cx="14173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5500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8.5 ~ 9.2 万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4224527" y="4956048"/>
            <a:ext cx="100584" cy="566928"/>
          </a:xfrm>
          <a:prstGeom prst="rect">
            <a:avLst/>
          </a:prstGeom>
          <a:solidFill>
            <a:srgbClr val="35505F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4425695" y="4956048"/>
            <a:ext cx="14173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13 ~ 14.6 万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5961888" y="4956048"/>
            <a:ext cx="100584" cy="566928"/>
          </a:xfrm>
          <a:prstGeom prst="rect">
            <a:avLst/>
          </a:prstGeom>
          <a:solidFill>
            <a:srgbClr val="B3493A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6163055" y="4956048"/>
            <a:ext cx="14173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PRO 6000D</a:t>
            </a:r>
          </a:p>
          <a:p>
            <a:pPr algn="l">
              <a:lnSpc>
                <a:spcPct val="132000"/>
              </a:lnSpc>
              <a:spcBef>
                <a:spcPts val="300"/>
              </a:spcBef>
              <a:spcAft>
                <a:spcPts val="0"/>
              </a:spcAft>
            </a:pPr>
            <a:r>
              <a:rPr sz="90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6.2 ~ 7.8 万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7223760" y="5760720"/>
            <a:ext cx="42153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F9294"/>
                </a:solidFill>
                <a:latin typeface="微软雅黑"/>
                <a:ea typeface="微软雅黑"/>
                <a:cs typeface="微软雅黑"/>
              </a:rPr>
              <a:t>全文 12 页 · 数据源：两年砍柴 2026-10-22</a:t>
            </a:r>
          </a:p>
        </p:txBody>
      </p:sp>
      <p:cxnSp>
        <p:nvCxnSpPr>
          <p:cNvPr id="117" name="Connector 116"/>
          <p:cNvCxnSpPr/>
          <p:nvPr/>
        </p:nvCxnSpPr>
        <p:spPr>
          <a:xfrm>
            <a:off x="749808" y="6355080"/>
            <a:ext cx="10692079" cy="0"/>
          </a:xfrm>
          <a:prstGeom prst="line">
            <a:avLst/>
          </a:prstGeom>
          <a:ln w="9525">
            <a:solidFill>
              <a:srgbClr val="3D41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749808" y="6446520"/>
            <a:ext cx="8412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RTX PRO 5500 / 6000 / 6000D / RTX 5090 · 技术对比与选型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344607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99B9D"/>
                </a:solidFill>
                <a:latin typeface="微软雅黑"/>
                <a:ea typeface="微软雅黑"/>
                <a:cs typeface="微软雅黑"/>
              </a:rPr>
              <a:t>12 / 12</a:t>
            </a:r>
          </a:p>
        </p:txBody>
      </p:sp>
      <p:sp>
        <p:nvSpPr>
          <p:cNvPr id="120" name="Oval 119"/>
          <p:cNvSpPr/>
          <p:nvPr/>
        </p:nvSpPr>
        <p:spPr>
          <a:xfrm>
            <a:off x="11350447" y="6309360"/>
            <a:ext cx="91440" cy="91440"/>
          </a:xfrm>
          <a:prstGeom prst="ellipse">
            <a:avLst/>
          </a:prstGeom>
          <a:solidFill>
            <a:srgbClr val="76B9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