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61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713232"/>
            <a:ext cx="45720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OPENROUTER  ·  TOP MODELS BY TASK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481328"/>
            <a:ext cx="4892040" cy="1479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同一个任务，
两个冠军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3401568"/>
            <a:ext cx="1417320" cy="32004"/>
          </a:xfrm>
          <a:prstGeom prst="rect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675887"/>
            <a:ext cx="4526280" cy="551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400" b="0">
                <a:solidFill>
                  <a:srgbClr val="D6D2C8"/>
                </a:solidFill>
                <a:latin typeface="微软雅黑"/>
                <a:ea typeface="微软雅黑"/>
                <a:cs typeface="微软雅黑"/>
              </a:rPr>
              <a:t>29 个任务里，按花费排第一的模型，和按 token 排第一的模型，没有一个重合。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321808"/>
            <a:ext cx="4480560" cy="3740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50" b="0">
                <a:solidFill>
                  <a:srgbClr val="9A9A94"/>
                </a:solidFill>
                <a:latin typeface="微软雅黑"/>
                <a:ea typeface="微软雅黑"/>
                <a:cs typeface="微软雅黑"/>
              </a:rPr>
              <a:t>近 30 天  ·  数据截至 2026-10-22
仅取 OpenRouter Rankings 的 Top models by task 区块</a:t>
            </a:r>
          </a:p>
        </p:txBody>
      </p:sp>
      <p:sp>
        <p:nvSpPr>
          <p:cNvPr id="8" name="Rectangle 7"/>
          <p:cNvSpPr/>
          <p:nvPr/>
        </p:nvSpPr>
        <p:spPr>
          <a:xfrm>
            <a:off x="5914339" y="1095451"/>
            <a:ext cx="1767745" cy="2852196"/>
          </a:xfrm>
          <a:prstGeom prst="rect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89320" y="1152144"/>
            <a:ext cx="1636071" cy="250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8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Workflow
Execution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9320" y="3717218"/>
            <a:ext cx="1636071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20.4%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14339" y="3980565"/>
            <a:ext cx="1767745" cy="1608246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89320" y="4037258"/>
            <a:ext cx="1636071" cy="1251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80" b="1">
                <a:solidFill>
                  <a:srgbClr val="102024"/>
                </a:solidFill>
                <a:latin typeface="微软雅黑"/>
                <a:ea typeface="微软雅黑"/>
                <a:cs typeface="微软雅黑"/>
              </a:rPr>
              <a:t>Classification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5358384"/>
            <a:ext cx="1636071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102024"/>
                </a:solidFill>
                <a:latin typeface="微软雅黑"/>
                <a:ea typeface="微软雅黑"/>
                <a:cs typeface="微软雅黑"/>
              </a:rPr>
              <a:t>11.6%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15003" y="1095451"/>
            <a:ext cx="1444720" cy="1577712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89983" y="1152144"/>
            <a:ext cx="1313046" cy="1251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8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9983" y="2442735"/>
            <a:ext cx="131304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9.3%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92641" y="1095451"/>
            <a:ext cx="1168156" cy="1577712"/>
          </a:xfrm>
          <a:prstGeom prst="rect">
            <a:avLst/>
          </a:prstGeom>
          <a:solidFill>
            <a:srgbClr val="1D4A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93716" y="1095451"/>
            <a:ext cx="1111263" cy="1577712"/>
          </a:xfrm>
          <a:prstGeom prst="rect">
            <a:avLst/>
          </a:prstGeom>
          <a:solidFill>
            <a:srgbClr val="B9A9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15003" y="2706082"/>
            <a:ext cx="1090641" cy="997866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15003" y="3736867"/>
            <a:ext cx="1090641" cy="961619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715003" y="4731404"/>
            <a:ext cx="1090641" cy="857407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38562" y="2706082"/>
            <a:ext cx="957977" cy="935506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829458" y="2706082"/>
            <a:ext cx="876497" cy="935506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38874" y="2706082"/>
            <a:ext cx="766106" cy="935506"/>
          </a:xfrm>
          <a:prstGeom prst="rect">
            <a:avLst/>
          </a:prstGeom>
          <a:solidFill>
            <a:srgbClr val="B9A9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838562" y="3674507"/>
            <a:ext cx="636360" cy="1039575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838562" y="4747001"/>
            <a:ext cx="636360" cy="841810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07841" y="3674507"/>
            <a:ext cx="655967" cy="798438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07841" y="4505865"/>
            <a:ext cx="655967" cy="536099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507841" y="5074882"/>
            <a:ext cx="655967" cy="513929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196727" y="3674507"/>
            <a:ext cx="642825" cy="460530"/>
          </a:xfrm>
          <a:prstGeom prst="rect">
            <a:avLst/>
          </a:prstGeom>
          <a:solidFill>
            <a:srgbClr val="1D4A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872471" y="3674507"/>
            <a:ext cx="632509" cy="460530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196727" y="4167956"/>
            <a:ext cx="663349" cy="413083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892995" y="4167956"/>
            <a:ext cx="611985" cy="413083"/>
          </a:xfrm>
          <a:prstGeom prst="rect">
            <a:avLst/>
          </a:prstGeom>
          <a:solidFill>
            <a:srgbClr val="1D4A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196727" y="4613957"/>
            <a:ext cx="449499" cy="515816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196727" y="5162693"/>
            <a:ext cx="449499" cy="426119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679145" y="4613957"/>
            <a:ext cx="493616" cy="373155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205680" y="4613957"/>
            <a:ext cx="299300" cy="373155"/>
          </a:xfrm>
          <a:prstGeom prst="rect">
            <a:avLst/>
          </a:prstGeom>
          <a:solidFill>
            <a:srgbClr val="1D4A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679145" y="5020031"/>
            <a:ext cx="381652" cy="280211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679145" y="5333160"/>
            <a:ext cx="381652" cy="255652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1093716" y="5020031"/>
            <a:ext cx="411264" cy="196300"/>
          </a:xfrm>
          <a:prstGeom prst="rect">
            <a:avLst/>
          </a:prstGeom>
          <a:solidFill>
            <a:srgbClr val="2F65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1093716" y="5249250"/>
            <a:ext cx="233591" cy="339562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360225" y="5249250"/>
            <a:ext cx="144754" cy="339562"/>
          </a:xfrm>
          <a:prstGeom prst="rect">
            <a:avLst/>
          </a:prstGeom>
          <a:solidFill>
            <a:srgbClr val="7E9E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97880" y="5715000"/>
            <a:ext cx="56235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0">
                <a:solidFill>
                  <a:srgbClr val="8F918C"/>
                </a:solidFill>
                <a:latin typeface="微软雅黑"/>
                <a:ea typeface="微软雅黑"/>
                <a:cs typeface="微软雅黑"/>
              </a:rPr>
              <a:t>面积 = 该 task 占全部花费的比例  ·  颜色 = macro 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01  /  读法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先看口径，再看冠军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这一节先把 OpenRouter 的流量归到 29 个 task，再在每个 task 内，分别按花费和 token 排出领先模型。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83879" y="1517904"/>
            <a:ext cx="3108960" cy="1341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0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47888" y="3246120"/>
            <a:ext cx="30175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个 task  ·  4 个 macro 组  ·  近 30 天</a:t>
            </a:r>
          </a:p>
        </p:txBody>
      </p:sp>
      <p:sp>
        <p:nvSpPr>
          <p:cNvPr id="8" name="Rectangle 7"/>
          <p:cNvSpPr/>
          <p:nvPr/>
        </p:nvSpPr>
        <p:spPr>
          <a:xfrm>
            <a:off x="8247888" y="3575304"/>
            <a:ext cx="2926080" cy="10972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993392"/>
            <a:ext cx="17373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SHARE OF SPEND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1956816"/>
            <a:ext cx="19202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002536"/>
            <a:ext cx="4480560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该模型占本 task 全部花费的百分比。页面默认口径。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26080"/>
            <a:ext cx="17373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SHARE OF TOKENS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2888" y="2889504"/>
            <a:ext cx="19202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3128" y="2935224"/>
            <a:ext cx="4480560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该模型占本 task 全部 token 的百分比。与花费分开排名。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858768"/>
            <a:ext cx="17373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Δpp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32888" y="3822192"/>
            <a:ext cx="19202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环比变化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3128" y="3867912"/>
            <a:ext cx="4480560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相对上一窗口的百分点变化；新模型会出现大幅正 Δ。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523036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5244083"/>
            <a:ext cx="954633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 由分类器在代表性 prompt 样本上推断；百分比为样本校正后的 task 内份额。本 deck 只使用该区块的 spend / token 两套份额与 task 分组，不引用页面其他榜单。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读法 · 口径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822467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546672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02  /  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钱和 token，流向不同的任务类型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四个 macro 组里，General 的花费份额比 token 份额高 7.4 个百分点，Code 正好相反。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4487" y="1700784"/>
            <a:ext cx="51206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898D90"/>
                </a:solidFill>
                <a:latin typeface="微软雅黑"/>
                <a:ea typeface="微软雅黑"/>
                <a:cs typeface="微软雅黑"/>
              </a:rPr>
              <a:t>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4688" y="1700784"/>
            <a:ext cx="51206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898D90"/>
                </a:solidFill>
                <a:latin typeface="微软雅黑"/>
                <a:ea typeface="微软雅黑"/>
                <a:cs typeface="微软雅黑"/>
              </a:rPr>
              <a:t>10%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04888" y="1700784"/>
            <a:ext cx="51206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898D90"/>
                </a:solidFill>
                <a:latin typeface="微软雅黑"/>
                <a:ea typeface="微软雅黑"/>
                <a:cs typeface="微软雅黑"/>
              </a:rPr>
              <a:t>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05088" y="1700784"/>
            <a:ext cx="51206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898D90"/>
                </a:solidFill>
                <a:latin typeface="微软雅黑"/>
                <a:ea typeface="微软雅黑"/>
                <a:cs typeface="微软雅黑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05288" y="1700784"/>
            <a:ext cx="51206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50" b="0">
                <a:solidFill>
                  <a:srgbClr val="898D90"/>
                </a:solidFill>
                <a:latin typeface="微软雅黑"/>
                <a:ea typeface="微软雅黑"/>
                <a:cs typeface="微软雅黑"/>
              </a:rPr>
              <a:t>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2103120"/>
            <a:ext cx="1600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65008" y="2217420"/>
            <a:ext cx="1190548" cy="14630"/>
          </a:xfrm>
          <a:prstGeom prst="rect">
            <a:avLst/>
          </a:prstGeom>
          <a:solidFill>
            <a:srgbClr val="B7B6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196120" y="2165299"/>
            <a:ext cx="118872" cy="118872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05572" y="2165299"/>
            <a:ext cx="118872" cy="11887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51776" y="2112264"/>
            <a:ext cx="60350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24.4%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65284" y="2112264"/>
            <a:ext cx="713232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31.8%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8530" y="2377440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+7.4pp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1720" y="3035808"/>
            <a:ext cx="1600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19539" y="3150108"/>
            <a:ext cx="550468" cy="14630"/>
          </a:xfrm>
          <a:prstGeom prst="rect">
            <a:avLst/>
          </a:prstGeom>
          <a:solidFill>
            <a:srgbClr val="B7B6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060103" y="3097987"/>
            <a:ext cx="118872" cy="118872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610572" y="3097987"/>
            <a:ext cx="118872" cy="11887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06307" y="3044952"/>
            <a:ext cx="60350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31.0%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79736" y="3044952"/>
            <a:ext cx="713232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34.4%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93022" y="3310128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−3.4pp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31720" y="3968496"/>
            <a:ext cx="1600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463457" y="4082796"/>
            <a:ext cx="1246555" cy="14630"/>
          </a:xfrm>
          <a:prstGeom prst="rect">
            <a:avLst/>
          </a:prstGeom>
          <a:solidFill>
            <a:srgbClr val="B7B6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04021" y="4030675"/>
            <a:ext cx="118872" cy="118872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650577" y="4030675"/>
            <a:ext cx="118872" cy="11887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50225" y="3977640"/>
            <a:ext cx="60350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26.9%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19741" y="3977640"/>
            <a:ext cx="713232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34.7%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84983" y="4242816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−7.8pp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31720" y="4901184"/>
            <a:ext cx="1600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00650" y="5015484"/>
            <a:ext cx="604875" cy="14630"/>
          </a:xfrm>
          <a:prstGeom prst="rect">
            <a:avLst/>
          </a:prstGeom>
          <a:solidFill>
            <a:srgbClr val="B7B6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746089" y="4963363"/>
            <a:ext cx="118872" cy="118872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141214" y="4963363"/>
            <a:ext cx="118872" cy="11887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487418" y="4910328"/>
            <a:ext cx="603504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6.5%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15253" y="4910328"/>
            <a:ext cx="713232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10.3%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01335" y="5175504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+3.8pp</a:t>
            </a:r>
          </a:p>
        </p:txBody>
      </p:sp>
      <p:sp>
        <p:nvSpPr>
          <p:cNvPr id="39" name="Oval 38"/>
          <p:cNvSpPr/>
          <p:nvPr/>
        </p:nvSpPr>
        <p:spPr>
          <a:xfrm>
            <a:off x="8366760" y="1400175"/>
            <a:ext cx="82296" cy="82296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03920" y="1389888"/>
            <a:ext cx="201168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41" name="Oval 40"/>
          <p:cNvSpPr/>
          <p:nvPr/>
        </p:nvSpPr>
        <p:spPr>
          <a:xfrm>
            <a:off x="9646920" y="1400175"/>
            <a:ext cx="82296" cy="82296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784080" y="1389888"/>
            <a:ext cx="201168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49808" y="568756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96112" y="5701283"/>
            <a:ext cx="963777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同一 macro 组内，两个点越分开，说明该组的花费结构与 token 结构差异越大。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结构 · 四个 macro 组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49808" y="6355080"/>
            <a:ext cx="1644935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369140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03  /  集中度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前 8 个 task，拿走七成花费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Workflow Execution 一项就占 20.4%；前 5 个 task 合计 56.2%，前 8 个合计 69.1%。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46920" y="1591056"/>
            <a:ext cx="713232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97312" y="1591056"/>
            <a:ext cx="713232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911095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Workflow Execution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246120" y="1943100"/>
            <a:ext cx="5076309" cy="150876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45099" y="1974189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46920" y="1906524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20.4%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97312" y="1906524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23.1%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226563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Classification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46120" y="2258568"/>
            <a:ext cx="2887602" cy="150876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027810" y="2289657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46920" y="2221991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11.6%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97312" y="2221991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7.3%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2542032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46120" y="2574036"/>
            <a:ext cx="2325502" cy="150876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89830" y="2605125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6920" y="253746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9.3%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97312" y="253746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11.6%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2857500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46120" y="2889504"/>
            <a:ext cx="1890247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184501" y="2920593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46920" y="2852928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7.6%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97312" y="2852928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8.0%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3172968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46120" y="3204972"/>
            <a:ext cx="1800709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401043" y="3236061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46920" y="3168396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7.2%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97312" y="3168396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4.8%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" y="3488435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46120" y="3520439"/>
            <a:ext cx="1131661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515453" y="3551529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46920" y="3483863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97312" y="3483863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5.3%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8" y="3803904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46120" y="3835908"/>
            <a:ext cx="1091866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858682" y="3866997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46920" y="3799332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4.4%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97312" y="3799332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6.7%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9808" y="4119372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246120" y="4151376"/>
            <a:ext cx="977457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863815" y="4182465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646920" y="411480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97312" y="411480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8" y="4434840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Roleplay &amp; Fiction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46120" y="4466844"/>
            <a:ext cx="937662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896148" y="4497933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646920" y="4430268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97312" y="4430268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9808" y="4750307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Q&amp;A &amp; Knowledge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246120" y="4782312"/>
            <a:ext cx="860560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873764" y="4813401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646920" y="4745736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497312" y="4745736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9808" y="5065775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246120" y="5097779"/>
            <a:ext cx="756099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3620073" y="5128869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646920" y="5061203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3.0%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497312" y="5061203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1.7%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9808" y="5381244"/>
            <a:ext cx="233172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Code Review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246120" y="5413248"/>
            <a:ext cx="701381" cy="150876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3938430" y="5444337"/>
            <a:ext cx="87782" cy="87782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646920" y="5376672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497312" y="5376672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3.0%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246120" y="5577840"/>
            <a:ext cx="6217920" cy="9525"/>
          </a:xfrm>
          <a:prstGeom prst="rect">
            <a:avLst/>
          </a:prstGeom>
          <a:solidFill>
            <a:srgbClr val="C5C3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017520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261104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5%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04688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10%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748272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15%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91856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20%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235440" y="5632704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25%</a:t>
            </a:r>
          </a:p>
        </p:txBody>
      </p:sp>
      <p:sp>
        <p:nvSpPr>
          <p:cNvPr id="75" name="Oval 74"/>
          <p:cNvSpPr/>
          <p:nvPr/>
        </p:nvSpPr>
        <p:spPr>
          <a:xfrm>
            <a:off x="749808" y="5899023"/>
            <a:ext cx="82296" cy="82296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86968" y="5888736"/>
            <a:ext cx="201168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 占全部花费</a:t>
            </a:r>
          </a:p>
        </p:txBody>
      </p:sp>
      <p:sp>
        <p:nvSpPr>
          <p:cNvPr id="77" name="Oval 76"/>
          <p:cNvSpPr/>
          <p:nvPr/>
        </p:nvSpPr>
        <p:spPr>
          <a:xfrm>
            <a:off x="2084831" y="5899023"/>
            <a:ext cx="82296" cy="82296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2221991" y="5888736"/>
            <a:ext cx="201168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 占全部 token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03320" y="5888736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3849624" y="5902452"/>
            <a:ext cx="62544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条形 = 花费份额，圆点 = token 份额；两项分母不同，只用于看结构差异。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集中度 · 前 12 个 task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49808" y="6355080"/>
            <a:ext cx="2467402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3191607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04  /  分水岭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29 个 task，0 个共同冠军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按花费排第一的模型，和按 token 排第一的模型，在任何一个 task 里都没有重合。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83080"/>
            <a:ext cx="2194560" cy="167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2834640"/>
            <a:ext cx="14630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/ 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639312"/>
            <a:ext cx="3291840" cy="5049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4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个 task 的两项冠军
是同一个模型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4590288"/>
            <a:ext cx="3383280" cy="3867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花费第一：
Claude Opus 5.5  ·  20 / 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5175504"/>
            <a:ext cx="3383280" cy="3867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token 第一：
DeepSeek V4.1 Flash  ·  17 / 29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41648" y="2231136"/>
            <a:ext cx="9326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38928" y="1938528"/>
            <a:ext cx="585216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20 / 29  Claude Opus 5.5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389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4466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5040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5614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6188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676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7336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7910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8484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99058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1963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0206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0780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81354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1928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50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43076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3650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84224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04798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2537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45946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66520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87094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07668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28242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48816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693908" y="2212848"/>
            <a:ext cx="169164" cy="169164"/>
          </a:xfrm>
          <a:prstGeom prst="rect">
            <a:avLst/>
          </a:prstGeom>
          <a:solidFill>
            <a:srgbClr val="9DB6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899648" y="2212848"/>
            <a:ext cx="169164" cy="1691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041648" y="3127248"/>
            <a:ext cx="9326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38928" y="2834640"/>
            <a:ext cx="585216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17 / 29  DeepSeek V4.1 Flash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13892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34466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55040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75614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96188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16762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37336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57910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78484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99058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19632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40206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60780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81354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01928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22502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43076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63650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84224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04798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25372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45946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66520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87094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07668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028242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48816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693908" y="3108960"/>
            <a:ext cx="169164" cy="169164"/>
          </a:xfrm>
          <a:prstGeom prst="rect">
            <a:avLst/>
          </a:prstGeom>
          <a:solidFill>
            <a:srgbClr val="E2B0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899648" y="3108960"/>
            <a:ext cx="169164" cy="1691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5138928" y="4096512"/>
            <a:ext cx="40233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29 个 task 按花费从大到小排列  →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732520" y="4096512"/>
            <a:ext cx="26517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深色 = 该模型  ·  浅色 = 其他模型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38928" y="4553712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285232" y="4567428"/>
            <a:ext cx="611733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花费冠军的其余 9 个 task 分属 8 个模型；token 冠军的其余 12 个 task 分属 7 个模型。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分水岭 · 两项冠军零重合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49808" y="6355080"/>
            <a:ext cx="3289870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4014075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05  /  明细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每个 task，谁在花钱、谁在跑量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前 10 个 task 合计 76.3% 的花费；10 行里，花费第一与 token 第一没有一行重合。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810512"/>
            <a:ext cx="10698480" cy="9525"/>
          </a:xfrm>
          <a:prstGeom prst="rect">
            <a:avLst/>
          </a:prstGeom>
          <a:solidFill>
            <a:srgbClr val="9190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911095"/>
            <a:ext cx="237744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#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1911095"/>
            <a:ext cx="2203703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7287" y="1911095"/>
            <a:ext cx="740664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占花费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5968" y="1911095"/>
            <a:ext cx="2660903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4888" y="1911095"/>
            <a:ext cx="649224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1911095"/>
            <a:ext cx="2660903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TOKEN 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71047" y="1911095"/>
            <a:ext cx="649224" cy="134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137473"/>
            <a:ext cx="10917936" cy="275971"/>
          </a:xfrm>
          <a:prstGeom prst="rect">
            <a:avLst/>
          </a:prstGeom>
          <a:solidFill>
            <a:srgbClr val="EEE6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151189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2151189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Workflow Execution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7287" y="2151189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20.4%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5968" y="215118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4888" y="215118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82127" y="215118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71047" y="215118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17.0%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2431732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2436304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2436304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Classification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47287" y="2436304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15968" y="243630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4888" y="243630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82127" y="243630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71047" y="243630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10.5%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2716847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2721419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" y="2721419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47287" y="2721419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15968" y="272141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04888" y="272141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16.9%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82127" y="272141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71047" y="272141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22.1%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9808" y="3001962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3006534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5568" y="3006534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47287" y="3006534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7.6%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15968" y="300653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04888" y="300653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16.9%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82127" y="300653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671047" y="300653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19.1%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3287077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3291649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5568" y="3291649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47287" y="3291649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7.2%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15968" y="329164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04888" y="329164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82127" y="329164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71047" y="329164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10.7%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3572192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9808" y="3576764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15568" y="3576764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47287" y="3576764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15968" y="357676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104888" y="357676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82127" y="357676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71047" y="357676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49808" y="3857307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49808" y="3861879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15568" y="3861879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47287" y="3861879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4.4%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15968" y="386187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04888" y="386187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11.4%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882127" y="386187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671047" y="386187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19.2%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9808" y="4142422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49808" y="4146994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15568" y="4146994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447287" y="4146994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315968" y="414699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04888" y="414699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10.0%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82127" y="414699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671047" y="414699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18.8%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49808" y="4427537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9808" y="4432109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15568" y="4432109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Roleplay &amp; Fiction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447287" y="4432109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15968" y="443210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Sonnet 4.5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104888" y="443210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8.8%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882127" y="4432109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 Flash 0423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671047" y="4432109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12.0%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49808" y="4712652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49808" y="4717224"/>
            <a:ext cx="23774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15568" y="4717224"/>
            <a:ext cx="22037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Q&amp;A &amp; Knowledge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447287" y="4717224"/>
            <a:ext cx="7406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315968" y="471722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104888" y="471722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11.5%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882127" y="4717224"/>
            <a:ext cx="266090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671047" y="4717224"/>
            <a:ext cx="6492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21.4%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49808" y="4997767"/>
            <a:ext cx="1069848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749808" y="568756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96112" y="5701283"/>
            <a:ext cx="963777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完整 29 个 task 见附录；份额均为该模型在本 task 内的占比，不是全站份额。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明细 · 前 10 个 task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749808" y="6355080"/>
            <a:ext cx="4112338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4836542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06  /  深潜  ·  WORKFLOW EXECUTION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五分之一的钱，流向同一个 task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Workflow Execution 占全部花费的 20.4%，是第二名 Classification 的 1.8 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00784"/>
            <a:ext cx="2834640" cy="1072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64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20.4%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798064"/>
            <a:ext cx="28346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占全部花费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163824"/>
            <a:ext cx="283464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占全部 token  23.1%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75887"/>
            <a:ext cx="2743200" cy="3740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task 内 Top3：
花费 35.3%  ·  token 38.1%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4443984"/>
            <a:ext cx="2743200" cy="3740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在 29 个 task 里，
它是唯一一个花费份额超过 20% 的。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9935" y="1833372"/>
            <a:ext cx="2441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3" y="1833372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22191" y="1848916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9935" y="2034540"/>
            <a:ext cx="1826740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59935" y="2345436"/>
            <a:ext cx="2441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3" y="234543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10.3%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2191" y="236098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59935" y="2546604"/>
            <a:ext cx="990807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059935" y="2857500"/>
            <a:ext cx="2441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1383" y="2857500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6.0%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22191" y="2873044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59935" y="3058668"/>
            <a:ext cx="581979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059935" y="3369564"/>
            <a:ext cx="2441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1383" y="336956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5.2%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22191" y="338510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9935" y="3570732"/>
            <a:ext cx="499251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059935" y="3881628"/>
            <a:ext cx="2441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01383" y="388162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5.0%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22191" y="389717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59935" y="4082796"/>
            <a:ext cx="480974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822191" y="1572768"/>
            <a:ext cx="32004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按花费  /  SHARE OF SPEND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17536" y="1833372"/>
            <a:ext cx="29443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61904" y="1833372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17.0%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79792" y="1848916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17536" y="2034540"/>
            <a:ext cx="1972646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17536" y="2345436"/>
            <a:ext cx="29443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61904" y="234543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12.2%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79792" y="236098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17536" y="2546604"/>
            <a:ext cx="1424818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717536" y="2857500"/>
            <a:ext cx="29443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61904" y="2857500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8.9%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79792" y="2873044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17536" y="3058668"/>
            <a:ext cx="1032847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17536" y="3369564"/>
            <a:ext cx="29443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Hy4 preview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661904" y="336956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7.4%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79792" y="338510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717536" y="3570732"/>
            <a:ext cx="861869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717536" y="3881628"/>
            <a:ext cx="29443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661904" y="388162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5.5%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79792" y="389717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717536" y="4082796"/>
            <a:ext cx="639714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479792" y="1572768"/>
            <a:ext cx="3657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按 token  /  SHARE OF TOKENS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5358384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96112" y="5372100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 Claude Opus 5.5（19.0%），token 第一 DeepSeek V4.1 Flash（17.0%）。两个榜单的第一名没有交集；这也是全部 29 个 task 的共同特征。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深潜 · Workflow Execution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49808" y="6355080"/>
            <a:ext cx="4934805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5659010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07  /  深潜  · 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代码任务：token 比钱更重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Code Generation 与 Debugging 合计 13.7% 的花费，但合计 18.3% 的 token。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00784"/>
            <a:ext cx="493776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89320" y="1741932"/>
            <a:ext cx="53949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占全部花费 9.3%  ·  token 11.6%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066544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按花费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327148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232714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16.9%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34269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7552" y="2528316"/>
            <a:ext cx="2699418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2729484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2948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9.0%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274502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87552" y="2930652"/>
            <a:ext cx="1448234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" y="3131820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3131820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8.9%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147364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7552" y="3332988"/>
            <a:ext cx="1429009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89320" y="2066544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按 token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27064" y="2327148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68712" y="232714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22.1%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9320" y="234269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27064" y="2528316"/>
            <a:ext cx="3546891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27064" y="2729484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68712" y="272948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14.6%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89320" y="274502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27064" y="2930652"/>
            <a:ext cx="2332553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27064" y="3131820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68712" y="3131820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6.3%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89320" y="3147364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27064" y="3332988"/>
            <a:ext cx="1010880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9808" y="3383280"/>
            <a:ext cx="10058400" cy="7620"/>
          </a:xfrm>
          <a:prstGeom prst="rect">
            <a:avLst/>
          </a:prstGeom>
          <a:solidFill>
            <a:srgbClr val="DCD9D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3584448"/>
            <a:ext cx="493776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89320" y="3625596"/>
            <a:ext cx="53949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占全部花费 4.4%  ·  token 6.7%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9808" y="3950208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按花费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7552" y="4210812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0" y="4210812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11.4%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9808" y="4226356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87552" y="4411980"/>
            <a:ext cx="1824710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87552" y="4613148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0" y="461314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11.3%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9808" y="462869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87552" y="4814316"/>
            <a:ext cx="1803884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87552" y="5015484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0" y="501548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8.7%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8" y="503102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87552" y="5216652"/>
            <a:ext cx="1396969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89320" y="3950208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按 token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27064" y="4210812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268712" y="4210812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19.2%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89320" y="4226356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27064" y="4411980"/>
            <a:ext cx="3079099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227064" y="4613148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68712" y="461314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15.8%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89320" y="462869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227064" y="4814316"/>
            <a:ext cx="2531205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227064" y="5015484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Nemotron 3 Ultra 550B A55B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268712" y="5015484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7.4%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989320" y="5031028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227064" y="5216652"/>
            <a:ext cx="1191909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96112" y="5518403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两个 task 都是同一组对照：Claude Opus 5.5 在花费侧第一，DeepSeek V4.1 Flash 在 token 侧第一；token 侧的领先幅度更大。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深潜 · Code Generation / Debugging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49808" y="6355080"/>
            <a:ext cx="5757273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6481478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08  /  深潜  ·  CLASSIFICATION /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分类与抽取：花费没有绝对赢家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两个 task 的花费冠军份额都不到 10%，低于 29 个 task 的中位数 14.2%；token 侧则被更便宜的模型接管。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19072"/>
            <a:ext cx="484632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Classification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011680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占全部花费 11.6%  ·  token 7.3%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359152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按花费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61975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261975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63530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7552" y="2820924"/>
            <a:ext cx="2552565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2985515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985515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6.1%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00106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87552" y="3186684"/>
            <a:ext cx="1639409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" y="3351275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Gemini 3.1 Pro Preview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3351275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5.3%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36682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7552" y="3552444"/>
            <a:ext cx="1425805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822191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按 token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7552" y="408279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408279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10.5%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409834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7552" y="4283964"/>
            <a:ext cx="2798210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7552" y="444855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0" y="444855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9.1%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446410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87552" y="4649724"/>
            <a:ext cx="2432413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87552" y="481431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481431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8.0%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" y="482986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87552" y="5015484"/>
            <a:ext cx="2144048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44768" y="1719072"/>
            <a:ext cx="484632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44768" y="2011680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占全部花费 7.2%  ·  token 4.8%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44768" y="2359152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按花费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2512" y="261975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24160" y="261975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44768" y="263530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82512" y="2820924"/>
            <a:ext cx="2549895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82512" y="2985515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Gemini 3.8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24160" y="2985515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44768" y="300106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82512" y="3186684"/>
            <a:ext cx="1214871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82512" y="3351275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Gemini 3 Flash Preview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424160" y="3351275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3.6%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44768" y="336682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82512" y="3552444"/>
            <a:ext cx="971897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144768" y="3822191"/>
            <a:ext cx="4846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按 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82512" y="408279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24160" y="408279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10.7%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44768" y="409834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82512" y="4283964"/>
            <a:ext cx="2846271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82512" y="444855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424160" y="444855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9.8%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44768" y="446410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82512" y="4649724"/>
            <a:ext cx="2621987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82512" y="4814316"/>
            <a:ext cx="40416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24160" y="4814316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8.5%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4768" y="4829860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82512" y="5015484"/>
            <a:ext cx="2272210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96112" y="5518403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Classification 的 token 第一是 JEV 1.13（10.5%），Data Extraction 是 Space Bunny Alpha（10.7%）；两者都不是花费第一。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深潜 · Classification / Data Extraction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49808" y="6355080"/>
            <a:ext cx="6579741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303945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09  /  深潜  ·  SUMMARIZATION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一半 token，流向一个模型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Summarization 只占全部花费的 1.22%，但 Step 5 Preview 一个模型就拿走 51.0% 的 token。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5840" y="3310128"/>
            <a:ext cx="9601200" cy="9525"/>
          </a:xfrm>
          <a:prstGeom prst="rect">
            <a:avLst/>
          </a:prstGeom>
          <a:solidFill>
            <a:srgbClr val="B7B6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2912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8585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20%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4258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30%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59930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40%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5603" y="3401568"/>
            <a:ext cx="457200" cy="1341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8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50%</a:t>
            </a:r>
          </a:p>
        </p:txBody>
      </p:sp>
      <p:sp>
        <p:nvSpPr>
          <p:cNvPr id="13" name="Oval 12"/>
          <p:cNvSpPr/>
          <p:nvPr/>
        </p:nvSpPr>
        <p:spPr>
          <a:xfrm>
            <a:off x="2878032" y="3232404"/>
            <a:ext cx="155448" cy="155448"/>
          </a:xfrm>
          <a:prstGeom prst="ellipse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813423" y="3209544"/>
            <a:ext cx="201168" cy="201168"/>
          </a:xfrm>
          <a:prstGeom prst="ellipse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38436" y="2212848"/>
            <a:ext cx="14630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30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11.2%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8436" y="2779776"/>
            <a:ext cx="16002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36767" y="1993392"/>
            <a:ext cx="1554480" cy="670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40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51.0%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6767" y="2761488"/>
            <a:ext cx="155448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20482" y="3584448"/>
            <a:ext cx="18288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39.8pp 的差距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160520"/>
            <a:ext cx="49377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花费 Top3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320" y="4160520"/>
            <a:ext cx="49377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token Top3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7552" y="443026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443026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11.2%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444581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7552" y="4631436"/>
            <a:ext cx="2914351" cy="54864"/>
          </a:xfrm>
          <a:prstGeom prst="rect">
            <a:avLst/>
          </a:prstGeom>
          <a:solidFill>
            <a:srgbClr val="1F4F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7552" y="479602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7760" y="479602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8.2%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481157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87552" y="4997196"/>
            <a:ext cx="2142061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87552" y="516178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37760" y="516178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" y="517733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87552" y="5362956"/>
            <a:ext cx="1161044" cy="54864"/>
          </a:xfrm>
          <a:prstGeom prst="rect">
            <a:avLst/>
          </a:prstGeom>
          <a:solidFill>
            <a:srgbClr val="8099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27064" y="443026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77272" y="443026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51.0%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89320" y="444581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27064" y="4631436"/>
            <a:ext cx="3631138" cy="54864"/>
          </a:xfrm>
          <a:prstGeom prst="rect">
            <a:avLst/>
          </a:prstGeom>
          <a:solidFill>
            <a:srgbClr val="C262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27064" y="479602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77272" y="479602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6.3%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89320" y="481157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27064" y="4997196"/>
            <a:ext cx="446154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27064" y="5161788"/>
            <a:ext cx="395020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77272" y="5161788"/>
            <a:ext cx="5669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5.2%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89320" y="5177332"/>
            <a:ext cx="20116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909495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227064" y="5362956"/>
            <a:ext cx="367881" cy="54864"/>
          </a:xfrm>
          <a:prstGeom prst="rect">
            <a:avLst/>
          </a:prstGeom>
          <a:solidFill>
            <a:srgbClr val="DAA3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49808" y="5687568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96112" y="5701283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该 task 的 token Top3 合计 62.5%，花费 Top3 合计 23.8%。token 高度集中，花费却相对分散。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深潜 · Summarization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9808" y="6355080"/>
            <a:ext cx="7402208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126413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10  /  收束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三件事，带走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如果只记住三句话。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28800"/>
            <a:ext cx="502920" cy="938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56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29968"/>
            <a:ext cx="118872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4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/ 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761488"/>
            <a:ext cx="29260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共同冠军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1883664"/>
            <a:ext cx="749807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没有一个 task 的两项冠军重合。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2267712"/>
            <a:ext cx="7498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花费第一和 token 第一，是两张不同的榜单。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17520"/>
            <a:ext cx="621792" cy="670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40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3145536"/>
            <a:ext cx="201168" cy="368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2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82496" y="3017520"/>
            <a:ext cx="640080" cy="670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40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712463"/>
            <a:ext cx="29260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 / token 第一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3072384"/>
            <a:ext cx="749807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Claude Opus 5.5 拿下 20 个花费第一；DeepSeek V4.1 Flash 拿下 17 个 token 第一。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3456432"/>
            <a:ext cx="7498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贵模型赢钱包，便宜模型赢流量。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968496"/>
            <a:ext cx="10058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400" b="1">
                <a:solidFill>
                  <a:srgbClr val="C2622E"/>
                </a:solidFill>
                <a:latin typeface="微软雅黑"/>
                <a:ea typeface="微软雅黑"/>
                <a:cs typeface="微软雅黑"/>
              </a:rPr>
              <a:t>40.3%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0512" y="4069080"/>
            <a:ext cx="201168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00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/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6543" y="3968496"/>
            <a:ext cx="10058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400" b="1">
                <a:solidFill>
                  <a:srgbClr val="1F4F5C"/>
                </a:solidFill>
                <a:latin typeface="微软雅黑"/>
                <a:ea typeface="微软雅黑"/>
                <a:cs typeface="微软雅黑"/>
              </a:rPr>
              <a:t>30.4%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443984"/>
            <a:ext cx="310896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token 中位数 / 花费中位数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4760" y="4023360"/>
            <a:ext cx="749807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task 内 Top3 的 token 份额中位数（40.3%）高于花费份额中位数（30.4%）。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94760" y="4407408"/>
            <a:ext cx="7498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流量比钱更集中。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5440680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6112" y="5454396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中位数口径：29 个 task 的 task 内 Top3 份额；花费与 token 分别计算。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收束 · 三件事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355080"/>
            <a:ext cx="8224676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948881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61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731520"/>
            <a:ext cx="54864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OPENROUTER  ·  TOP MODELS BY TASK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783080"/>
            <a:ext cx="6949440" cy="13187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花费和 token，
从来不是同一张榜单。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3675887"/>
            <a:ext cx="1417320" cy="32004"/>
          </a:xfrm>
          <a:prstGeom prst="rect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4005072"/>
            <a:ext cx="612648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500" b="0">
                <a:solidFill>
                  <a:srgbClr val="D6D2C8"/>
                </a:solidFill>
                <a:latin typeface="微软雅黑"/>
                <a:ea typeface="微软雅黑"/>
                <a:cs typeface="微软雅黑"/>
              </a:rPr>
              <a:t>所以，问“哪个模型最好”之前，
先问“按什么排名”。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577840"/>
            <a:ext cx="6400800" cy="3543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>
                <a:solidFill>
                  <a:srgbClr val="8F918C"/>
                </a:solidFill>
                <a:latin typeface="微软雅黑"/>
                <a:ea typeface="微软雅黑"/>
                <a:cs typeface="微软雅黑"/>
              </a:rPr>
              <a:t>数据：OpenRouter Rankings · Top models by task · 近 30 天，截至 2026-10-22
方法：task 由分类器推断；份额为样本校正后的 task 内占比。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1325880"/>
            <a:ext cx="3840480" cy="1844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0" b="1">
                <a:solidFill>
                  <a:srgbClr val="232A2E"/>
                </a:solidFill>
                <a:latin typeface="微软雅黑"/>
                <a:ea typeface="微软雅黑"/>
                <a:cs typeface="微软雅黑"/>
              </a:rPr>
              <a:t>0 / 29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6165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4787A"/>
                </a:solidFill>
                <a:latin typeface="微软雅黑"/>
                <a:ea typeface="微软雅黑"/>
                <a:cs typeface="微软雅黑"/>
              </a:rPr>
              <a:t>结尾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4787A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6355080"/>
            <a:ext cx="9047143" cy="9525"/>
          </a:xfrm>
          <a:prstGeom prst="rect">
            <a:avLst/>
          </a:prstGeom>
          <a:solidFill>
            <a:srgbClr val="9C7C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771348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附录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29 个 task 的冠军（1/2）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按花费份额从大到小排列。每一行给出该 task 的花费第一与 token 第一。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755648"/>
            <a:ext cx="10405872" cy="9525"/>
          </a:xfrm>
          <a:prstGeom prst="rect">
            <a:avLst/>
          </a:prstGeom>
          <a:solidFill>
            <a:srgbClr val="9190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56231"/>
            <a:ext cx="219456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#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856231"/>
            <a:ext cx="211226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1856231"/>
            <a:ext cx="64922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占花费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0" y="1856231"/>
            <a:ext cx="2660903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856231"/>
            <a:ext cx="60350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856231"/>
            <a:ext cx="2660903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TOKEN 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9" y="1856231"/>
            <a:ext cx="60350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091562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091562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Workflow Execution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2091562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20.4%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20915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20915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20915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4159" y="20915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17.0%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2305329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2309901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2309901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Classification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37560" y="2309901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14800" y="230990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230990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30990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24159" y="230990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2523667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2528239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2528239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37560" y="2528239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2528239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03720" y="2528239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16.9%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35240" y="2528239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24159" y="2528239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22.1%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2742006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2746578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7280" y="2746578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37560" y="2746578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7.6%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14800" y="274657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3720" y="274657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16.9%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35240" y="274657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24159" y="274657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19.1%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2960344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2964916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280" y="2964916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37560" y="2964916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7.2%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0" y="2964916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03720" y="2964916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9.6%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35240" y="2964916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24159" y="2964916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10.7%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3178683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49808" y="3183255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280" y="3183255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37560" y="3183255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0" y="318325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03720" y="318325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35240" y="318325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24159" y="318325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3397021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3401593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97280" y="3401593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337560" y="3401593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4.4%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14800" y="340159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903720" y="340159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11.4%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35240" y="340159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424159" y="340159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19.2%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49808" y="3615359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49808" y="3619931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97280" y="3619931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337560" y="3619931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14800" y="361993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903720" y="361993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10.0%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35240" y="361993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424159" y="361993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18.8%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3833698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49808" y="3838270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97280" y="3838270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Roleplay &amp; Fiction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37560" y="3838270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14800" y="383827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Sonnet 4.5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903720" y="383827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8.8%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35240" y="383827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 Flash 0423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424159" y="383827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12.0%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9808" y="4052036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056608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97280" y="4056608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Q&amp;A &amp; Knowledge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337560" y="4056608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114800" y="405660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903720" y="405660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11.5%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635240" y="405660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424159" y="405660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21.4%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49808" y="4270375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749808" y="4274947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97280" y="4274947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337560" y="4274947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3.0%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114800" y="4274947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903720" y="4274947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10.4%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635240" y="4274947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424159" y="4274947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20.6%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749808" y="4488713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49808" y="4493285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97280" y="4493285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Code Review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337560" y="4493285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114800" y="449328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903720" y="449328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10.2%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635240" y="449328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424159" y="449328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18.0%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49808" y="4707051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749808" y="4711623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97280" y="4711623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Shell Execution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337560" y="4711623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2.3%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114800" y="471162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903720" y="471162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11.7%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635240" y="471162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424159" y="471162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24.9%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49808" y="4925390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749808" y="4929962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97280" y="4929962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337560" y="4929962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2.2%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114800" y="49299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903720" y="49299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21.2%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635240" y="49299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424159" y="49299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13.9%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49808" y="5143728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749808" y="5148300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097280" y="5148300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Frontend &amp; UI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337560" y="5148300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1.5%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114800" y="514830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903720" y="514830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15.4%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7635240" y="514830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0424159" y="514830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17.6%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49808" y="5362067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749808" y="5724144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896112" y="5737859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 份额 = 该 task 占全部花费的比例；模型份额 = 该模型在本 task 内的占比。两个份额的分母不同。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附录 A · 全量 task 冠军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749808" y="6355080"/>
            <a:ext cx="9869611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593816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B0842C"/>
                </a:solidFill>
                <a:latin typeface="微软雅黑"/>
                <a:ea typeface="微软雅黑"/>
                <a:cs typeface="微软雅黑"/>
              </a:rPr>
              <a:t>附录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4181D"/>
                </a:solidFill>
                <a:latin typeface="微软雅黑"/>
                <a:ea typeface="微软雅黑"/>
                <a:cs typeface="微软雅黑"/>
              </a:rPr>
              <a:t>29 个 task 的冠军（2/2）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其余 14 个 task。花费与 token 的冠军仍然没有重合。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755648"/>
            <a:ext cx="10405872" cy="9525"/>
          </a:xfrm>
          <a:prstGeom prst="rect">
            <a:avLst/>
          </a:prstGeom>
          <a:solidFill>
            <a:srgbClr val="9190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56231"/>
            <a:ext cx="219456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#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856231"/>
            <a:ext cx="211226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1856231"/>
            <a:ext cx="64922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占花费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0" y="1856231"/>
            <a:ext cx="2660903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花费第一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856231"/>
            <a:ext cx="60350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856231"/>
            <a:ext cx="2660903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TOKEN 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9" y="1856231"/>
            <a:ext cx="603504" cy="130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091562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091562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Research &amp; Reports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2091562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20915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20915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20915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4159" y="20915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15.7%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2305329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2309901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2309901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Tool Dispatch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37560" y="2309901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1.3%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14800" y="230990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230990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15.5%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30990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24159" y="230990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18.4%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2523667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2528239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2528239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Customer Support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37560" y="2528239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2528239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Gemini 3 Flash Preview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03720" y="2528239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6.5%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35240" y="2528239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24159" y="2528239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10.6%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2742006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2746578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7280" y="2746578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Summarization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37560" y="2746578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1.2%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14800" y="274657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3720" y="274657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11.2%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35240" y="274657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24159" y="274657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51.0%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2960344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2964916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280" y="2964916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Web Search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37560" y="2964916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0" y="2964916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03720" y="2964916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9.9%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35240" y="2964916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24159" y="2964916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15.2%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3178683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49808" y="3183255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280" y="3183255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Repo Scanning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37560" y="3183255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1.0%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0" y="318325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03720" y="318325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17.4%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35240" y="318325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24159" y="318325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19.2%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3397021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3401593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97280" y="3401593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Security Audit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337560" y="3401593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0.9%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14800" y="340159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903720" y="340159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27.8%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35240" y="340159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424159" y="340159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32.4%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49808" y="3615359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49808" y="3619931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97280" y="3619931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Math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337560" y="3619931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0.8%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14800" y="361993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903720" y="361993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22.3%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35240" y="3619931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424159" y="3619931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16.2%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3833698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49808" y="3838270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97280" y="3838270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Memory Extraction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37560" y="3838270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0.5%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14800" y="383827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903720" y="383827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14.2%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35240" y="3838270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424159" y="3838270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9808" y="4052036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056608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97280" y="4056608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DevOps &amp; Config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337560" y="4056608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0.5%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114800" y="405660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903720" y="405660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31.4%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635240" y="4056608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424159" y="4056608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33.2%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49808" y="4270375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749808" y="4274947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97280" y="4274947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Finance &amp; Trading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337560" y="4274947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0.5%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114800" y="4274947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903720" y="4274947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11.5%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635240" y="4274947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424159" y="4274947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19.7%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749808" y="4488713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49808" y="4493285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97280" y="4493285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SQL &amp; Database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337560" y="4493285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0.4%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114800" y="449328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903720" y="449328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18.1%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635240" y="4493285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424159" y="4493285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14.8%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49808" y="4707051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749808" y="4711623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97280" y="4711623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Translation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337560" y="4711623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0.4%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114800" y="471162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GPT-5.6 Luna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903720" y="471162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7.5%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635240" y="4711623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424159" y="4711623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15.9%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49808" y="4925390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749808" y="4929962"/>
            <a:ext cx="219456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97280" y="4929962"/>
            <a:ext cx="211226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DevOps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337560" y="4929962"/>
            <a:ext cx="64922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0.3%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114800" y="49299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903720" y="49299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18.2%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635240" y="4929962"/>
            <a:ext cx="2660903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424159" y="4929962"/>
            <a:ext cx="603504" cy="1475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80" b="0">
                <a:solidFill>
                  <a:srgbClr val="333A42"/>
                </a:solidFill>
                <a:latin typeface="微软雅黑"/>
                <a:ea typeface="微软雅黑"/>
                <a:cs typeface="微软雅黑"/>
              </a:rPr>
              <a:t>16.5%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49808" y="5143728"/>
            <a:ext cx="1040587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749808" y="5724144"/>
            <a:ext cx="22225" cy="274320"/>
          </a:xfrm>
          <a:prstGeom prst="rect">
            <a:avLst/>
          </a:prstGeom>
          <a:solidFill>
            <a:srgbClr val="ACAD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896112" y="5737859"/>
            <a:ext cx="9912096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task 份额 = 该 task 占全部花费的比例；模型份额 = 该模型在本 task 内的占比。两个份额的分母不同。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D2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附录 B · 全量 task 冠军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479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BA98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B084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