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8" r:id="rId29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Writing 写作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63.7%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59.2%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57.5%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57.3%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57.0%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56.5%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55.8%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55.2%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53.6%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48.4%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44.2%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42.4%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38.4%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32.2%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28.8%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27.0%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1F5FA9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Sheet1!$B$2:$B$21</c:f>
              <c:numCache>
                <c:formatCode>0.0%</c:formatCode>
                <c:ptCount val="20"/>
                <c:pt idx="0">
                  <c:v>0.637335</c:v>
                </c:pt>
                <c:pt idx="1">
                  <c:v>0.592199</c:v>
                </c:pt>
                <c:pt idx="2">
                  <c:v>0.574796</c:v>
                </c:pt>
                <c:pt idx="3">
                  <c:v>0.573226</c:v>
                </c:pt>
                <c:pt idx="4">
                  <c:v>0.570318</c:v>
                </c:pt>
                <c:pt idx="5">
                  <c:v>0.564694</c:v>
                </c:pt>
                <c:pt idx="6">
                  <c:v>0.5575399999999999</c:v>
                </c:pt>
                <c:pt idx="7">
                  <c:v>0.551688</c:v>
                </c:pt>
                <c:pt idx="8">
                  <c:v>0.535849</c:v>
                </c:pt>
                <c:pt idx="9">
                  <c:v>0.505898</c:v>
                </c:pt>
                <c:pt idx="10">
                  <c:v>0.503489</c:v>
                </c:pt>
                <c:pt idx="11">
                  <c:v>0.48444400000000004</c:v>
                </c:pt>
                <c:pt idx="12">
                  <c:v>0.441755</c:v>
                </c:pt>
                <c:pt idx="13">
                  <c:v>0.424082</c:v>
                </c:pt>
                <c:pt idx="14">
                  <c:v>0.403394</c:v>
                </c:pt>
                <c:pt idx="15">
                  <c:v>0.40137999999999996</c:v>
                </c:pt>
                <c:pt idx="16">
                  <c:v>0.38378599999999996</c:v>
                </c:pt>
                <c:pt idx="17">
                  <c:v>0.322218</c:v>
                </c:pt>
                <c:pt idx="18">
                  <c:v>0.28777</c:v>
                </c:pt>
                <c:pt idx="19">
                  <c:v>0.269625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Analysis and planning 分析与规划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3D7FB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Sheet1!$C$2:$C$21</c:f>
              <c:numCache>
                <c:formatCode>0.0%</c:formatCode>
                <c:ptCount val="20"/>
                <c:pt idx="0">
                  <c:v>0.020975</c:v>
                </c:pt>
                <c:pt idx="1">
                  <c:v>0.041928</c:v>
                </c:pt>
                <c:pt idx="2">
                  <c:v>0.038915000000000005</c:v>
                </c:pt>
                <c:pt idx="3">
                  <c:v>0.026241</c:v>
                </c:pt>
                <c:pt idx="4">
                  <c:v>0.055244</c:v>
                </c:pt>
                <c:pt idx="5">
                  <c:v>0.036896</c:v>
                </c:pt>
                <c:pt idx="6">
                  <c:v>0.043169000000000006</c:v>
                </c:pt>
                <c:pt idx="7">
                  <c:v>0.027831</c:v>
                </c:pt>
                <c:pt idx="8">
                  <c:v>0.04526500000000001</c:v>
                </c:pt>
                <c:pt idx="9">
                  <c:v>0.058725</c:v>
                </c:pt>
                <c:pt idx="10">
                  <c:v>0.046235</c:v>
                </c:pt>
                <c:pt idx="11">
                  <c:v>0.064857</c:v>
                </c:pt>
                <c:pt idx="12">
                  <c:v>0.06872600000000001</c:v>
                </c:pt>
                <c:pt idx="13">
                  <c:v>0.029211</c:v>
                </c:pt>
                <c:pt idx="14">
                  <c:v>0.058899999999999994</c:v>
                </c:pt>
                <c:pt idx="15">
                  <c:v>0.037635999999999996</c:v>
                </c:pt>
                <c:pt idx="16">
                  <c:v>0.0346</c:v>
                </c:pt>
                <c:pt idx="17">
                  <c:v>0.034075</c:v>
                </c:pt>
                <c:pt idx="18">
                  <c:v>0.032991</c:v>
                </c:pt>
                <c:pt idx="19">
                  <c:v>0.029125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Design and visual creation 设计与视觉创作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21.4%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9A4A2A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Sheet1!$D$2:$D$21</c:f>
              <c:numCache>
                <c:formatCode>0.0%</c:formatCode>
                <c:ptCount val="20"/>
                <c:pt idx="0">
                  <c:v>0.040705</c:v>
                </c:pt>
                <c:pt idx="1">
                  <c:v>0.043894999999999997</c:v>
                </c:pt>
                <c:pt idx="2">
                  <c:v>0.061547</c:v>
                </c:pt>
                <c:pt idx="3">
                  <c:v>0.037028</c:v>
                </c:pt>
                <c:pt idx="4">
                  <c:v>0.017821</c:v>
                </c:pt>
                <c:pt idx="5">
                  <c:v>0.045367</c:v>
                </c:pt>
                <c:pt idx="6">
                  <c:v>0.032723</c:v>
                </c:pt>
                <c:pt idx="7">
                  <c:v>0.028098</c:v>
                </c:pt>
                <c:pt idx="8">
                  <c:v>0.054681</c:v>
                </c:pt>
                <c:pt idx="9">
                  <c:v>0.044827000000000006</c:v>
                </c:pt>
                <c:pt idx="10">
                  <c:v>0.048317</c:v>
                </c:pt>
                <c:pt idx="11">
                  <c:v>0.049191000000000006</c:v>
                </c:pt>
                <c:pt idx="12">
                  <c:v>0.024301</c:v>
                </c:pt>
                <c:pt idx="13">
                  <c:v>0.063205</c:v>
                </c:pt>
                <c:pt idx="14">
                  <c:v>0.030533</c:v>
                </c:pt>
                <c:pt idx="15">
                  <c:v>0.033192</c:v>
                </c:pt>
                <c:pt idx="16">
                  <c:v>0.21418900000000002</c:v>
                </c:pt>
                <c:pt idx="17">
                  <c:v>0.037778</c:v>
                </c:pt>
                <c:pt idx="18">
                  <c:v>0.027033</c:v>
                </c:pt>
                <c:pt idx="19">
                  <c:v>0.033615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Coding 编程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9.3%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15.3%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29.4%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26.5%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D2691E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Sheet1!$E$2:$E$21</c:f>
              <c:numCache>
                <c:formatCode>0.0%</c:formatCode>
                <c:ptCount val="20"/>
                <c:pt idx="0">
                  <c:v>0.011167</c:v>
                </c:pt>
                <c:pt idx="1">
                  <c:v>0.017676</c:v>
                </c:pt>
                <c:pt idx="2">
                  <c:v>0.027780999999999997</c:v>
                </c:pt>
                <c:pt idx="3">
                  <c:v>0.041451</c:v>
                </c:pt>
                <c:pt idx="4">
                  <c:v>0.011366000000000001</c:v>
                </c:pt>
                <c:pt idx="5">
                  <c:v>0.016907000000000002</c:v>
                </c:pt>
                <c:pt idx="6">
                  <c:v>0.018716999999999998</c:v>
                </c:pt>
                <c:pt idx="7">
                  <c:v>0.029127</c:v>
                </c:pt>
                <c:pt idx="8">
                  <c:v>0.01924</c:v>
                </c:pt>
                <c:pt idx="9">
                  <c:v>0.049996</c:v>
                </c:pt>
                <c:pt idx="10">
                  <c:v>0.041668000000000004</c:v>
                </c:pt>
                <c:pt idx="11">
                  <c:v>0.064996</c:v>
                </c:pt>
                <c:pt idx="12">
                  <c:v>0.054139</c:v>
                </c:pt>
                <c:pt idx="13">
                  <c:v>0.062025</c:v>
                </c:pt>
                <c:pt idx="14">
                  <c:v>0.133067</c:v>
                </c:pt>
                <c:pt idx="15">
                  <c:v>0.092629</c:v>
                </c:pt>
                <c:pt idx="16">
                  <c:v>0.050776</c:v>
                </c:pt>
                <c:pt idx="17">
                  <c:v>0.15341100000000002</c:v>
                </c:pt>
                <c:pt idx="18">
                  <c:v>0.293894</c:v>
                </c:pt>
                <c:pt idx="19">
                  <c:v>0.26454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Education and guidance 教育与指导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9.4%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9.9%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9.2%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18.4%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11.2%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9.1%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13.7%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6C4FA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Sheet1!$F$2:$F$21</c:f>
              <c:numCache>
                <c:formatCode>0.0%</c:formatCode>
                <c:ptCount val="20"/>
                <c:pt idx="0">
                  <c:v>0.053133999999999994</c:v>
                </c:pt>
                <c:pt idx="1">
                  <c:v>0.087628</c:v>
                </c:pt>
                <c:pt idx="2">
                  <c:v>0.073741</c:v>
                </c:pt>
                <c:pt idx="3">
                  <c:v>0.09401999999999999</c:v>
                </c:pt>
                <c:pt idx="4">
                  <c:v>0.054703999999999996</c:v>
                </c:pt>
                <c:pt idx="5">
                  <c:v>0.070239</c:v>
                </c:pt>
                <c:pt idx="6">
                  <c:v>0.06341999999999999</c:v>
                </c:pt>
                <c:pt idx="7">
                  <c:v>0.082133</c:v>
                </c:pt>
                <c:pt idx="8">
                  <c:v>0.065088</c:v>
                </c:pt>
                <c:pt idx="9">
                  <c:v>0.088779</c:v>
                </c:pt>
                <c:pt idx="10">
                  <c:v>0.099268</c:v>
                </c:pt>
                <c:pt idx="11">
                  <c:v>0.082739</c:v>
                </c:pt>
                <c:pt idx="12">
                  <c:v>0.09214800000000001</c:v>
                </c:pt>
                <c:pt idx="13">
                  <c:v>0.184344</c:v>
                </c:pt>
                <c:pt idx="14">
                  <c:v>0.11248799999999999</c:v>
                </c:pt>
                <c:pt idx="15">
                  <c:v>0.08790800000000001</c:v>
                </c:pt>
                <c:pt idx="16">
                  <c:v>0.090797</c:v>
                </c:pt>
                <c:pt idx="17">
                  <c:v>0.200901</c:v>
                </c:pt>
                <c:pt idx="18">
                  <c:v>0.10144600000000001</c:v>
                </c:pt>
                <c:pt idx="19">
                  <c:v>0.136635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Creative ideation 创意构思（长尾）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8E9BA9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Sheet1!$G$2:$G$21</c:f>
              <c:numCache>
                <c:formatCode>0.0%</c:formatCode>
                <c:ptCount val="20"/>
                <c:pt idx="0">
                  <c:v>0.019151</c:v>
                </c:pt>
                <c:pt idx="1">
                  <c:v>0.008887</c:v>
                </c:pt>
                <c:pt idx="2">
                  <c:v>0.013656999999999999</c:v>
                </c:pt>
                <c:pt idx="3">
                  <c:v>0.007039999999999999</c:v>
                </c:pt>
                <c:pt idx="4">
                  <c:v>0.0048649999999999995</c:v>
                </c:pt>
                <c:pt idx="5">
                  <c:v>0.006514</c:v>
                </c:pt>
                <c:pt idx="6">
                  <c:v>0.004803</c:v>
                </c:pt>
                <c:pt idx="7">
                  <c:v>0.005632000000000001</c:v>
                </c:pt>
                <c:pt idx="8">
                  <c:v>0.007639</c:v>
                </c:pt>
                <c:pt idx="9">
                  <c:v>0.007129</c:v>
                </c:pt>
                <c:pt idx="10">
                  <c:v>0.007553</c:v>
                </c:pt>
                <c:pt idx="11">
                  <c:v>0.009455999999999999</c:v>
                </c:pt>
                <c:pt idx="12">
                  <c:v>0.005738</c:v>
                </c:pt>
                <c:pt idx="13">
                  <c:v>0.010927</c:v>
                </c:pt>
                <c:pt idx="14">
                  <c:v>0.008457</c:v>
                </c:pt>
                <c:pt idx="15">
                  <c:v>0.007201999999999999</c:v>
                </c:pt>
                <c:pt idx="16">
                  <c:v>0.024509</c:v>
                </c:pt>
                <c:pt idx="17">
                  <c:v>0.008107</c:v>
                </c:pt>
                <c:pt idx="18">
                  <c:v>0.007039</c:v>
                </c:pt>
                <c:pt idx="19">
                  <c:v>0.006987999999999999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Knowledge retrieval 知识检索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14.4%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11.6%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11.7%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12.0%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16.4%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19.4%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17.5%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15.4%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15.2%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14.7%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21.2%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13.7%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17.2%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24.8%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11.8%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14.4%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16.7%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2E9E8F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Sheet1!$H$2:$H$21</c:f>
              <c:numCache>
                <c:formatCode>0.0%</c:formatCode>
                <c:ptCount val="20"/>
                <c:pt idx="0">
                  <c:v>0.143544</c:v>
                </c:pt>
                <c:pt idx="1">
                  <c:v>0.11562599999999999</c:v>
                </c:pt>
                <c:pt idx="2">
                  <c:v>0.11666800000000001</c:v>
                </c:pt>
                <c:pt idx="3">
                  <c:v>0.119877</c:v>
                </c:pt>
                <c:pt idx="4">
                  <c:v>0.204588</c:v>
                </c:pt>
                <c:pt idx="5">
                  <c:v>0.16381</c:v>
                </c:pt>
                <c:pt idx="6">
                  <c:v>0.20076</c:v>
                </c:pt>
                <c:pt idx="7">
                  <c:v>0.19398900000000002</c:v>
                </c:pt>
                <c:pt idx="8">
                  <c:v>0.17502199999999998</c:v>
                </c:pt>
                <c:pt idx="9">
                  <c:v>0.15404299999999999</c:v>
                </c:pt>
                <c:pt idx="10">
                  <c:v>0.15160099999999999</c:v>
                </c:pt>
                <c:pt idx="11">
                  <c:v>0.14680300000000002</c:v>
                </c:pt>
                <c:pt idx="12">
                  <c:v>0.211802</c:v>
                </c:pt>
                <c:pt idx="13">
                  <c:v>0.13725099999999998</c:v>
                </c:pt>
                <c:pt idx="14">
                  <c:v>0.17183700000000002</c:v>
                </c:pt>
                <c:pt idx="15">
                  <c:v>0.24766100000000002</c:v>
                </c:pt>
                <c:pt idx="16">
                  <c:v>0.11827700000000001</c:v>
                </c:pt>
                <c:pt idx="17">
                  <c:v>0.14419700000000002</c:v>
                </c:pt>
                <c:pt idx="18">
                  <c:v>0.14136300000000002</c:v>
                </c:pt>
                <c:pt idx="19">
                  <c:v>0.16719699999999998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System and agent operations 系统与智能体操作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B03A4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Sheet1!$I$2:$I$21</c:f>
              <c:numCache>
                <c:formatCode>0.0%</c:formatCode>
                <c:ptCount val="20"/>
                <c:pt idx="0">
                  <c:v>0.002187</c:v>
                </c:pt>
                <c:pt idx="1">
                  <c:v>0.0018659999999999998</c:v>
                </c:pt>
                <c:pt idx="2">
                  <c:v>0.0018360000000000002</c:v>
                </c:pt>
                <c:pt idx="3">
                  <c:v>0.002375</c:v>
                </c:pt>
                <c:pt idx="4">
                  <c:v>0.002236</c:v>
                </c:pt>
                <c:pt idx="5">
                  <c:v>0.001971</c:v>
                </c:pt>
                <c:pt idx="6">
                  <c:v>0.001954</c:v>
                </c:pt>
                <c:pt idx="7">
                  <c:v>0.001456</c:v>
                </c:pt>
                <c:pt idx="8">
                  <c:v>0.001815</c:v>
                </c:pt>
                <c:pt idx="9">
                  <c:v>0.0018</c:v>
                </c:pt>
                <c:pt idx="10">
                  <c:v>0.002096</c:v>
                </c:pt>
                <c:pt idx="11">
                  <c:v>0.002745</c:v>
                </c:pt>
                <c:pt idx="12">
                  <c:v>0.001983</c:v>
                </c:pt>
                <c:pt idx="13">
                  <c:v>0.00219</c:v>
                </c:pt>
                <c:pt idx="14">
                  <c:v>0.002261</c:v>
                </c:pt>
                <c:pt idx="15">
                  <c:v>0.0016200000000000001</c:v>
                </c:pt>
                <c:pt idx="16">
                  <c:v>0.001933</c:v>
                </c:pt>
                <c:pt idx="17">
                  <c:v>0.002621</c:v>
                </c:pt>
                <c:pt idx="18">
                  <c:v>0.001955</c:v>
                </c:pt>
                <c:pt idx="19">
                  <c:v>0.001928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Personal advice and support 个人建议与支持（长尾）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6.2%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6.4%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6.3%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6.0%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6.2%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C7CFD6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Sheet1!$J$2:$J$21</c:f>
              <c:numCache>
                <c:formatCode>0.0%</c:formatCode>
                <c:ptCount val="20"/>
                <c:pt idx="0">
                  <c:v>0.052805</c:v>
                </c:pt>
                <c:pt idx="1">
                  <c:v>0.058834</c:v>
                </c:pt>
                <c:pt idx="2">
                  <c:v>0.049006</c:v>
                </c:pt>
                <c:pt idx="3">
                  <c:v>0.041479</c:v>
                </c:pt>
                <c:pt idx="4">
                  <c:v>0.055423</c:v>
                </c:pt>
                <c:pt idx="5">
                  <c:v>0.055688</c:v>
                </c:pt>
                <c:pt idx="6">
                  <c:v>0.05080199999999999</c:v>
                </c:pt>
                <c:pt idx="7">
                  <c:v>0.044661</c:v>
                </c:pt>
                <c:pt idx="8">
                  <c:v>0.06159</c:v>
                </c:pt>
                <c:pt idx="9">
                  <c:v>0.045559</c:v>
                </c:pt>
                <c:pt idx="10">
                  <c:v>0.063531</c:v>
                </c:pt>
                <c:pt idx="11">
                  <c:v>0.055084999999999995</c:v>
                </c:pt>
                <c:pt idx="12">
                  <c:v>0.056767000000000005</c:v>
                </c:pt>
                <c:pt idx="13">
                  <c:v>0.055393</c:v>
                </c:pt>
                <c:pt idx="14">
                  <c:v>0.04082499999999999</c:v>
                </c:pt>
                <c:pt idx="15">
                  <c:v>0.041138</c:v>
                </c:pt>
                <c:pt idx="16">
                  <c:v>0.063359</c:v>
                </c:pt>
                <c:pt idx="17">
                  <c:v>0.059704</c:v>
                </c:pt>
                <c:pt idx="18">
                  <c:v>0.043277</c:v>
                </c:pt>
                <c:pt idx="19">
                  <c:v>0.061849999999999995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Classification and extraction 分类与提取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B8860B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Sheet1!$K$2:$K$21</c:f>
              <c:numCache>
                <c:formatCode>0.0%</c:formatCode>
                <c:ptCount val="20"/>
                <c:pt idx="0">
                  <c:v>0.0051080000000000006</c:v>
                </c:pt>
                <c:pt idx="1">
                  <c:v>0.004606</c:v>
                </c:pt>
                <c:pt idx="2">
                  <c:v>0.006213</c:v>
                </c:pt>
                <c:pt idx="3">
                  <c:v>0.008693</c:v>
                </c:pt>
                <c:pt idx="4">
                  <c:v>0.005899</c:v>
                </c:pt>
                <c:pt idx="5">
                  <c:v>0.005697</c:v>
                </c:pt>
                <c:pt idx="6">
                  <c:v>0.00367</c:v>
                </c:pt>
                <c:pt idx="7">
                  <c:v>0.0056359999999999995</c:v>
                </c:pt>
                <c:pt idx="8">
                  <c:v>0.0051</c:v>
                </c:pt>
                <c:pt idx="9">
                  <c:v>0.008315</c:v>
                </c:pt>
                <c:pt idx="10">
                  <c:v>0.005042</c:v>
                </c:pt>
                <c:pt idx="11">
                  <c:v>0.005356</c:v>
                </c:pt>
                <c:pt idx="12">
                  <c:v>0.005543</c:v>
                </c:pt>
                <c:pt idx="13">
                  <c:v>0.007449</c:v>
                </c:pt>
                <c:pt idx="14">
                  <c:v>0.008484</c:v>
                </c:pt>
                <c:pt idx="15">
                  <c:v>0.0113</c:v>
                </c:pt>
                <c:pt idx="16">
                  <c:v>0.003124</c:v>
                </c:pt>
                <c:pt idx="17">
                  <c:v>0.004337</c:v>
                </c:pt>
                <c:pt idx="18">
                  <c:v>0.011036999999999998</c:v>
                </c:pt>
                <c:pt idx="19">
                  <c:v>0.005816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Workflow automation 工作流自动化（长尾）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B4BEC7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Sheet1!$L$2:$L$21</c:f>
              <c:numCache>
                <c:formatCode>0.0%</c:formatCode>
                <c:ptCount val="20"/>
                <c:pt idx="0">
                  <c:v>0.004475</c:v>
                </c:pt>
                <c:pt idx="1">
                  <c:v>0.007521</c:v>
                </c:pt>
                <c:pt idx="2">
                  <c:v>0.006503999999999999</c:v>
                </c:pt>
                <c:pt idx="3">
                  <c:v>0.025057999999999997</c:v>
                </c:pt>
                <c:pt idx="4">
                  <c:v>0.007248</c:v>
                </c:pt>
                <c:pt idx="5">
                  <c:v>0.007822</c:v>
                </c:pt>
                <c:pt idx="6">
                  <c:v>0.007177</c:v>
                </c:pt>
                <c:pt idx="7">
                  <c:v>0.006885</c:v>
                </c:pt>
                <c:pt idx="8">
                  <c:v>0.007149</c:v>
                </c:pt>
                <c:pt idx="9">
                  <c:v>0.007602</c:v>
                </c:pt>
                <c:pt idx="10">
                  <c:v>0.00909</c:v>
                </c:pt>
                <c:pt idx="11">
                  <c:v>0.007899</c:v>
                </c:pt>
                <c:pt idx="12">
                  <c:v>0.008799</c:v>
                </c:pt>
                <c:pt idx="13">
                  <c:v>0.005253</c:v>
                </c:pt>
                <c:pt idx="14">
                  <c:v>0.013963000000000001</c:v>
                </c:pt>
                <c:pt idx="15">
                  <c:v>0.004459</c:v>
                </c:pt>
                <c:pt idx="16">
                  <c:v>0.004037</c:v>
                </c:pt>
                <c:pt idx="17">
                  <c:v>0.015066</c:v>
                </c:pt>
                <c:pt idx="18">
                  <c:v>0.0051</c:v>
                </c:pt>
                <c:pt idx="19">
                  <c:v>0.005711000000000001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Other 其他（长尾）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7C8A9A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Sheet1!$M$2:$M$21</c:f>
              <c:numCache>
                <c:formatCode>0.0%</c:formatCode>
                <c:ptCount val="20"/>
                <c:pt idx="0">
                  <c:v>0.001037</c:v>
                </c:pt>
                <c:pt idx="1">
                  <c:v>0.001022</c:v>
                </c:pt>
                <c:pt idx="2">
                  <c:v>0.000941</c:v>
                </c:pt>
                <c:pt idx="3">
                  <c:v>0.001078</c:v>
                </c:pt>
                <c:pt idx="4">
                  <c:v>0.0007040000000000001</c:v>
                </c:pt>
                <c:pt idx="5">
                  <c:v>0.000996</c:v>
                </c:pt>
                <c:pt idx="6">
                  <c:v>0.001242</c:v>
                </c:pt>
                <c:pt idx="7">
                  <c:v>0.000807</c:v>
                </c:pt>
                <c:pt idx="8">
                  <c:v>0.0007630000000000001</c:v>
                </c:pt>
                <c:pt idx="9">
                  <c:v>0.000907</c:v>
                </c:pt>
                <c:pt idx="10">
                  <c:v>0.001028</c:v>
                </c:pt>
                <c:pt idx="11">
                  <c:v>0.0010249999999999999</c:v>
                </c:pt>
                <c:pt idx="12">
                  <c:v>0.000825</c:v>
                </c:pt>
                <c:pt idx="13">
                  <c:v>0.0008169999999999999</c:v>
                </c:pt>
                <c:pt idx="14">
                  <c:v>0.001057</c:v>
                </c:pt>
                <c:pt idx="15">
                  <c:v>0.001078</c:v>
                </c:pt>
                <c:pt idx="16">
                  <c:v>0.001133</c:v>
                </c:pt>
                <c:pt idx="17">
                  <c:v>0.0012790000000000002</c:v>
                </c:pt>
                <c:pt idx="18">
                  <c:v>0.000952</c:v>
                </c:pt>
                <c:pt idx="19">
                  <c:v>0.001099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Data analysis 数据分析（长尾）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A1ACB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Sheet1!$N$2:$N$21</c:f>
              <c:numCache>
                <c:formatCode>0.0%</c:formatCode>
                <c:ptCount val="20"/>
                <c:pt idx="0">
                  <c:v>0.008377</c:v>
                </c:pt>
                <c:pt idx="1">
                  <c:v>0.018312</c:v>
                </c:pt>
                <c:pt idx="2">
                  <c:v>0.028395</c:v>
                </c:pt>
                <c:pt idx="3">
                  <c:v>0.022434</c:v>
                </c:pt>
                <c:pt idx="4">
                  <c:v>0.009584</c:v>
                </c:pt>
                <c:pt idx="5">
                  <c:v>0.023399999999999997</c:v>
                </c:pt>
                <c:pt idx="6">
                  <c:v>0.014024000000000002</c:v>
                </c:pt>
                <c:pt idx="7">
                  <c:v>0.022058</c:v>
                </c:pt>
                <c:pt idx="8">
                  <c:v>0.020798999999999998</c:v>
                </c:pt>
                <c:pt idx="9">
                  <c:v>0.026419</c:v>
                </c:pt>
                <c:pt idx="10">
                  <c:v>0.021081</c:v>
                </c:pt>
                <c:pt idx="11">
                  <c:v>0.025405999999999998</c:v>
                </c:pt>
                <c:pt idx="12">
                  <c:v>0.027474</c:v>
                </c:pt>
                <c:pt idx="13">
                  <c:v>0.017853</c:v>
                </c:pt>
                <c:pt idx="14">
                  <c:v>0.014732</c:v>
                </c:pt>
                <c:pt idx="15">
                  <c:v>0.032796</c:v>
                </c:pt>
                <c:pt idx="16">
                  <c:v>0.009478</c:v>
                </c:pt>
                <c:pt idx="17">
                  <c:v>0.016305</c:v>
                </c:pt>
                <c:pt idx="18">
                  <c:v>0.046142</c:v>
                </c:pt>
                <c:pt idx="19">
                  <c:v>0.015871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-2113994440"/>
        <c:crosses val="max"/>
        <c:auto val="1"/>
        <c:lblAlgn val="ctr"/>
        <c:lblOffset val="100"/>
        <c:tickLblSkip val="1"/>
        <c:tickMarkSkip val="1"/>
        <c:noMultiLvlLbl val="0"/>
      </c:catAx>
      <c:valAx>
        <c:axId val="-2113994440"/>
        <c:scaling>
          <c:max val="1.0"/>
          <c:min val="0.0"/>
        </c:scaling>
        <c:delete val="0"/>
        <c:axPos val="b"/>
        <c:majorGridlines>
          <c:spPr>
            <a:ln w="9525">
              <a:solidFill>
                <a:srgbClr val="E8EBEF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-2068027336"/>
        <c:crosses val="autoZero"/>
        <c:majorUnit val="0.25"/>
      </c:valAx>
    </c:plotArea>
    <c:legend>
      <c:legendPos val="b"/>
      <c:overlay val="0"/>
      <c:txPr>
        <a:bodyPr/>
        <a:lstStyle/>
        <a:p>
          <a:pPr>
            <a:defRPr sz="800">
              <a:latin typeface="Noto Sans CJK SC"/>
            </a:defRPr>
          </a:pPr>
        </a:p>
      </c:txPr>
    </c:legend>
    <c:dispBlanksAs val="gap"/>
  </c:chart>
  <c:txPr>
    <a:bodyPr/>
    <a:lstStyle/>
    <a:p>
      <a:pPr>
        <a:defRPr sz="900">
          <a:latin typeface="Noto Sans CJK S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Writing 写作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18.0%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12.2%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12.2%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16.2%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12.0%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9.7%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17.7%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12.8%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11.8%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18.3%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1F5FA9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Sheet1!$B$2:$B$21</c:f>
              <c:numCache>
                <c:formatCode>0.0%</c:formatCode>
                <c:ptCount val="20"/>
                <c:pt idx="0">
                  <c:v>0.179502</c:v>
                </c:pt>
                <c:pt idx="1">
                  <c:v>0.12188</c:v>
                </c:pt>
                <c:pt idx="2">
                  <c:v>0.12153</c:v>
                </c:pt>
                <c:pt idx="3">
                  <c:v>0.06626</c:v>
                </c:pt>
                <c:pt idx="4">
                  <c:v>0.161725</c:v>
                </c:pt>
                <c:pt idx="5">
                  <c:v>0.12049099999999999</c:v>
                </c:pt>
                <c:pt idx="6">
                  <c:v>0.132653</c:v>
                </c:pt>
                <c:pt idx="7">
                  <c:v>0.097257</c:v>
                </c:pt>
                <c:pt idx="8">
                  <c:v>0.177457</c:v>
                </c:pt>
                <c:pt idx="9">
                  <c:v>0.104958</c:v>
                </c:pt>
                <c:pt idx="10">
                  <c:v>0.12789899999999998</c:v>
                </c:pt>
                <c:pt idx="11">
                  <c:v>0.11784599999999999</c:v>
                </c:pt>
                <c:pt idx="12">
                  <c:v>0.085784</c:v>
                </c:pt>
                <c:pt idx="13">
                  <c:v>0.183419</c:v>
                </c:pt>
                <c:pt idx="14">
                  <c:v>0.056712</c:v>
                </c:pt>
                <c:pt idx="15">
                  <c:v>0.053852000000000004</c:v>
                </c:pt>
                <c:pt idx="16">
                  <c:v>0.077143</c:v>
                </c:pt>
                <c:pt idx="17">
                  <c:v>0.06216</c:v>
                </c:pt>
                <c:pt idx="18">
                  <c:v>0.066027</c:v>
                </c:pt>
                <c:pt idx="19">
                  <c:v>0.055102000000000005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Analysis and planning 分析与规划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3D7FB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Sheet1!$C$2:$C$21</c:f>
              <c:numCache>
                <c:formatCode>0.0%</c:formatCode>
                <c:ptCount val="20"/>
                <c:pt idx="0">
                  <c:v>0.03959</c:v>
                </c:pt>
                <c:pt idx="1">
                  <c:v>0.0296</c:v>
                </c:pt>
                <c:pt idx="2">
                  <c:v>0.047337</c:v>
                </c:pt>
                <c:pt idx="3">
                  <c:v>0.016515</c:v>
                </c:pt>
                <c:pt idx="4">
                  <c:v>0.066036</c:v>
                </c:pt>
                <c:pt idx="5">
                  <c:v>0.032039</c:v>
                </c:pt>
                <c:pt idx="6">
                  <c:v>0.06391</c:v>
                </c:pt>
                <c:pt idx="7">
                  <c:v>0.029991</c:v>
                </c:pt>
                <c:pt idx="8">
                  <c:v>0.030354000000000003</c:v>
                </c:pt>
                <c:pt idx="9">
                  <c:v>0.043712</c:v>
                </c:pt>
                <c:pt idx="10">
                  <c:v>0.041163</c:v>
                </c:pt>
                <c:pt idx="11">
                  <c:v>0.041731</c:v>
                </c:pt>
                <c:pt idx="12">
                  <c:v>0.044696</c:v>
                </c:pt>
                <c:pt idx="13">
                  <c:v>0.056836000000000005</c:v>
                </c:pt>
                <c:pt idx="14">
                  <c:v>0.032570999999999996</c:v>
                </c:pt>
                <c:pt idx="15">
                  <c:v>0.021019</c:v>
                </c:pt>
                <c:pt idx="16">
                  <c:v>0.028023</c:v>
                </c:pt>
                <c:pt idx="17">
                  <c:v>0.025695000000000003</c:v>
                </c:pt>
                <c:pt idx="18">
                  <c:v>0.024995</c:v>
                </c:pt>
                <c:pt idx="19">
                  <c:v>0.024166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Design and visual creation 设计与视觉创作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9A4A2A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Sheet1!$D$2:$D$21</c:f>
              <c:numCache>
                <c:formatCode>0.0%</c:formatCode>
                <c:ptCount val="20"/>
                <c:pt idx="0">
                  <c:v>0.013000000000000001</c:v>
                </c:pt>
                <c:pt idx="1">
                  <c:v>0.011923</c:v>
                </c:pt>
                <c:pt idx="2">
                  <c:v>0.009339</c:v>
                </c:pt>
                <c:pt idx="3">
                  <c:v>0.00328</c:v>
                </c:pt>
                <c:pt idx="4">
                  <c:v>0.009596</c:v>
                </c:pt>
                <c:pt idx="5">
                  <c:v>0.005606</c:v>
                </c:pt>
                <c:pt idx="6">
                  <c:v>0.005908</c:v>
                </c:pt>
                <c:pt idx="7">
                  <c:v>0.004579</c:v>
                </c:pt>
                <c:pt idx="8">
                  <c:v>0.007217</c:v>
                </c:pt>
                <c:pt idx="9">
                  <c:v>0.007249</c:v>
                </c:pt>
                <c:pt idx="10">
                  <c:v>0.0070079999999999995</c:v>
                </c:pt>
                <c:pt idx="11">
                  <c:v>0.0065049999999999995</c:v>
                </c:pt>
                <c:pt idx="12">
                  <c:v>0.0037259999999999997</c:v>
                </c:pt>
                <c:pt idx="13">
                  <c:v>0.008772</c:v>
                </c:pt>
                <c:pt idx="14">
                  <c:v>0.0017360000000000001</c:v>
                </c:pt>
                <c:pt idx="15">
                  <c:v>0.002787</c:v>
                </c:pt>
                <c:pt idx="16">
                  <c:v>0.017009</c:v>
                </c:pt>
                <c:pt idx="17">
                  <c:v>0.0049440000000000005</c:v>
                </c:pt>
                <c:pt idx="18">
                  <c:v>0.002281</c:v>
                </c:pt>
                <c:pt idx="19">
                  <c:v>0.0018470000000000001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Coding 编程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29.9%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32.3%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39.0%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22.1%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32.9%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33.4%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27.2%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46.7%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29.4%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39.7%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46.1%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35.0%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53.5%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57.1%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59.1%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46.4%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58.3%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62.6%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D2691E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Sheet1!$E$2:$E$21</c:f>
              <c:numCache>
                <c:formatCode>0.0%</c:formatCode>
                <c:ptCount val="20"/>
                <c:pt idx="0">
                  <c:v>0.29912700000000003</c:v>
                </c:pt>
                <c:pt idx="1">
                  <c:v>0.323453</c:v>
                </c:pt>
                <c:pt idx="2">
                  <c:v>0.39044199999999996</c:v>
                </c:pt>
                <c:pt idx="3">
                  <c:v>0.22145700000000001</c:v>
                </c:pt>
                <c:pt idx="4">
                  <c:v>0.32898000000000005</c:v>
                </c:pt>
                <c:pt idx="5">
                  <c:v>0.33437100000000003</c:v>
                </c:pt>
                <c:pt idx="6">
                  <c:v>0.271751</c:v>
                </c:pt>
                <c:pt idx="7">
                  <c:v>0.466782</c:v>
                </c:pt>
                <c:pt idx="8">
                  <c:v>0.294205</c:v>
                </c:pt>
                <c:pt idx="9">
                  <c:v>0.407969</c:v>
                </c:pt>
                <c:pt idx="10">
                  <c:v>0.40932899999999994</c:v>
                </c:pt>
                <c:pt idx="11">
                  <c:v>0.397391</c:v>
                </c:pt>
                <c:pt idx="12">
                  <c:v>0.460741</c:v>
                </c:pt>
                <c:pt idx="13">
                  <c:v>0.349787</c:v>
                </c:pt>
                <c:pt idx="14">
                  <c:v>0.534948</c:v>
                </c:pt>
                <c:pt idx="15">
                  <c:v>0.57064</c:v>
                </c:pt>
                <c:pt idx="16">
                  <c:v>0.590891</c:v>
                </c:pt>
                <c:pt idx="17">
                  <c:v>0.46441000000000004</c:v>
                </c:pt>
                <c:pt idx="18">
                  <c:v>0.583022</c:v>
                </c:pt>
                <c:pt idx="19">
                  <c:v>0.6261220000000001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Education and guidance 教育与指导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6C4FA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Sheet1!$F$2:$F$21</c:f>
              <c:numCache>
                <c:formatCode>0.0%</c:formatCode>
                <c:ptCount val="20"/>
                <c:pt idx="0">
                  <c:v>0.028626</c:v>
                </c:pt>
                <c:pt idx="1">
                  <c:v>0.031836</c:v>
                </c:pt>
                <c:pt idx="2">
                  <c:v>0.026341999999999997</c:v>
                </c:pt>
                <c:pt idx="3">
                  <c:v>0.022168</c:v>
                </c:pt>
                <c:pt idx="4">
                  <c:v>0.033118</c:v>
                </c:pt>
                <c:pt idx="5">
                  <c:v>0.027816</c:v>
                </c:pt>
                <c:pt idx="6">
                  <c:v>0.052095</c:v>
                </c:pt>
                <c:pt idx="7">
                  <c:v>0.024676</c:v>
                </c:pt>
                <c:pt idx="8">
                  <c:v>0.048716</c:v>
                </c:pt>
                <c:pt idx="9">
                  <c:v>0.029678</c:v>
                </c:pt>
                <c:pt idx="10">
                  <c:v>0.040366</c:v>
                </c:pt>
                <c:pt idx="11">
                  <c:v>0.019584</c:v>
                </c:pt>
                <c:pt idx="12">
                  <c:v>0.026833999999999997</c:v>
                </c:pt>
                <c:pt idx="13">
                  <c:v>0.033237</c:v>
                </c:pt>
                <c:pt idx="14">
                  <c:v>0.020771</c:v>
                </c:pt>
                <c:pt idx="15">
                  <c:v>0.013921</c:v>
                </c:pt>
                <c:pt idx="16">
                  <c:v>0.024548</c:v>
                </c:pt>
                <c:pt idx="17">
                  <c:v>0.042064000000000004</c:v>
                </c:pt>
                <c:pt idx="18">
                  <c:v>0.017203</c:v>
                </c:pt>
                <c:pt idx="19">
                  <c:v>0.018833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Creative ideation 创意构思（长尾）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8E9BA9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Sheet1!$G$2:$G$21</c:f>
              <c:numCache>
                <c:formatCode>0.0%</c:formatCode>
                <c:ptCount val="20"/>
                <c:pt idx="0">
                  <c:v>0.008864</c:v>
                </c:pt>
                <c:pt idx="1">
                  <c:v>0.002111</c:v>
                </c:pt>
                <c:pt idx="2">
                  <c:v>0.0021349999999999997</c:v>
                </c:pt>
                <c:pt idx="3">
                  <c:v>0.0006990000000000001</c:v>
                </c:pt>
                <c:pt idx="4">
                  <c:v>0.001999</c:v>
                </c:pt>
                <c:pt idx="5">
                  <c:v>0.001355</c:v>
                </c:pt>
                <c:pt idx="6">
                  <c:v>0.0010739999999999999</c:v>
                </c:pt>
                <c:pt idx="7">
                  <c:v>0.000997</c:v>
                </c:pt>
                <c:pt idx="8">
                  <c:v>0.0014860000000000001</c:v>
                </c:pt>
                <c:pt idx="9">
                  <c:v>0.001485</c:v>
                </c:pt>
                <c:pt idx="10">
                  <c:v>0.001697</c:v>
                </c:pt>
                <c:pt idx="11">
                  <c:v>0.0021579999999999998</c:v>
                </c:pt>
                <c:pt idx="12">
                  <c:v>0.001049</c:v>
                </c:pt>
                <c:pt idx="13">
                  <c:v>0.001668</c:v>
                </c:pt>
                <c:pt idx="14">
                  <c:v>0.000879</c:v>
                </c:pt>
                <c:pt idx="15">
                  <c:v>0.00078</c:v>
                </c:pt>
                <c:pt idx="16">
                  <c:v>0.002942</c:v>
                </c:pt>
                <c:pt idx="17">
                  <c:v>0.0011200000000000001</c:v>
                </c:pt>
                <c:pt idx="18">
                  <c:v>0.001045</c:v>
                </c:pt>
                <c:pt idx="19">
                  <c:v>0.0011740000000000001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Knowledge retrieval 知识检索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2E9E8F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Sheet1!$H$2:$H$21</c:f>
              <c:numCache>
                <c:formatCode>0.0%</c:formatCode>
                <c:ptCount val="20"/>
                <c:pt idx="0">
                  <c:v>0.070383</c:v>
                </c:pt>
                <c:pt idx="1">
                  <c:v>0.044794</c:v>
                </c:pt>
                <c:pt idx="2">
                  <c:v>0.049583</c:v>
                </c:pt>
                <c:pt idx="3">
                  <c:v>0.030431</c:v>
                </c:pt>
                <c:pt idx="4">
                  <c:v>0.082961</c:v>
                </c:pt>
                <c:pt idx="5">
                  <c:v>0.049912</c:v>
                </c:pt>
                <c:pt idx="6">
                  <c:v>0.074114</c:v>
                </c:pt>
                <c:pt idx="7">
                  <c:v>0.060551</c:v>
                </c:pt>
                <c:pt idx="8">
                  <c:v>0.070898</c:v>
                </c:pt>
                <c:pt idx="9">
                  <c:v>0.052926</c:v>
                </c:pt>
                <c:pt idx="10">
                  <c:v>0.059512</c:v>
                </c:pt>
                <c:pt idx="11">
                  <c:v>0.052112</c:v>
                </c:pt>
                <c:pt idx="12">
                  <c:v>0.062725</c:v>
                </c:pt>
                <c:pt idx="13">
                  <c:v>0.042627</c:v>
                </c:pt>
                <c:pt idx="14">
                  <c:v>0.038449</c:v>
                </c:pt>
                <c:pt idx="15">
                  <c:v>0.043681</c:v>
                </c:pt>
                <c:pt idx="16">
                  <c:v>0.038087</c:v>
                </c:pt>
                <c:pt idx="17">
                  <c:v>0.038796</c:v>
                </c:pt>
                <c:pt idx="18">
                  <c:v>0.047102000000000005</c:v>
                </c:pt>
                <c:pt idx="19">
                  <c:v>0.034388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System and agent operations 系统与智能体操作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23.7%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32.3%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22.1%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17.7%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25.7%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24.7%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16.3%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21.8%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23.1%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16.9%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21.5%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16.9%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12.3%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19.5%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21.1%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15.8%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16.5%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B03A4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Sheet1!$I$2:$I$21</c:f>
              <c:numCache>
                <c:formatCode>0.0%</c:formatCode>
                <c:ptCount val="20"/>
                <c:pt idx="0">
                  <c:v>0.236951</c:v>
                </c:pt>
                <c:pt idx="1">
                  <c:v>0.323163</c:v>
                </c:pt>
                <c:pt idx="2">
                  <c:v>0.220887</c:v>
                </c:pt>
                <c:pt idx="3">
                  <c:v>0.08678599999999999</c:v>
                </c:pt>
                <c:pt idx="4">
                  <c:v>0.17725100000000002</c:v>
                </c:pt>
                <c:pt idx="5">
                  <c:v>0.257198</c:v>
                </c:pt>
                <c:pt idx="6">
                  <c:v>0.246509</c:v>
                </c:pt>
                <c:pt idx="7">
                  <c:v>0.16250699999999998</c:v>
                </c:pt>
                <c:pt idx="8">
                  <c:v>0.217788</c:v>
                </c:pt>
                <c:pt idx="9">
                  <c:v>0.23088699999999998</c:v>
                </c:pt>
                <c:pt idx="10">
                  <c:v>0.169218</c:v>
                </c:pt>
                <c:pt idx="11">
                  <c:v>0.215199</c:v>
                </c:pt>
                <c:pt idx="12">
                  <c:v>0.16896899999999998</c:v>
                </c:pt>
                <c:pt idx="13">
                  <c:v>0.12312300000000001</c:v>
                </c:pt>
                <c:pt idx="14">
                  <c:v>0.194822</c:v>
                </c:pt>
                <c:pt idx="15">
                  <c:v>0.21141100000000002</c:v>
                </c:pt>
                <c:pt idx="16">
                  <c:v>0.157749</c:v>
                </c:pt>
                <c:pt idx="17">
                  <c:v>0.133241</c:v>
                </c:pt>
                <c:pt idx="18">
                  <c:v>0.165104</c:v>
                </c:pt>
                <c:pt idx="19">
                  <c:v>0.138474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Personal advice and support 个人建议与支持（长尾）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C7CFD6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Sheet1!$J$2:$J$21</c:f>
              <c:numCache>
                <c:formatCode>0.0%</c:formatCode>
                <c:ptCount val="20"/>
                <c:pt idx="0">
                  <c:v>0.007879</c:v>
                </c:pt>
                <c:pt idx="1">
                  <c:v>0.001118</c:v>
                </c:pt>
                <c:pt idx="2">
                  <c:v>0.001131</c:v>
                </c:pt>
                <c:pt idx="3">
                  <c:v>0.001189</c:v>
                </c:pt>
                <c:pt idx="4">
                  <c:v>0.003798</c:v>
                </c:pt>
                <c:pt idx="5">
                  <c:v>0.00127</c:v>
                </c:pt>
                <c:pt idx="6">
                  <c:v>0.0026850000000000003</c:v>
                </c:pt>
                <c:pt idx="7">
                  <c:v>0.000783</c:v>
                </c:pt>
                <c:pt idx="8">
                  <c:v>0.006368</c:v>
                </c:pt>
                <c:pt idx="9">
                  <c:v>0.001207</c:v>
                </c:pt>
                <c:pt idx="10">
                  <c:v>0.0013830000000000001</c:v>
                </c:pt>
                <c:pt idx="11">
                  <c:v>0.001414</c:v>
                </c:pt>
                <c:pt idx="12">
                  <c:v>0.0015459999999999998</c:v>
                </c:pt>
                <c:pt idx="13">
                  <c:v>0.000556</c:v>
                </c:pt>
                <c:pt idx="14">
                  <c:v>0.000974</c:v>
                </c:pt>
                <c:pt idx="15">
                  <c:v>0.0005059999999999999</c:v>
                </c:pt>
                <c:pt idx="16">
                  <c:v>0.002439</c:v>
                </c:pt>
                <c:pt idx="17">
                  <c:v>0.001016</c:v>
                </c:pt>
                <c:pt idx="18">
                  <c:v>0.000623</c:v>
                </c:pt>
                <c:pt idx="19">
                  <c:v>0.000952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Classification and extraction 分类与提取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50.4%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5.4%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8.1%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7.3%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4.2%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18.1%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3.6%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FFFFFF"/>
                      </a:solidFill>
                    </a:defRPr>
                  </a:pPr>
                  <a:r>
                    <a:rPr lang="zh-CN" sz="700" b="1">
                      <a:solidFill>
                        <a:srgbClr val="FFFFFF"/>
                      </a:solidFill>
                    </a:rPr>
                    <a:t>6.3%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B8860B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Sheet1!$K$2:$K$21</c:f>
              <c:numCache>
                <c:formatCode>0.0%</c:formatCode>
                <c:ptCount val="20"/>
                <c:pt idx="0">
                  <c:v>0.047469000000000004</c:v>
                </c:pt>
                <c:pt idx="1">
                  <c:v>0.038005</c:v>
                </c:pt>
                <c:pt idx="2">
                  <c:v>0.055253</c:v>
                </c:pt>
                <c:pt idx="3">
                  <c:v>0.503664</c:v>
                </c:pt>
                <c:pt idx="4">
                  <c:v>0.045512</c:v>
                </c:pt>
                <c:pt idx="5">
                  <c:v>0.052169999999999994</c:v>
                </c:pt>
                <c:pt idx="6">
                  <c:v>0.067132</c:v>
                </c:pt>
                <c:pt idx="7">
                  <c:v>0.07609300000000001</c:v>
                </c:pt>
                <c:pt idx="8">
                  <c:v>0.053810000000000004</c:v>
                </c:pt>
                <c:pt idx="9">
                  <c:v>0.041923</c:v>
                </c:pt>
                <c:pt idx="10">
                  <c:v>0.041449999999999994</c:v>
                </c:pt>
                <c:pt idx="11">
                  <c:v>0.068492</c:v>
                </c:pt>
                <c:pt idx="12">
                  <c:v>0.043848000000000005</c:v>
                </c:pt>
                <c:pt idx="13">
                  <c:v>0.08123799999999999</c:v>
                </c:pt>
                <c:pt idx="14">
                  <c:v>0.073464</c:v>
                </c:pt>
                <c:pt idx="15">
                  <c:v>0.041502</c:v>
                </c:pt>
                <c:pt idx="16">
                  <c:v>0.034587</c:v>
                </c:pt>
                <c:pt idx="17">
                  <c:v>0.18124700000000002</c:v>
                </c:pt>
                <c:pt idx="18">
                  <c:v>0.036067</c:v>
                </c:pt>
                <c:pt idx="19">
                  <c:v>0.062677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Workflow automation 工作流自动化（长尾）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7.7%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8.8%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6.1%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6.6%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8.3%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5.2%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B4BEC7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Sheet1!$L$2:$L$21</c:f>
              <c:numCache>
                <c:formatCode>0.0%</c:formatCode>
                <c:ptCount val="20"/>
                <c:pt idx="0">
                  <c:v>0.052262</c:v>
                </c:pt>
                <c:pt idx="1">
                  <c:v>0.055515999999999996</c:v>
                </c:pt>
                <c:pt idx="2">
                  <c:v>0.049544</c:v>
                </c:pt>
                <c:pt idx="3">
                  <c:v>0.036861000000000005</c:v>
                </c:pt>
                <c:pt idx="4">
                  <c:v>0.077164</c:v>
                </c:pt>
                <c:pt idx="5">
                  <c:v>0.087708</c:v>
                </c:pt>
                <c:pt idx="6">
                  <c:v>0.060687</c:v>
                </c:pt>
                <c:pt idx="7">
                  <c:v>0.041214</c:v>
                </c:pt>
                <c:pt idx="8">
                  <c:v>0.066122</c:v>
                </c:pt>
                <c:pt idx="9">
                  <c:v>0.039982000000000004</c:v>
                </c:pt>
                <c:pt idx="10">
                  <c:v>0.08330399999999999</c:v>
                </c:pt>
                <c:pt idx="11">
                  <c:v>0.046772999999999995</c:v>
                </c:pt>
                <c:pt idx="12">
                  <c:v>0.051784</c:v>
                </c:pt>
                <c:pt idx="13">
                  <c:v>0.013590999999999999</c:v>
                </c:pt>
                <c:pt idx="14">
                  <c:v>0.038363999999999995</c:v>
                </c:pt>
                <c:pt idx="15">
                  <c:v>0.016214</c:v>
                </c:pt>
                <c:pt idx="16">
                  <c:v>0.020257</c:v>
                </c:pt>
                <c:pt idx="17">
                  <c:v>0.035363000000000006</c:v>
                </c:pt>
                <c:pt idx="18">
                  <c:v>0.023381</c:v>
                </c:pt>
                <c:pt idx="19">
                  <c:v>0.030157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Other 其他（长尾）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7C8A9A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Sheet1!$M$2:$M$21</c:f>
              <c:numCache>
                <c:formatCode>0.0%</c:formatCode>
                <c:ptCount val="20"/>
                <c:pt idx="0">
                  <c:v>0.00046</c:v>
                </c:pt>
                <c:pt idx="1">
                  <c:v>0.000207</c:v>
                </c:pt>
                <c:pt idx="2">
                  <c:v>0.000482</c:v>
                </c:pt>
                <c:pt idx="3">
                  <c:v>0.0012859999999999998</c:v>
                </c:pt>
                <c:pt idx="4">
                  <c:v>0.000733</c:v>
                </c:pt>
                <c:pt idx="5">
                  <c:v>0.00037600000000000003</c:v>
                </c:pt>
                <c:pt idx="6">
                  <c:v>0.0010739999999999999</c:v>
                </c:pt>
                <c:pt idx="7">
                  <c:v>0.000285</c:v>
                </c:pt>
                <c:pt idx="8">
                  <c:v>0.000212</c:v>
                </c:pt>
                <c:pt idx="9">
                  <c:v>0.00027</c:v>
                </c:pt>
                <c:pt idx="10">
                  <c:v>0.000365</c:v>
                </c:pt>
                <c:pt idx="11">
                  <c:v>0.00033</c:v>
                </c:pt>
                <c:pt idx="12">
                  <c:v>0.00033099999999999997</c:v>
                </c:pt>
                <c:pt idx="13">
                  <c:v>0.000247</c:v>
                </c:pt>
                <c:pt idx="14">
                  <c:v>0.000346</c:v>
                </c:pt>
                <c:pt idx="15">
                  <c:v>0.00034500000000000004</c:v>
                </c:pt>
                <c:pt idx="16">
                  <c:v>0.000306</c:v>
                </c:pt>
                <c:pt idx="17">
                  <c:v>0.000269</c:v>
                </c:pt>
                <c:pt idx="18">
                  <c:v>0.000226</c:v>
                </c:pt>
                <c:pt idx="19">
                  <c:v>0.000263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Data analysis 数据分析（长尾）</c:v>
                </c:pt>
              </c:strCache>
            </c:strRef>
          </c:tx>
          <c:dLbls>
            <c:dLbl>
              <c:idx val="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0.9%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1.1%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3.4%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1.7%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4.8%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10.5%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2.3%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1.0%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3.3%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  <c:numFmt formatCode="0.0%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700" b="1">
                      <a:solidFill>
                        <a:srgbClr val="1A1D21"/>
                      </a:solidFill>
                    </a:defRPr>
                  </a:pPr>
                  <a:r>
                    <a:rPr lang="zh-CN" sz="700" b="1">
                      <a:solidFill>
                        <a:srgbClr val="1A1D21"/>
                      </a:solidFill>
                    </a:rPr>
                    <a:t>0.6%</a:t>
                  </a: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</c:dLbls>
          <c:spPr>
            <a:solidFill>
              <a:srgbClr val="A1ACB8"/>
            </a:solidFill>
            <a:ln w="9525">
              <a:solidFill>
                <a:srgbClr val="FFFFFF"/>
              </a:solidFill>
            </a:ln>
          </c:spPr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Sheet1!$N$2:$N$21</c:f>
              <c:numCache>
                <c:formatCode>0.0%</c:formatCode>
                <c:ptCount val="20"/>
                <c:pt idx="0">
                  <c:v>0.015889</c:v>
                </c:pt>
                <c:pt idx="1">
                  <c:v>0.016394</c:v>
                </c:pt>
                <c:pt idx="2">
                  <c:v>0.025994000000000003</c:v>
                </c:pt>
                <c:pt idx="3">
                  <c:v>0.009405</c:v>
                </c:pt>
                <c:pt idx="4">
                  <c:v>0.011128</c:v>
                </c:pt>
                <c:pt idx="5">
                  <c:v>0.029688</c:v>
                </c:pt>
                <c:pt idx="6">
                  <c:v>0.020408</c:v>
                </c:pt>
                <c:pt idx="7">
                  <c:v>0.034286</c:v>
                </c:pt>
                <c:pt idx="8">
                  <c:v>0.025366</c:v>
                </c:pt>
                <c:pt idx="9">
                  <c:v>0.037753999999999996</c:v>
                </c:pt>
                <c:pt idx="10">
                  <c:v>0.017306</c:v>
                </c:pt>
                <c:pt idx="11">
                  <c:v>0.030465</c:v>
                </c:pt>
                <c:pt idx="12">
                  <c:v>0.047967</c:v>
                </c:pt>
                <c:pt idx="13">
                  <c:v>0.104899</c:v>
                </c:pt>
                <c:pt idx="14">
                  <c:v>0.0059640000000000006</c:v>
                </c:pt>
                <c:pt idx="15">
                  <c:v>0.023340999999999997</c:v>
                </c:pt>
                <c:pt idx="16">
                  <c:v>0.006019</c:v>
                </c:pt>
                <c:pt idx="17">
                  <c:v>0.009675</c:v>
                </c:pt>
                <c:pt idx="18">
                  <c:v>0.032923</c:v>
                </c:pt>
                <c:pt idx="19">
                  <c:v>0.0058460000000000005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-2113994440"/>
        <c:crosses val="max"/>
        <c:auto val="1"/>
        <c:lblAlgn val="ctr"/>
        <c:lblOffset val="100"/>
        <c:tickLblSkip val="1"/>
        <c:tickMarkSkip val="1"/>
        <c:noMultiLvlLbl val="0"/>
      </c:catAx>
      <c:valAx>
        <c:axId val="-2113994440"/>
        <c:scaling>
          <c:max val="1.0"/>
          <c:min val="0.0"/>
        </c:scaling>
        <c:delete val="0"/>
        <c:axPos val="b"/>
        <c:majorGridlines>
          <c:spPr>
            <a:ln w="9525">
              <a:solidFill>
                <a:srgbClr val="E8EBEF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-2068027336"/>
        <c:crosses val="autoZero"/>
        <c:majorUnit val="0.25"/>
      </c:valAx>
    </c:plotArea>
    <c:legend>
      <c:legendPos val="b"/>
      <c:overlay val="0"/>
      <c:txPr>
        <a:bodyPr/>
        <a:lstStyle/>
        <a:p>
          <a:pPr>
            <a:defRPr sz="800">
              <a:latin typeface="Noto Sans CJK SC"/>
            </a:defRPr>
          </a:pPr>
        </a:p>
      </c:txPr>
    </c:legend>
    <c:dispBlanksAs val="gap"/>
  </c:chart>
  <c:txPr>
    <a:bodyPr/>
    <a:lstStyle/>
    <a:p>
      <a:pPr>
        <a:defRPr sz="900">
          <a:latin typeface="Noto Sans CJK SC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4160520"/>
            <a:ext cx="12191695" cy="2697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BFD3E8"/>
                </a:solidFill>
                <a:latin typeface="Noto Sans CJK SC"/>
              </a:rPr>
              <a:t>OPENAI · ENTERPRISE SIGNALS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6596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Noto Sans CJK SC"/>
              </a:rPr>
              <a:t>OpenAI B2B Signals：
AI 竞争优势正步入复利增长期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675887"/>
            <a:ext cx="1371600" cy="285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60" y="448056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Enterprise Signals：前沿企业有何不同之处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07492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4A5158"/>
                </a:solidFill>
                <a:latin typeface="Noto Sans CJK SC"/>
              </a:rPr>
              <a:t>企业之间的「前沿差距」正在拉大，前沿领域正从辅助性工作向执行性工作转变。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6235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网页标题：OpenAI B2B Signals：AI 竞争优势正步入复利增长期　|　页面更新日期：2026 年 8 月 12 日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来源网址：https://openai.com/zh-Hans-CN/signals/enterprise-data/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版权说明：本演示文稿内容与图表均整理自上述 OpenAI 官方网页，版权归 OpenAI 所有；本报告中的所有分析均基于已脱敏的汇总企业使用数据。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内容目录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627632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8" y="160934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研究背景与主要结论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5608" y="192938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企业 AI 正迈入新阶段 · 四项核心发现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569464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5608" y="255117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企业应用正向智能体化演进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35608" y="287121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智能体 Token 占比升至 64%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3511296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08" y="349300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前沿差距正在拉大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5608" y="381304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每活跃用户 Token 差距 8.3 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445312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8" y="443484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前沿企业更频繁地使用高级能力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35608" y="475488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插件 21% / 技能 19%，OpenAI 内部高达 95%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394960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5608" y="537667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前沿企业如何将智能体投入实际应用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5608" y="569671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上下文 · 工具 · 持久性三要素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81928" y="1627632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9168" y="160934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智能体正从软件开发扩展至更多领域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9168" y="192938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法务增长 108 倍，销售与招聘各 41 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81928" y="2569464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59168" y="255117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企业级 AI 在不同职能部门的使用差异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59168" y="287121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基于超过 1,000 万条消息的分析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81928" y="3511296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59168" y="349300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不同行业在 AI 采用情况上的差异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59168" y="381304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八大行业 · 四项采用指标排名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81928" y="445312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59168" y="443484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网络安全是企业领导者最关注的问题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59168" y="475488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从发现到行动的转化瓶颈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81928" y="5394960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59168" y="537667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关于 Enterprise Signals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59168" y="569671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研究方法、口径与延伸资源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研究背景：企业 AI 正迈入新阶段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Enterprise Signals · 前沿企业有何不同之处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72768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900" b="1">
                <a:solidFill>
                  <a:srgbClr val="1F5FA9"/>
                </a:solidFill>
                <a:latin typeface="Noto Sans CJK SC"/>
              </a:rPr>
              <a:t>新数据显示，企业之间的「前沿差距」正在拉大，前沿领域正从辅助性工作向执行性工作转变。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395728"/>
            <a:ext cx="1088136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1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企业 AI 正迈入新阶段：越来越多的工作开始交由智能体完成，走在最前面的企业正进一步拉开差距。前沿企业与其他企业使用的是相同的 AI 模型，但它们正以更快的速度深化应用。真正让它们脱颖而出的是运用这些模型的方式：从辅助转向委派，为智能体提供完成复杂任务所需的上下文和工具，并推动智能体 AI 加速拓展至软件开发之外的领域。</a:t>
            </a:r>
          </a:p>
          <a:p>
            <a:pPr algn="l">
              <a:lnSpc>
                <a:spcPct val="150000"/>
              </a:lnSpc>
              <a:spcAft>
                <a:spcPts val="11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OpenAI 开展了关于智能体如何重塑工作的研究，为我们提供了一个领先指标，展示这一转变在 AI 原生组织中可能呈现的形态。Enterprise Signals 将视野拓展至 OpenAI 的全球企业客户群，揭示智能体工作模式如何在各类组织中普及，以及前沿企业与其他企业之间的差异所在。</a:t>
            </a:r>
          </a:p>
          <a:p>
            <a:pPr algn="l">
              <a:lnSpc>
                <a:spcPct val="150000"/>
              </a:lnSpc>
              <a:spcAft>
                <a:spcPts val="11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本期 Enterprise Signals 显示，前沿企业（即每月 AI 使用量排名前 10% 的企业）与一般企业（即排名居中 10% 的企业）之间的差距正在扩大。我们分析了前沿企业有哪些不同做法，以及其他组织可以如何缩小差距。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5138928"/>
            <a:ext cx="10881360" cy="96012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5285232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口径说明（原文）：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前沿企业 = 每月 AI 使用量排名前 10% 的企业；一般企业 = 位于企业分布第 45 至第 55 个百分位之间的企业。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主要结论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四项核心发现 · 原文摘录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609344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658368" y="1609344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950976" y="1792224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64%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2359152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企业应用正变得更加智能体化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2724912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截至 6 月，在企业客户使用 Codex 和 ChatGPT 生成的输出 token 总量中，Codex 占 64%，表明智能体正推动企业转向更实质性的委派式工作。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54496" y="1609344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254496" y="1609344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547104" y="1792224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8.3 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7104" y="2359152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前沿企业与一般企业之间的差距正在扩大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47104" y="2724912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如今，前沿企业（即每月 AI 使用量排名前 10% 的企业）每位活跃用户对应的输出 token 数量是一般企业的 8.3 倍，而 1 月时这一数字仅为 2.6 倍。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8368" y="3822192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658368" y="3822192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50976" y="4005072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21% / 19%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4572000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前沿企业更频繁地使用高级功能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" y="4937760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前沿企业每周有 21% 的活跃用户使用插件，而一般企业的这一比例为 9%。在 OpenAI，95% 的员工每周都会使用插件，体现了进一步深化应用的潜力。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54496" y="3822192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6254496" y="3822192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547104" y="4005072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108 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47104" y="4572000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智能体正在知识工作领域广泛普及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47104" y="4937760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自 2 月以来，企业 Codex 每周活跃用户数在法务领域增至原来的 108 倍，在销售和招聘领域均增至 41 倍，在营销领域增至 26 倍，而在工程领域增至 5 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企业应用正向智能体化 (agentic) 演进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从解答问题 → 迈向执行工作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5074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企业 AI 正从解答问题迈向执行工作。这种转变首先在软件工程领域通过 Codex 显现出来。如今，ChatGPT 工作正将智能体 AI 扩展到开发者之外的领域，使全企业的员工能够从「寻求帮助」转变为「将实质性任务委派给 AI」。</a:t>
            </a:r>
          </a:p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截至 2026 年 6 月，在企业客户中，智能体 AI 用量（定义为 Codex 的 Token 用量）占 Codex 与 ChatGPT 合计输出 Token 的 64%。ChatGPT 与智能体 AI 均使用相同的底层前沿模型；不同之处在于这种智能如何应用于实际工作。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ChatGPT 帮助人们提问、构思创意并解决问题。智能体 AI（如 Codex 和 ChatGPT 工作）则赋予了模型操作用户计算机的工具，使其能够自主或在人工监督下查找信息、编辑文件并执行多步骤任务。完成复杂且耗时的任务可能需要大量的计算资源，这也有助于解释为何智能体 Token 用量会出现爆发式增长。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961888" y="1554480"/>
            <a:ext cx="5577840" cy="2377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263640" y="1755648"/>
            <a:ext cx="5029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10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两种工作模式的区别（原文）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ChatGPT</a:t>
            </a:r>
          </a:p>
          <a:p>
            <a:pPr algn="l">
              <a:lnSpc>
                <a:spcPct val="130000"/>
              </a:lnSpc>
              <a:spcAft>
                <a:spcPts val="10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帮助人们提问、构思创意并解决问题。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智能体 AI（Codex、ChatGPT 工作）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赋予模型操作用户计算机的工具，使其能够自主或在人工监督下查找信息、编辑文件并执行多步骤任务。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61888" y="4114800"/>
            <a:ext cx="5577840" cy="16459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263640" y="4315968"/>
            <a:ext cx="5029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同为底层前沿模型，差异在于「这种智能如何应用于实际工作」。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完成复杂且耗时的任务可能需要大量计算资源，这也解释了智能体 Token 用量为何呈爆发式增长。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1：按 ChatGPT 和智能体划分的企业 Token 用量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企业输出 Token 占比（28 天滚动平均值）· 2025 年 8 月 — 2026 年 6 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5</a:t>
            </a:r>
          </a:p>
        </p:txBody>
      </p:sp>
      <p:pic>
        <p:nvPicPr>
          <p:cNvPr id="8" name="Picture 7" descr="c1_token_sh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517904"/>
            <a:ext cx="7680960" cy="385798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517904"/>
            <a:ext cx="2999232" cy="404164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778240" y="1682496"/>
            <a:ext cx="2606040" cy="37490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7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图表说明（原文）</a:t>
            </a:r>
          </a:p>
          <a:p>
            <a:pPr algn="l">
              <a:lnSpc>
                <a:spcPct val="140000"/>
              </a:lnSpc>
              <a:spcAft>
                <a:spcPts val="9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截至 2026 年 6 月，在企业客户中，智能体 AI 用量（定义为 Codex 的 Token 用量）占 Codex 与 ChatGPT 合计输出 Token 的 64%。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200" b="1">
                <a:solidFill>
                  <a:srgbClr val="1A1D21"/>
                </a:solidFill>
                <a:latin typeface="Noto Sans CJK SC"/>
              </a:rPr>
              <a:t>图例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深蓝：智能体 (Codex)</a:t>
            </a:r>
          </a:p>
          <a:p>
            <a:pPr algn="l">
              <a:lnSpc>
                <a:spcPct val="130000"/>
              </a:lnSpc>
              <a:spcAft>
                <a:spcPts val="9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浅蓝：ChatGPT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200" b="1">
                <a:solidFill>
                  <a:srgbClr val="1A1D21"/>
                </a:solidFill>
                <a:latin typeface="Noto Sans CJK SC"/>
              </a:rPr>
              <a:t>坐标轴</a:t>
            </a:r>
          </a:p>
          <a:p>
            <a:pPr algn="l">
              <a:lnSpc>
                <a:spcPct val="140000"/>
              </a:lnSpc>
              <a:spcAft>
                <a:spcPts val="2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X 轴：2025 年 8 月至 2026 年 6 月（原图共 305 个日度数据点）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Y 轴：企业输出 Token 占比，0%–100%，刻度 0%/25%/50%/75%/100%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687568"/>
            <a:ext cx="7772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原图另标注 6 项产品发布里程碑：GPT-5（2025 年 8 月）、Codex 全面可用（2025 年 10 月）、GPT-5.2（2025 年 12 月）、Codex 应用适用于 macOS（2026 年 2 月）、Codex 应用 Windows 版 + GPT-5.4（2026 年 4 月）、GPT-5.5（2026 年 5 月）。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1 数据明细：各月 Token 占比与产品发布里程碑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按月初边界取值整理 · 数值来自原图内嵌数据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8368" y="1572768"/>
          <a:ext cx="5943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371600"/>
                <a:gridCol w="1371600"/>
                <a:gridCol w="1371600"/>
              </a:tblGrid>
              <a:tr h="350520"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月份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 (Codex)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ChatGPT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智能体占比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8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99.59%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9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99.59%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10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3.18%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96.82%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3.18%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11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5.31%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94.69%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5.31%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12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7.15%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92.85%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7.15%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1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8.24%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91.76%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8.24%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2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12.68%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87.32%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12.68%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3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24.39%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75.61%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24.39%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4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41.10%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58.90%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41.10%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5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54.23%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45.77%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54.23%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2026 年 6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63.80%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36.20%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63.80%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903720" y="1572768"/>
            <a:ext cx="463600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178040" y="1755648"/>
            <a:ext cx="41148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10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产品发布里程碑（原图标注线）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2025 年 8 月　GPT-5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2025 年 10 月　Codex 全面可用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2025 年 12 月　GPT-5.2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2026 年 2 月　Codex 应用适用于 macOS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2026 年 4 月　Codex 应用 Windows 版 + GPT-5.4</a:t>
            </a:r>
          </a:p>
          <a:p>
            <a:pPr algn="l">
              <a:lnSpc>
                <a:spcPct val="130000"/>
              </a:lnSpc>
              <a:spcAft>
                <a:spcPts val="14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2026 年 5 月　GPT-5.5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00" b="0">
                <a:solidFill>
                  <a:srgbClr val="777F88"/>
                </a:solidFill>
                <a:latin typeface="Noto Sans CJK SC"/>
              </a:rPr>
              <a:t>注：原图 Y 轴为「企业输出 Token 占比」，采用 28 天滚动平均，原始数据为 305 个日度取值；上表按月初边界整理。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前沿差距正在拉大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每位活跃用户的输出 Token 数对比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每个月，我们都会根据每位活跃用户的输出 Token 数对企业客户进行排名。前沿企业指的是当月排名前 10% 的企业，而一般企业则位于第 45 至第 55 个百分位之间。截至 6 月份，前沿企业每位活跃用户的输出 Token 数是一般企业的 8.3 倍，这一差距较 1 月份的 2.6 倍增长了三倍。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8.3 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6 月 · 前沿 vs 一般企业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19856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3419856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657600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2.6 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1 月 · 前沿 vs 一般企业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1344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181344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19088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17.1x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6 月 · 前沿企业（以 2025 年 4 月一般企业为基准）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42832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8942832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80576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2.1x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0576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6 月 · 一般企业（同基准）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461772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Token 数并不是衡量商业价值的完美指标：一个简短的回复可能非常有价值，而冗长的回复可能用处不大。但 Token 数量为衡量 AI 使用深度以及员工要求 AI 承担的工作量，提供了一个实用的替代指标。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领先企业正深化 AI 应用，因为他们正将其用于解决组织内部及所在行业的具体问题。早期的企业 AI 应用始于内部，帮助员工查找信息、起草文档、分析数据、编写代码以及实现常规流程的自动化。领先企业正日益将 AI 从提升内部生产力，扩展至面向客户的产品、服务及体验中。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2：随时间推移，前沿企业和一般企业的输出 Token 数量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全行业口径 · 2025 年 4 月 — 2026 年 6 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8</a:t>
            </a:r>
          </a:p>
        </p:txBody>
      </p:sp>
      <p:pic>
        <p:nvPicPr>
          <p:cNvPr id="8" name="Picture 7" descr="c2_frontier_g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481328"/>
            <a:ext cx="8229600" cy="40668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144000" y="1481328"/>
            <a:ext cx="2395728" cy="41148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9345168" y="1664208"/>
            <a:ext cx="2011680" cy="37490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图表说明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Y 轴：每位活跃用户的输出 Token 数（以 2025 年 4 月的一般企业为基准）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刻度：0x / 4x / 8x / 12x / 16x / 20x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X 轴：2025 年 4 月至 2026 年 6 月（15 个月）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图例：深蓝 = 前沿企业（排名前 10%）；橙 = 一般企业（第 45–55 百分位）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原图可切换 5 个行业口径：全行业 / 金融与保险 / 信息 / 制造业 / 专业服务，Y 轴刻度随行业动态变化。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5742432"/>
            <a:ext cx="8229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00" b="0">
                <a:solidFill>
                  <a:srgbClr val="777F88"/>
                </a:solidFill>
                <a:latin typeface="Noto Sans CJK SC"/>
              </a:rPr>
              <a:t>完整数据：前沿企业 2.1x → 17.1x；一般企业 1.0x → 2.1x。2026 年 1 月差距 2.6 倍，2026 年 6 月差距 8.3 倍。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2（续）：分行业的前沿差距同样在扩大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四个行业的 1 月与 6 月差距对比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9</a:t>
            </a:r>
          </a:p>
        </p:txBody>
      </p:sp>
      <p:pic>
        <p:nvPicPr>
          <p:cNvPr id="8" name="Picture 7" descr="c6_industry_g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517904"/>
            <a:ext cx="7223760" cy="349586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138160" y="1517904"/>
            <a:ext cx="340156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366760" y="1700784"/>
            <a:ext cx="29718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原文说明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前沿差距同样存在于不同行业之间：Token 用量差距最大的是信息与技术行业（11.7 倍），最小的则是制造业（5.3 倍）。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相比之下，一般企业在各行业的 Token 用量则较为接近，且在过去一年中增长相对温和（1.9 倍至 2.8 倍）。这表明许多组织仍在使用简单的聊天助手，在深化采用以及利用智能体完成更复杂的工作方面，还有很大的提升空间。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注：信息行业口径对应原图 information 选项，2026 年 6 月前沿企业达 32.5x（Y 轴刻度 0–36）。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2 数据明细：全行业与四个行业的月度数据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数值单位：倍（以 2025 年 4 月各行业的一般企业为基准）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" y="1536192"/>
          <a:ext cx="112014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</a:tblGrid>
              <a:tr h="280035"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月份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全行业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全行业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信息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信息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专业服务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专业服务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金融保险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金融保险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制造业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制造业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2025-10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2025-12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4.1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6.9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4.1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8.3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8.3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7.2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10.7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16.2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10.1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8.6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7.4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12.4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21.8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12.2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9.3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7.4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4A5158"/>
                          </a:solidFill>
                          <a:latin typeface="Noto Sans CJK SC"/>
                        </a:rPr>
                        <a:t>2026-06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17.1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32.5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16.0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12.9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10.7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2.0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20" y="6108192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各行业 2026 年 1 月 → 6 月差距：信息 3.2 → 11.7 倍；专业服务 2.6 → 7.7 倍；金融保险 2.1 → 6.7 倍；制造业 2.2 → 5.3 倍。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前沿企业更频繁地使用高级能力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插件 (Plugins) 与技能 (Skills)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088136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AI 智能体需要获取合适的背景信息与工具才能发挥效用。插件捆绑了协助智能体完成特定工作流的功能。它们能够将提供可复用指令的「技能」与连接公司数据、工具及操作的「应用」相结合。例如，一个销售插件可以将团队的销售手册与对其 CRM 系统的访问权限结合起来，使智能体能够利用当前的客户信息及过往的提案，起草一份量身定制的回复以供审查。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697480"/>
            <a:ext cx="3456432" cy="10515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6974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77824" y="2852928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技能 Skills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182112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提供可复用的指令，告诉智能体「该怎么做」。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1688" y="2697480"/>
            <a:ext cx="3456432" cy="10515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61688" y="26974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581144" y="2852928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应用 Apps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81144" y="3182112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连接公司数据、工具与操作，让智能体「能访问什么」。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5008" y="2697480"/>
            <a:ext cx="3456432" cy="10515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065008" y="26974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84464" y="2852928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插件 Plugins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4464" y="3182112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将技能与应用捆绑，形成协助智能体完成特定工作流的能力。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3977639"/>
            <a:ext cx="10881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前沿企业在采用高级能力方面明显领先。在每周活跃用户中，前沿企业有 21% 的用户使用插件，19% 的用户使用技能；而一般企业仅分别为 9% 和 3%。然而，前沿企业的采用率仅仅揭示了巨大潜力的冰山一角。OpenAI 内部的使用情况凸显了深度应用这些能力的潜力，其活跃用户每周的插件使用率高达 95%。我们关于「智能体如何重塑工作」的研究深入探讨了 OpenAI 员工应用这些高级能力的方式。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5120640"/>
            <a:ext cx="10881360" cy="91440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96112" y="528523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原文小节：探索高级能力在各职能部门的应用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5：前沿企业与一般企业的高级能力采用情况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每周活跃的企业用户占比 · 前沿 vs 一般 vs OpenAI 内部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12</a:t>
            </a:r>
          </a:p>
        </p:txBody>
      </p:sp>
      <p:pic>
        <p:nvPicPr>
          <p:cNvPr id="8" name="Picture 7" descr="c4_capabilit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517904"/>
            <a:ext cx="6583680" cy="376861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98079" y="1517904"/>
            <a:ext cx="404164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754112" y="1700784"/>
            <a:ext cx="356616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图表说明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Y 轴：每周活跃的企业用户占比。前沿 vs 一般视图刻度 0%–30%；与 OpenAI 对比视图刻度 0%–100%。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X 轴：插件、技能两类高级能力。</a:t>
            </a:r>
          </a:p>
          <a:p>
            <a:pPr algn="l">
              <a:lnSpc>
                <a:spcPct val="142000"/>
              </a:lnSpc>
              <a:spcAft>
                <a:spcPts val="12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图例：前沿企业 = 排名前 10% 的企业；一般企业 = 位于企业分布中间 10%；OpenAI = 仅在与 OpenAI 对比视图中显示。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补充说明</a:t>
            </a:r>
          </a:p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原文中仅提及 OpenAI 内部「插件」使用率为 95%；原图数据另显示 OpenAI 内部「技能」使用率为 93%。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3：按企业职位头衔划分的智能体用户增长情况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每周活跃的企业 Codex 用户（以 2026 年 2 月 1 日为基准）· 2026 年 2 月 — 6 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13</a:t>
            </a:r>
          </a:p>
        </p:txBody>
      </p:sp>
      <p:pic>
        <p:nvPicPr>
          <p:cNvPr id="8" name="Picture 7" descr="c3_role_grow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517904"/>
            <a:ext cx="7680960" cy="33146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517904"/>
            <a:ext cx="299008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778240" y="1700784"/>
            <a:ext cx="256032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原文说明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自 2 月以来，企业 Codex 的每周活跃用户数量，在法务部门增长了 108 倍，在销售部门增长了 41 倍，在招聘部门增长了 41 倍，在营销部门增长了 26 倍；相比之下，工程师群体的增长为 5 倍。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图表口径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Y 轴刻度：1x / 25x / 50x / 75x / 100x / 125x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基准日：2026 年 2 月 1 日 = 1x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原图另含 14 条灰色背景对比系列（行政/高管支持、分析师、顾问、承包商、客户成功、数据分析、设计、教育、管理层、IT、产品、研究、安全、未知），因可读性未在图中呈现，其末端值区间为 4.0x–21.7x。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前沿企业如何将智能体投入实际应用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上下文 · 工具 · 持久性三要素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1">
                <a:solidFill>
                  <a:srgbClr val="1F5FA9"/>
                </a:solidFill>
                <a:latin typeface="Noto Sans CJK SC"/>
              </a:rPr>
              <a:t>AI 智能体需要具备三要素才能完成实质性工作：上下文、工具与持久性。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240280"/>
            <a:ext cx="3456432" cy="157276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2402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243230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1">
                <a:solidFill>
                  <a:srgbClr val="1F5FA9"/>
                </a:solidFill>
                <a:latin typeface="Noto Sans CJK SC"/>
              </a:rPr>
              <a:t>1. 上下文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852928"/>
            <a:ext cx="30175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记忆、语音输入以及智能快照功能，帮助员工轻松共享成功完成任务所需的上下文和资料。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1688" y="2240280"/>
            <a:ext cx="3456432" cy="157276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61688" y="22402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599432" y="243230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1">
                <a:solidFill>
                  <a:srgbClr val="1F5FA9"/>
                </a:solidFill>
                <a:latin typeface="Noto Sans CJK SC"/>
              </a:rPr>
              <a:t>2. 工具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2852928"/>
            <a:ext cx="30175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计算机和浏览器使用功能，让智能体能够自主或在人工监督下浏览网站、创建文件并完成任务。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5008" y="2240280"/>
            <a:ext cx="3456432" cy="157276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065008" y="22402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302752" y="243230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1">
                <a:solidFill>
                  <a:srgbClr val="1F5FA9"/>
                </a:solidFill>
                <a:latin typeface="Noto Sans CJK SC"/>
              </a:rPr>
              <a:t>3. 持久性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2852928"/>
            <a:ext cx="30175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目标与循环机制则确保智能体能持续工作，直至任务圆满完成。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4041648"/>
            <a:ext cx="41148" cy="932688"/>
          </a:xfrm>
          <a:prstGeom prst="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41248" y="4041648"/>
            <a:ext cx="10698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1A1D21"/>
                </a:solidFill>
                <a:latin typeface="Noto Sans CJK SC"/>
              </a:rPr>
              <a:t>风险管控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" y="4352544"/>
            <a:ext cx="10698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赋予智能体访问公司系统的权限也会带来新的风险。前沿企业会制定明确的规则：智能体可以在哪里运行、可以访问哪些信息、何时可以执行操作，以及人员该如何审查较高风险的决策。这些控制措施必须随着组织在实际部署中积累的经验而不断演进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8368" y="5102352"/>
            <a:ext cx="41148" cy="932688"/>
          </a:xfrm>
          <a:prstGeom prst="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41248" y="5102352"/>
            <a:ext cx="10698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1A1D21"/>
                </a:solidFill>
                <a:latin typeface="Noto Sans CJK SC"/>
              </a:rPr>
              <a:t>持续学习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5413248"/>
            <a:ext cx="10698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前沿企业还会将持续的学习和试验融入到日常工作中。通过实操构建研讨会、分享新兴用例的论坛以及内部展示活动，成功的实践经验能够在各团队和职能部门间广泛传播。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6108192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原文小节：探索智能体完成实质性工作所需的背景信息、工具与持久性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智能体正从软件开发扩展至更多领域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软件开发者是最早采用者，普通知识工作者增长最快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软件领域最先发力是有原因的。代码库为智能体提供了清晰的上下文，测试环节让输出结果更易于验证，而编程方面的进展又反过来加速了 AI 的研发。在过去两年中，开发者们已经从使用 AI 补全单行代码，转变为让智能体处理完整的软件开发任务。许多开发者不再手动编写代码，而是将时间集中在设置任务、编排智能体以及审查结果上。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相比之下，在普通知识型工作中的进展则较为缓慢，因为许多任务能提供的上下文有限、难以精确定义，并且缺乏明确的结果验证标准。但随着模型的持续扩展、强化学习的进步，以及为提升 GDPval 等评估表现而进行的针对性努力，越来越多的真实任务、工具和工作环境被纳入到了前沿模型的能力范围之内。因此，自今年年初以来，智能体 AI 与普通知识工作者的产品市场契合度 (product-market fit) 正日益提升。</a:t>
            </a:r>
          </a:p>
        </p:txBody>
      </p:sp>
      <p:pic>
        <p:nvPicPr>
          <p:cNvPr id="9" name="Picture 8" descr="c3_role_grow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3703320"/>
            <a:ext cx="5852160" cy="252543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863840" y="3977639"/>
            <a:ext cx="3675887" cy="19659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101583" y="4160520"/>
            <a:ext cx="32004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对应原图：图 3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按企业职位头衔划分的智能体用户增长情况 · 每周活跃的企业 Codex 用户（以 2026 年 2 月 1 日为基准）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法务 108 倍是增速最快的职能，工程 5 倍是增速最慢的。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4：ChatGPT 和智能体 (Codex) 在不同部门的使用差异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对超过 1,000 万条消息的分析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481328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企业级 AI 正从「辅助员工产出」转向「帮助团队执行工作」。即使在同一职能部门内，聊天与智能体 AI 的使用模式也存在显著差异。</a:t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写作依然是 ChatGPT 最常见的用途，而在智能体消息中，编程以及系统或智能体操作合计占据了近 75%。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274320" y="2103120"/>
          <a:ext cx="11658600" cy="38404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4320" y="5998464"/>
            <a:ext cx="1165860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关键数值（原文）：写作 63.7%（传播）、59.2%（招聘）、57.5%（营销）、57.3%（客户支持）、57.0%（法务）、56.5%（销售）；知识检索 24.8%（研究）、21.2%（财务）、20.5%（法务）、20.1%（政策）、19.4%（医疗/生命科学）；编程 29.4%（数据科学）、26.5%（工程）、15.3%（IT）、13.3%（安全）。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4（续）：智能体 (Codex) 在不同部门的消息构成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占该部门全部消息的百分比（%）· 20 个部门 · 13 个消息类别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17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274320" y="1426464"/>
          <a:ext cx="11658600" cy="45262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4320" y="5998464"/>
            <a:ext cx="1165860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关键数值（原文）：编程 62.6%（工程）、59.1%（设计）、58.3%（数据科学）、57.1%（研究）、53.5%（安全）、46.7%（医疗/生命科学）、46.1%（财务）、46.4%（IT）；系统与智能体操作 32.3%（招聘）、25.7%（销售）、24.7%（政策）、23.7%（传播）、23.1%（业务运营）；客户支持部门分类与提取占 86.9%，为其消息构成中的主导类别。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4 数据明细：ChatGPT 与智能体 (Codex) 在各部门的消息构成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占该部门全部消息的百分比（%）· 20 个部门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8368" y="1481328"/>
          <a:ext cx="758952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/>
                <a:gridCol w="1133856"/>
                <a:gridCol w="1133856"/>
                <a:gridCol w="1133856"/>
                <a:gridCol w="1133856"/>
                <a:gridCol w="1133856"/>
              </a:tblGrid>
              <a:tr h="215537"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部门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编程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编程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系统与智能体操作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编程+系统操作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智能体合计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写作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工程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26.45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62.61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13.85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76.46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26.96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数据科学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29.39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58.30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74.81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28.78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设计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5.08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59.09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15.77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74.86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38.38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15.34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46.44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13.32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59.77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安全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13.31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53.49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19.48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72.98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40.34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研究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9.26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21.14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78.21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金融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5.41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46.07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16.90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62.97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44.18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教育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34.98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12.31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47.29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42.41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产品管理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6.50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39.74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21.52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61.26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48.44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项目管理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4.17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40.93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57.85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50.35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业务运营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5.00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40.80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23.09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63.89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50.59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合作拓展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29.42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21.78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51.20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53.58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医疗/生命科学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2.91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46.68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16.25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62.93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55.17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政策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1.87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27.18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24.65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51.83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55.75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销售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1.69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33.44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25.72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59.16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56.47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法务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17.73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50.62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客户支持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4.15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22.15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8.68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30.82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57.32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营销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2.78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39.04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22.09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61.13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57.48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招聘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1.77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32.35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32.32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64.66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59.22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40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传播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29.91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23.70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53.61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63.73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458200" y="1481328"/>
            <a:ext cx="3081528" cy="45262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0" y="1645920"/>
            <a:ext cx="2651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原文表述与口径</a:t>
            </a:r>
          </a:p>
          <a:p>
            <a:pPr algn="l">
              <a:lnSpc>
                <a:spcPct val="145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原文：在智能体消息中，编程以及系统或智能体操作合计占据了近 75%。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口径提示：原文「近 75%」的表述适用于技术类部门。按本页表格数据计算，20 个部门均值为 60.82%；接近或超过 75% 的为研究 78.21%、工程 76.46%、设计 74.86%、数据科学 74.81%。（均值为本报告依原表计算，原文未给出该数值）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样本范围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对超过 1,000 万条消息的分析；20 个部门；13 个消息类别；单位为占该部门全部消息的百分比。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不同行业在 AI 采用情况上的差异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基于 AI 采用指标的行业排名 · 过去一个月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17904"/>
            <a:ext cx="10881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8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AI 的应用路径并非千篇一律，不存在单一的「领跑榜单」。行业排名因衡量指标而异。在过去一个月中，专业和科学服务业在 Codex 采用率及 API 使用强度方面均处于领先地位。艺术、娱乐和休闲业在 ChatGPT 采用率上领先，而制造业尽管在 Codex 和 API 使用强度上排名靠后，但其 ChatGPT 使用强度却是最高的。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8368" y="2633472"/>
          <a:ext cx="78638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280160"/>
                <a:gridCol w="1280160"/>
                <a:gridCol w="1280160"/>
                <a:gridCol w="1280160"/>
              </a:tblGrid>
              <a:tr h="34544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行业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 采用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 使用强度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Codex 采用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API 调用强度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艺术、娱乐与休闲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1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4 ↓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7 ↓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3 ↓</a:t>
                      </a:r>
                    </a:p>
                  </a:txBody>
                  <a:tcPr>
                    <a:solidFill>
                      <a:srgbClr val="DBE5F7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金融与保险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2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3</a:t>
                      </a:r>
                    </a:p>
                  </a:txBody>
                  <a:tcPr>
                    <a:solidFill>
                      <a:srgbClr val="E6ED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5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信息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3 ↑</a:t>
                      </a:r>
                    </a:p>
                  </a:txBody>
                  <a:tcPr>
                    <a:solidFill>
                      <a:srgbClr val="DB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5 ↓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2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4</a:t>
                      </a:r>
                    </a:p>
                  </a:txBody>
                  <a:tcPr>
                    <a:solidFill>
                      <a:srgbClr val="E6EDF8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专业、科学与技术服务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4 ↓</a:t>
                      </a:r>
                    </a:p>
                  </a:txBody>
                  <a:tcPr>
                    <a:solidFill>
                      <a:srgbClr val="E6ED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2 ↓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1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1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建筑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5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3 ↑</a:t>
                      </a:r>
                    </a:p>
                  </a:txBody>
                  <a:tcPr>
                    <a:solidFill>
                      <a:srgbClr val="DB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制造业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6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1 ↑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4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7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医疗保健与社会援助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7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6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6 ↑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6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零售贸易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7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5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2 ↑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732520" y="2633472"/>
            <a:ext cx="2807208" cy="31089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0" y="2779776"/>
            <a:ext cx="2377440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图例说明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底色由浅到深表示排名由低到高（较低 → 较高）。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较上月变化：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07875F"/>
                </a:solidFill>
                <a:latin typeface="Noto Sans CJK SC"/>
              </a:rPr>
              <a:t>↑　上升一位（绿色）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C94C43"/>
                </a:solidFill>
                <a:latin typeface="Noto Sans CJK SC"/>
              </a:rPr>
              <a:t>↓　下降一位（红色）</a:t>
            </a:r>
          </a:p>
          <a:p>
            <a:pPr algn="l">
              <a:lnSpc>
                <a:spcPct val="142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无箭头表示排名与上月持平。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原文中「行业排名表」未标注独立数据来源脚注。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961888"/>
            <a:ext cx="108813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50" b="1">
                <a:solidFill>
                  <a:srgbClr val="1A1D21"/>
                </a:solidFill>
                <a:latin typeface="Noto Sans CJK SC"/>
              </a:rPr>
              <a:t>不同行业在采用 AI 的路径上不尽相同。一些行业正在推进使用开发者工具及 AI 驱动的产品，而另一些行业则在日常应用上展现出更广泛或更密集的使用趋势。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网络安全是企业领导者最关注的问题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风险与防御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AI 在为组织创造交付产品和服务的新方式的同时，也在重塑安全格局。网络安全是最紧迫的风险之一，特别是在 AI 网络安全能力快速发展的当下。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423160"/>
            <a:ext cx="3456432" cy="2606040"/>
          </a:xfrm>
          <a:prstGeom prst="rect">
            <a:avLst/>
          </a:prstGeom>
          <a:solidFill>
            <a:srgbClr val="FDF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423160"/>
            <a:ext cx="3456432" cy="28575"/>
          </a:xfrm>
          <a:prstGeom prst="rect">
            <a:avLst/>
          </a:prstGeom>
          <a:solidFill>
            <a:srgbClr val="C94C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261518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C94C43"/>
                </a:solidFill>
                <a:latin typeface="Noto Sans CJK SC"/>
              </a:rPr>
              <a:t>AI 带来的新风险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035808"/>
            <a:ext cx="3035808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AI 网络安全能力快速发展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网络安全成为最紧迫的风险之一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组织在创造新交付方式的同时重塑了安全格局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1688" y="2423160"/>
            <a:ext cx="3456432" cy="2606040"/>
          </a:xfrm>
          <a:prstGeom prst="rect">
            <a:avLst/>
          </a:prstGeom>
          <a:solidFill>
            <a:srgbClr val="EF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61688" y="2423160"/>
            <a:ext cx="3456432" cy="28575"/>
          </a:xfrm>
          <a:prstGeom prst="rect">
            <a:avLst/>
          </a:prstGeom>
          <a:solidFill>
            <a:srgbClr val="078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599432" y="261518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07875F"/>
                </a:solidFill>
                <a:latin typeface="Noto Sans CJK SC"/>
              </a:rPr>
              <a:t>AI 可以协助防御者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3035808"/>
            <a:ext cx="3035808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模型能够分析庞大的代码库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调查漏洞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支持多步骤的安全工作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5008" y="2423160"/>
            <a:ext cx="3456432" cy="26060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065008" y="242316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302752" y="261518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1F5FA9"/>
                </a:solidFill>
                <a:latin typeface="Noto Sans CJK SC"/>
              </a:rPr>
              <a:t>真正的瓶颈：发现→行动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035808"/>
            <a:ext cx="3035808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发现更多问题并不等同于自动提高系统安全性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确定哪些漏洞是真正的威胁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对后果最严重的风险进行优先级排序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测试补丁，并确保安全团队能够快速审查并部署修复方案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5257800"/>
            <a:ext cx="10881360" cy="8686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96112" y="5413248"/>
            <a:ext cx="104241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OpenAI Daybreak　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汇集了前沿的网络安全模型、企业安全工具以及合作伙伴生态系统，旨在帮助各组织应对这些挑战，并增强其抵御新兴威胁的防御能力。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关于 Enterprise Signals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研究方法、数据口径与延伸资源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OpenAI 的使命是确保 AI 造福全人类。各组织将在很大程度上塑造 AI 的经济影响力；正因如此，我们会定期发布 Enterprise Signals。这是一组追踪企业级 AI 的采用、扩散及影响力的周期性衡量指标。本报告中的所有分析均基于已脱敏的汇总企业使用数据。我们使用自动化系统对消息内容进行了分类，没有 OpenAI 员工审查过任何客户消息。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514600"/>
            <a:ext cx="10881360" cy="1234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96112" y="2679192"/>
            <a:ext cx="104241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数据来源与口径声明（原文）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· 本报告中的所有分析均基于已脱敏的汇总企业使用数据。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· 消息分类由自动化系统完成，没有 OpenAI 员工审查过任何客户消息。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· 职能部门差异分析基于超过 1,000 万条消息。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931920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OpenAI Enterprise 企业客户也可以申请定制的基准测试报告，以查看其组织在最新使用情况及能力衡量指标上的对比表现。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4617720"/>
            <a:ext cx="3456432" cy="14173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96112" y="4791456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探索更多内容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5065776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OpenAI Signals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5413248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OpenAI 经济研究团队的数据、研究、分析和案例平台。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61688" y="4617720"/>
            <a:ext cx="3456432" cy="14173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599432" y="4791456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探索更多内容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5065776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Signals 个人数据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5413248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浏览数据，了解全球个人 ChatGPT 使用模式、地域分布，以及工作与非工作场景的使用情况。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65008" y="4617720"/>
            <a:ext cx="3456432" cy="14173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302752" y="4791456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探索更多内容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2752" y="5065776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研究与分析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2752" y="5413248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围绕 AI 采用情况及其经济和社会影响的研究与分析。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基于网页已有信息的归纳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17904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777F88"/>
                </a:solidFill>
                <a:latin typeface="Noto Sans CJK SC"/>
              </a:rPr>
              <a:t>以下为对网页原有内容的概括性总结，不含网页之外的新增事实、数据或观点。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057400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057400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157984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智能体化已成主线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2176272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企业 AI 正从解答问题迈向执行工作。截至 2026 年 6 月，智能体 AI 用量占 Codex 与 ChatGPT 合计输出 Token 的 64%。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2907792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58368" y="2907792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68680" y="3008376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差距在加速扩大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3026664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前沿企业每位活跃用户的输出 Token 数是一般企业的 8.3 倍（1 月为 2.6 倍）；行业间最大差距 11.7 倍（信息与技术），最小 5.3 倍（制造业）。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3758184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58368" y="3758184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68680" y="3858768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高级能力是分水岭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3877056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前沿企业每周有 21% 的活跃用户使用插件、19% 使用技能，一般企业分别为 9% 和 3%；OpenAI 内部插件使用率达 95%。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4608576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58368" y="4608576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68680" y="470916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增长最快的不是工程师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4727448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自 2 月以来，法务 +108 倍、销售 +41 倍、招聘 +41 倍、营销 +26 倍，工程仅 +5 倍——智能体正从软件开发扩展至更多知识工作领域。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5458968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658368" y="5458968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68680" y="5559552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差异化体现在使用方式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94760" y="5577840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原文指出：使用相同的底层前沿模型，真正让前沿企业脱颖而出的是从辅助转向委派、提供上下文与工具、推动智能体拓展至软件开发之外的领域，并建立风险规则与持续学习机制。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