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33E57"/>
              </a:gs>
              <a:gs pos="100000">
                <a:srgbClr val="0B1B3B"/>
              </a:gs>
            </a:gsLst>
            <a:lin ang="8100000" scaled="0"/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417887" y="-354512"/>
            <a:ext cx="68945" cy="68945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417233" y="-131138"/>
            <a:ext cx="70253" cy="70253"/>
          </a:xfrm>
          <a:prstGeom prst="ellipse">
            <a:avLst/>
          </a:prstGeom>
          <a:solidFill>
            <a:srgbClr val="49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16579" y="92235"/>
            <a:ext cx="71560" cy="71560"/>
          </a:xfrm>
          <a:prstGeom prst="ellipse">
            <a:avLst/>
          </a:prstGeom>
          <a:solidFill>
            <a:srgbClr val="4C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15925" y="315609"/>
            <a:ext cx="72868" cy="72868"/>
          </a:xfrm>
          <a:prstGeom prst="ellipse">
            <a:avLst/>
          </a:prstGeom>
          <a:solidFill>
            <a:srgbClr val="4F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15271" y="538983"/>
            <a:ext cx="74176" cy="74176"/>
          </a:xfrm>
          <a:prstGeom prst="ellipse">
            <a:avLst/>
          </a:prstGeom>
          <a:solidFill>
            <a:srgbClr val="52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414618" y="762358"/>
            <a:ext cx="75483" cy="75483"/>
          </a:xfrm>
          <a:prstGeom prst="ellipse">
            <a:avLst/>
          </a:prstGeom>
          <a:solidFill>
            <a:srgbClr val="5550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413964" y="985732"/>
            <a:ext cx="76791" cy="76791"/>
          </a:xfrm>
          <a:prstGeom prst="ellipse">
            <a:avLst/>
          </a:prstGeom>
          <a:solidFill>
            <a:srgbClr val="58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413310" y="1209106"/>
            <a:ext cx="78098" cy="78098"/>
          </a:xfrm>
          <a:prstGeom prst="ellipse">
            <a:avLst/>
          </a:prstGeom>
          <a:solidFill>
            <a:srgbClr val="5B54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412656" y="1432480"/>
            <a:ext cx="79406" cy="79406"/>
          </a:xfrm>
          <a:prstGeom prst="ellipse">
            <a:avLst/>
          </a:prstGeom>
          <a:solidFill>
            <a:srgbClr val="5E56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412002" y="1655854"/>
            <a:ext cx="80714" cy="80714"/>
          </a:xfrm>
          <a:prstGeom prst="ellipse">
            <a:avLst/>
          </a:prstGeom>
          <a:solidFill>
            <a:srgbClr val="6158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11349" y="1879229"/>
            <a:ext cx="82021" cy="82021"/>
          </a:xfrm>
          <a:prstGeom prst="ellipse">
            <a:avLst/>
          </a:prstGeom>
          <a:solidFill>
            <a:srgbClr val="645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410695" y="2102603"/>
            <a:ext cx="83329" cy="83329"/>
          </a:xfrm>
          <a:prstGeom prst="ellipse">
            <a:avLst/>
          </a:prstGeom>
          <a:solidFill>
            <a:srgbClr val="665C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410041" y="2325977"/>
            <a:ext cx="84636" cy="84636"/>
          </a:xfrm>
          <a:prstGeom prst="ellipse">
            <a:avLst/>
          </a:prstGeom>
          <a:solidFill>
            <a:srgbClr val="695E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409387" y="2549351"/>
            <a:ext cx="85944" cy="85944"/>
          </a:xfrm>
          <a:prstGeom prst="ellipse">
            <a:avLst/>
          </a:prstGeom>
          <a:solidFill>
            <a:srgbClr val="6C60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408733" y="2772725"/>
            <a:ext cx="87252" cy="87252"/>
          </a:xfrm>
          <a:prstGeom prst="ellipse">
            <a:avLst/>
          </a:prstGeom>
          <a:solidFill>
            <a:srgbClr val="6F62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408080" y="2996100"/>
            <a:ext cx="88559" cy="88559"/>
          </a:xfrm>
          <a:prstGeom prst="ellipse">
            <a:avLst/>
          </a:prstGeom>
          <a:solidFill>
            <a:srgbClr val="7264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407426" y="3219474"/>
            <a:ext cx="89867" cy="89867"/>
          </a:xfrm>
          <a:prstGeom prst="ellipse">
            <a:avLst/>
          </a:prstGeom>
          <a:solidFill>
            <a:srgbClr val="7567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406772" y="3442848"/>
            <a:ext cx="91174" cy="91174"/>
          </a:xfrm>
          <a:prstGeom prst="ellipse">
            <a:avLst/>
          </a:prstGeom>
          <a:solidFill>
            <a:srgbClr val="7869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406118" y="3666222"/>
            <a:ext cx="92482" cy="92482"/>
          </a:xfrm>
          <a:prstGeom prst="ellipse">
            <a:avLst/>
          </a:prstGeom>
          <a:solidFill>
            <a:srgbClr val="7B6B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405464" y="3889596"/>
            <a:ext cx="93790" cy="93790"/>
          </a:xfrm>
          <a:prstGeom prst="ellipse">
            <a:avLst/>
          </a:prstGeom>
          <a:solidFill>
            <a:srgbClr val="7E6D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404811" y="4112971"/>
            <a:ext cx="95097" cy="95097"/>
          </a:xfrm>
          <a:prstGeom prst="ellipse">
            <a:avLst/>
          </a:prstGeom>
          <a:solidFill>
            <a:srgbClr val="816F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642438" y="-353989"/>
            <a:ext cx="67899" cy="67899"/>
          </a:xfrm>
          <a:prstGeom prst="ellipse">
            <a:avLst/>
          </a:prstGeom>
          <a:solidFill>
            <a:srgbClr val="44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641784" y="-130615"/>
            <a:ext cx="69207" cy="69207"/>
          </a:xfrm>
          <a:prstGeom prst="ellipse">
            <a:avLst/>
          </a:prstGeom>
          <a:solidFill>
            <a:srgbClr val="47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641130" y="92758"/>
            <a:ext cx="70514" cy="70514"/>
          </a:xfrm>
          <a:prstGeom prst="ellipse">
            <a:avLst/>
          </a:prstGeom>
          <a:solidFill>
            <a:srgbClr val="4A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640476" y="316132"/>
            <a:ext cx="71822" cy="71822"/>
          </a:xfrm>
          <a:prstGeom prst="ellipse">
            <a:avLst/>
          </a:prstGeom>
          <a:solidFill>
            <a:srgbClr val="4C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639822" y="539506"/>
            <a:ext cx="73130" cy="73130"/>
          </a:xfrm>
          <a:prstGeom prst="ellipse">
            <a:avLst/>
          </a:prstGeom>
          <a:solidFill>
            <a:srgbClr val="4F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639169" y="762881"/>
            <a:ext cx="74437" cy="74437"/>
          </a:xfrm>
          <a:prstGeom prst="ellipse">
            <a:avLst/>
          </a:prstGeom>
          <a:solidFill>
            <a:srgbClr val="524E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638515" y="986255"/>
            <a:ext cx="75745" cy="75745"/>
          </a:xfrm>
          <a:prstGeom prst="ellipse">
            <a:avLst/>
          </a:prstGeom>
          <a:solidFill>
            <a:srgbClr val="5550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637861" y="1209629"/>
            <a:ext cx="77052" cy="77052"/>
          </a:xfrm>
          <a:prstGeom prst="ellipse">
            <a:avLst/>
          </a:prstGeom>
          <a:solidFill>
            <a:srgbClr val="58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637207" y="1433003"/>
            <a:ext cx="78360" cy="78360"/>
          </a:xfrm>
          <a:prstGeom prst="ellipse">
            <a:avLst/>
          </a:prstGeom>
          <a:solidFill>
            <a:srgbClr val="5B54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636553" y="1656377"/>
            <a:ext cx="79668" cy="79668"/>
          </a:xfrm>
          <a:prstGeom prst="ellipse">
            <a:avLst/>
          </a:prstGeom>
          <a:solidFill>
            <a:srgbClr val="5E56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635900" y="1879752"/>
            <a:ext cx="80975" cy="80975"/>
          </a:xfrm>
          <a:prstGeom prst="ellipse">
            <a:avLst/>
          </a:prstGeom>
          <a:solidFill>
            <a:srgbClr val="6158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635246" y="2103126"/>
            <a:ext cx="82283" cy="82283"/>
          </a:xfrm>
          <a:prstGeom prst="ellipse">
            <a:avLst/>
          </a:prstGeom>
          <a:solidFill>
            <a:srgbClr val="645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634592" y="2326500"/>
            <a:ext cx="83590" cy="83590"/>
          </a:xfrm>
          <a:prstGeom prst="ellipse">
            <a:avLst/>
          </a:prstGeom>
          <a:solidFill>
            <a:srgbClr val="675D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633938" y="2549874"/>
            <a:ext cx="84898" cy="84898"/>
          </a:xfrm>
          <a:prstGeom prst="ellipse">
            <a:avLst/>
          </a:prstGeom>
          <a:solidFill>
            <a:srgbClr val="6A5F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633285" y="2773249"/>
            <a:ext cx="86205" cy="86205"/>
          </a:xfrm>
          <a:prstGeom prst="ellipse">
            <a:avLst/>
          </a:prstGeom>
          <a:solidFill>
            <a:srgbClr val="6D61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632631" y="2996623"/>
            <a:ext cx="87513" cy="87513"/>
          </a:xfrm>
          <a:prstGeom prst="ellipse">
            <a:avLst/>
          </a:prstGeom>
          <a:solidFill>
            <a:srgbClr val="7063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631977" y="3219997"/>
            <a:ext cx="88821" cy="88821"/>
          </a:xfrm>
          <a:prstGeom prst="ellipse">
            <a:avLst/>
          </a:prstGeom>
          <a:solidFill>
            <a:srgbClr val="7365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631323" y="3443371"/>
            <a:ext cx="90128" cy="90128"/>
          </a:xfrm>
          <a:prstGeom prst="ellipse">
            <a:avLst/>
          </a:prstGeom>
          <a:solidFill>
            <a:srgbClr val="7667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30669" y="3666745"/>
            <a:ext cx="91436" cy="91436"/>
          </a:xfrm>
          <a:prstGeom prst="ellipse">
            <a:avLst/>
          </a:prstGeom>
          <a:solidFill>
            <a:srgbClr val="7969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630016" y="3890120"/>
            <a:ext cx="92743" cy="92743"/>
          </a:xfrm>
          <a:prstGeom prst="ellipse">
            <a:avLst/>
          </a:prstGeom>
          <a:solidFill>
            <a:srgbClr val="7C6B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629362" y="4113494"/>
            <a:ext cx="94051" cy="94051"/>
          </a:xfrm>
          <a:prstGeom prst="ellipse">
            <a:avLst/>
          </a:prstGeom>
          <a:solidFill>
            <a:srgbClr val="7F6D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866989" y="-353466"/>
            <a:ext cx="66853" cy="66853"/>
          </a:xfrm>
          <a:prstGeom prst="ellipse">
            <a:avLst/>
          </a:prstGeom>
          <a:solidFill>
            <a:srgbClr val="41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866335" y="-130092"/>
            <a:ext cx="68161" cy="68161"/>
          </a:xfrm>
          <a:prstGeom prst="ellipse">
            <a:avLst/>
          </a:prstGeom>
          <a:solidFill>
            <a:srgbClr val="44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865681" y="93281"/>
            <a:ext cx="69468" cy="69468"/>
          </a:xfrm>
          <a:prstGeom prst="ellipse">
            <a:avLst/>
          </a:prstGeom>
          <a:solidFill>
            <a:srgbClr val="47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865027" y="316655"/>
            <a:ext cx="70776" cy="70776"/>
          </a:xfrm>
          <a:prstGeom prst="ellipse">
            <a:avLst/>
          </a:prstGeom>
          <a:solidFill>
            <a:srgbClr val="4A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864374" y="540030"/>
            <a:ext cx="72083" cy="72083"/>
          </a:xfrm>
          <a:prstGeom prst="ellipse">
            <a:avLst/>
          </a:prstGeom>
          <a:solidFill>
            <a:srgbClr val="4D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863720" y="763404"/>
            <a:ext cx="73391" cy="73391"/>
          </a:xfrm>
          <a:prstGeom prst="ellipse">
            <a:avLst/>
          </a:prstGeom>
          <a:solidFill>
            <a:srgbClr val="50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863066" y="986778"/>
            <a:ext cx="74699" cy="74699"/>
          </a:xfrm>
          <a:prstGeom prst="ellipse">
            <a:avLst/>
          </a:prstGeom>
          <a:solidFill>
            <a:srgbClr val="534E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862412" y="1210152"/>
            <a:ext cx="76006" cy="76006"/>
          </a:xfrm>
          <a:prstGeom prst="ellipse">
            <a:avLst/>
          </a:prstGeom>
          <a:solidFill>
            <a:srgbClr val="5650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861758" y="1433526"/>
            <a:ext cx="77314" cy="77314"/>
          </a:xfrm>
          <a:prstGeom prst="ellipse">
            <a:avLst/>
          </a:prstGeom>
          <a:solidFill>
            <a:srgbClr val="59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861105" y="1656901"/>
            <a:ext cx="78621" cy="78621"/>
          </a:xfrm>
          <a:prstGeom prst="ellipse">
            <a:avLst/>
          </a:prstGeom>
          <a:solidFill>
            <a:srgbClr val="5C55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860451" y="1880275"/>
            <a:ext cx="79929" cy="79929"/>
          </a:xfrm>
          <a:prstGeom prst="ellipse">
            <a:avLst/>
          </a:prstGeom>
          <a:solidFill>
            <a:srgbClr val="5F57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859797" y="2103649"/>
            <a:ext cx="81237" cy="81237"/>
          </a:xfrm>
          <a:prstGeom prst="ellipse">
            <a:avLst/>
          </a:prstGeom>
          <a:solidFill>
            <a:srgbClr val="6259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859143" y="2327023"/>
            <a:ext cx="82544" cy="82544"/>
          </a:xfrm>
          <a:prstGeom prst="ellipse">
            <a:avLst/>
          </a:prstGeom>
          <a:solidFill>
            <a:srgbClr val="655B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858489" y="2550397"/>
            <a:ext cx="83852" cy="83852"/>
          </a:xfrm>
          <a:prstGeom prst="ellipse">
            <a:avLst/>
          </a:prstGeom>
          <a:solidFill>
            <a:srgbClr val="685D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857836" y="2773772"/>
            <a:ext cx="85159" cy="85159"/>
          </a:xfrm>
          <a:prstGeom prst="ellipse">
            <a:avLst/>
          </a:prstGeom>
          <a:solidFill>
            <a:srgbClr val="6B5F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857182" y="2997146"/>
            <a:ext cx="86467" cy="86467"/>
          </a:xfrm>
          <a:prstGeom prst="ellipse">
            <a:avLst/>
          </a:prstGeom>
          <a:solidFill>
            <a:srgbClr val="6E61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856528" y="3220520"/>
            <a:ext cx="87775" cy="87775"/>
          </a:xfrm>
          <a:prstGeom prst="ellipse">
            <a:avLst/>
          </a:prstGeom>
          <a:solidFill>
            <a:srgbClr val="7063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855874" y="3443894"/>
            <a:ext cx="89082" cy="89082"/>
          </a:xfrm>
          <a:prstGeom prst="ellipse">
            <a:avLst/>
          </a:prstGeom>
          <a:solidFill>
            <a:srgbClr val="7365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855220" y="3667268"/>
            <a:ext cx="90390" cy="90390"/>
          </a:xfrm>
          <a:prstGeom prst="ellipse">
            <a:avLst/>
          </a:prstGeom>
          <a:solidFill>
            <a:srgbClr val="7667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854567" y="3890643"/>
            <a:ext cx="91697" cy="91697"/>
          </a:xfrm>
          <a:prstGeom prst="ellipse">
            <a:avLst/>
          </a:prstGeom>
          <a:solidFill>
            <a:srgbClr val="796A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853913" y="4114017"/>
            <a:ext cx="93005" cy="93005"/>
          </a:xfrm>
          <a:prstGeom prst="ellipse">
            <a:avLst/>
          </a:prstGeom>
          <a:solidFill>
            <a:srgbClr val="7C6C2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091540" y="-352943"/>
            <a:ext cx="65807" cy="65807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090886" y="-129569"/>
            <a:ext cx="67115" cy="67115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090232" y="93804"/>
            <a:ext cx="68422" cy="68422"/>
          </a:xfrm>
          <a:prstGeom prst="ellipse">
            <a:avLst/>
          </a:prstGeom>
          <a:solidFill>
            <a:srgbClr val="45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089578" y="317178"/>
            <a:ext cx="69730" cy="69730"/>
          </a:xfrm>
          <a:prstGeom prst="ellipse">
            <a:avLst/>
          </a:prstGeom>
          <a:solidFill>
            <a:srgbClr val="48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088925" y="540553"/>
            <a:ext cx="71037" cy="71037"/>
          </a:xfrm>
          <a:prstGeom prst="ellipse">
            <a:avLst/>
          </a:prstGeom>
          <a:solidFill>
            <a:srgbClr val="4B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088271" y="763927"/>
            <a:ext cx="72345" cy="72345"/>
          </a:xfrm>
          <a:prstGeom prst="ellipse">
            <a:avLst/>
          </a:prstGeom>
          <a:solidFill>
            <a:srgbClr val="4E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087617" y="987301"/>
            <a:ext cx="73653" cy="73653"/>
          </a:xfrm>
          <a:prstGeom prst="ellipse">
            <a:avLst/>
          </a:prstGeom>
          <a:solidFill>
            <a:srgbClr val="51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086963" y="1210675"/>
            <a:ext cx="74960" cy="74960"/>
          </a:xfrm>
          <a:prstGeom prst="ellipse">
            <a:avLst/>
          </a:prstGeom>
          <a:solidFill>
            <a:srgbClr val="544F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086309" y="1434049"/>
            <a:ext cx="76268" cy="76268"/>
          </a:xfrm>
          <a:prstGeom prst="ellipse">
            <a:avLst/>
          </a:prstGeom>
          <a:solidFill>
            <a:srgbClr val="57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085656" y="1657424"/>
            <a:ext cx="77575" cy="77575"/>
          </a:xfrm>
          <a:prstGeom prst="ellipse">
            <a:avLst/>
          </a:prstGeom>
          <a:solidFill>
            <a:srgbClr val="595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8085002" y="1880798"/>
            <a:ext cx="78883" cy="78883"/>
          </a:xfrm>
          <a:prstGeom prst="ellipse">
            <a:avLst/>
          </a:prstGeom>
          <a:solidFill>
            <a:srgbClr val="5C55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084348" y="2104172"/>
            <a:ext cx="80191" cy="80191"/>
          </a:xfrm>
          <a:prstGeom prst="ellipse">
            <a:avLst/>
          </a:prstGeom>
          <a:solidFill>
            <a:srgbClr val="5F57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8083694" y="2327546"/>
            <a:ext cx="81498" cy="81498"/>
          </a:xfrm>
          <a:prstGeom prst="ellipse">
            <a:avLst/>
          </a:prstGeom>
          <a:solidFill>
            <a:srgbClr val="6259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083040" y="2550920"/>
            <a:ext cx="82806" cy="82806"/>
          </a:xfrm>
          <a:prstGeom prst="ellipse">
            <a:avLst/>
          </a:prstGeom>
          <a:solidFill>
            <a:srgbClr val="655B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082387" y="2774295"/>
            <a:ext cx="84113" cy="84113"/>
          </a:xfrm>
          <a:prstGeom prst="ellipse">
            <a:avLst/>
          </a:prstGeom>
          <a:solidFill>
            <a:srgbClr val="685D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8081733" y="2997669"/>
            <a:ext cx="85421" cy="85421"/>
          </a:xfrm>
          <a:prstGeom prst="ellipse">
            <a:avLst/>
          </a:prstGeom>
          <a:solidFill>
            <a:srgbClr val="6B5F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081079" y="3221043"/>
            <a:ext cx="86729" cy="86729"/>
          </a:xfrm>
          <a:prstGeom prst="ellipse">
            <a:avLst/>
          </a:prstGeom>
          <a:solidFill>
            <a:srgbClr val="6E62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080425" y="3444417"/>
            <a:ext cx="88036" cy="88036"/>
          </a:xfrm>
          <a:prstGeom prst="ellipse">
            <a:avLst/>
          </a:prstGeom>
          <a:solidFill>
            <a:srgbClr val="7164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079771" y="3667791"/>
            <a:ext cx="89344" cy="89344"/>
          </a:xfrm>
          <a:prstGeom prst="ellipse">
            <a:avLst/>
          </a:prstGeom>
          <a:solidFill>
            <a:srgbClr val="7466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8079118" y="3891166"/>
            <a:ext cx="90651" cy="90651"/>
          </a:xfrm>
          <a:prstGeom prst="ellipse">
            <a:avLst/>
          </a:prstGeom>
          <a:solidFill>
            <a:srgbClr val="7768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8078464" y="4114540"/>
            <a:ext cx="91959" cy="91959"/>
          </a:xfrm>
          <a:prstGeom prst="ellipse">
            <a:avLst/>
          </a:prstGeom>
          <a:solidFill>
            <a:srgbClr val="7A6A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8316091" y="-352420"/>
            <a:ext cx="64761" cy="64761"/>
          </a:xfrm>
          <a:prstGeom prst="ellipse">
            <a:avLst/>
          </a:prstGeom>
          <a:solidFill>
            <a:srgbClr val="3D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8315437" y="-129046"/>
            <a:ext cx="66069" cy="66069"/>
          </a:xfrm>
          <a:prstGeom prst="ellipse">
            <a:avLst/>
          </a:prstGeom>
          <a:solidFill>
            <a:srgbClr val="40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8314783" y="94327"/>
            <a:ext cx="67376" cy="67376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8314129" y="317701"/>
            <a:ext cx="68684" cy="68684"/>
          </a:xfrm>
          <a:prstGeom prst="ellipse">
            <a:avLst/>
          </a:prstGeom>
          <a:solidFill>
            <a:srgbClr val="45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8313476" y="541076"/>
            <a:ext cx="69991" cy="69991"/>
          </a:xfrm>
          <a:prstGeom prst="ellipse">
            <a:avLst/>
          </a:prstGeom>
          <a:solidFill>
            <a:srgbClr val="48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8312822" y="764450"/>
            <a:ext cx="71299" cy="71299"/>
          </a:xfrm>
          <a:prstGeom prst="ellipse">
            <a:avLst/>
          </a:prstGeom>
          <a:solidFill>
            <a:srgbClr val="4B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8312168" y="987824"/>
            <a:ext cx="72607" cy="72607"/>
          </a:xfrm>
          <a:prstGeom prst="ellipse">
            <a:avLst/>
          </a:prstGeom>
          <a:solidFill>
            <a:srgbClr val="4E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8311514" y="1211198"/>
            <a:ext cx="73914" cy="73914"/>
          </a:xfrm>
          <a:prstGeom prst="ellipse">
            <a:avLst/>
          </a:prstGeom>
          <a:solidFill>
            <a:srgbClr val="51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8310860" y="1434572"/>
            <a:ext cx="75222" cy="75222"/>
          </a:xfrm>
          <a:prstGeom prst="ellipse">
            <a:avLst/>
          </a:prstGeom>
          <a:solidFill>
            <a:srgbClr val="544F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310207" y="1657947"/>
            <a:ext cx="76529" cy="76529"/>
          </a:xfrm>
          <a:prstGeom prst="ellipse">
            <a:avLst/>
          </a:prstGeom>
          <a:solidFill>
            <a:srgbClr val="57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309553" y="1881321"/>
            <a:ext cx="77837" cy="77837"/>
          </a:xfrm>
          <a:prstGeom prst="ellipse">
            <a:avLst/>
          </a:prstGeom>
          <a:solidFill>
            <a:srgbClr val="5A5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308899" y="2104695"/>
            <a:ext cx="79144" cy="79144"/>
          </a:xfrm>
          <a:prstGeom prst="ellipse">
            <a:avLst/>
          </a:prstGeom>
          <a:solidFill>
            <a:srgbClr val="5D55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308245" y="2328069"/>
            <a:ext cx="80452" cy="80452"/>
          </a:xfrm>
          <a:prstGeom prst="ellipse">
            <a:avLst/>
          </a:prstGeom>
          <a:solidFill>
            <a:srgbClr val="6057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307591" y="2551443"/>
            <a:ext cx="81760" cy="81760"/>
          </a:xfrm>
          <a:prstGeom prst="ellipse">
            <a:avLst/>
          </a:prstGeom>
          <a:solidFill>
            <a:srgbClr val="635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8306938" y="2774818"/>
            <a:ext cx="83067" cy="83067"/>
          </a:xfrm>
          <a:prstGeom prst="ellipse">
            <a:avLst/>
          </a:prstGeom>
          <a:solidFill>
            <a:srgbClr val="665C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306284" y="2998192"/>
            <a:ext cx="84375" cy="84375"/>
          </a:xfrm>
          <a:prstGeom prst="ellipse">
            <a:avLst/>
          </a:prstGeom>
          <a:solidFill>
            <a:srgbClr val="695E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305630" y="3221566"/>
            <a:ext cx="85682" cy="85682"/>
          </a:xfrm>
          <a:prstGeom prst="ellipse">
            <a:avLst/>
          </a:prstGeom>
          <a:solidFill>
            <a:srgbClr val="6C60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304976" y="3444940"/>
            <a:ext cx="86990" cy="86990"/>
          </a:xfrm>
          <a:prstGeom prst="ellipse">
            <a:avLst/>
          </a:prstGeom>
          <a:solidFill>
            <a:srgbClr val="6F62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8304322" y="3668314"/>
            <a:ext cx="88298" cy="88298"/>
          </a:xfrm>
          <a:prstGeom prst="ellipse">
            <a:avLst/>
          </a:prstGeom>
          <a:solidFill>
            <a:srgbClr val="7264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8303669" y="3891689"/>
            <a:ext cx="89605" cy="89605"/>
          </a:xfrm>
          <a:prstGeom prst="ellipse">
            <a:avLst/>
          </a:prstGeom>
          <a:solidFill>
            <a:srgbClr val="7566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8303015" y="4115063"/>
            <a:ext cx="90913" cy="90913"/>
          </a:xfrm>
          <a:prstGeom prst="ellipse">
            <a:avLst/>
          </a:prstGeom>
          <a:solidFill>
            <a:srgbClr val="7868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8540642" y="-351897"/>
            <a:ext cx="63715" cy="63715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8539988" y="-128523"/>
            <a:ext cx="65022" cy="65022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8539334" y="94850"/>
            <a:ext cx="66330" cy="66330"/>
          </a:xfrm>
          <a:prstGeom prst="ellipse">
            <a:avLst/>
          </a:prstGeom>
          <a:solidFill>
            <a:srgbClr val="4041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8538680" y="318224"/>
            <a:ext cx="67638" cy="67638"/>
          </a:xfrm>
          <a:prstGeom prst="ellipse">
            <a:avLst/>
          </a:prstGeom>
          <a:solidFill>
            <a:srgbClr val="43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538027" y="541599"/>
            <a:ext cx="68945" cy="68945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8537373" y="764973"/>
            <a:ext cx="70253" cy="70253"/>
          </a:xfrm>
          <a:prstGeom prst="ellipse">
            <a:avLst/>
          </a:prstGeom>
          <a:solidFill>
            <a:srgbClr val="49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536719" y="988347"/>
            <a:ext cx="71560" cy="71560"/>
          </a:xfrm>
          <a:prstGeom prst="ellipse">
            <a:avLst/>
          </a:prstGeom>
          <a:solidFill>
            <a:srgbClr val="4C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536065" y="1211721"/>
            <a:ext cx="72868" cy="72868"/>
          </a:xfrm>
          <a:prstGeom prst="ellipse">
            <a:avLst/>
          </a:prstGeom>
          <a:solidFill>
            <a:srgbClr val="4F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535411" y="1435095"/>
            <a:ext cx="74176" cy="74176"/>
          </a:xfrm>
          <a:prstGeom prst="ellipse">
            <a:avLst/>
          </a:prstGeom>
          <a:solidFill>
            <a:srgbClr val="52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534758" y="1658470"/>
            <a:ext cx="75483" cy="75483"/>
          </a:xfrm>
          <a:prstGeom prst="ellipse">
            <a:avLst/>
          </a:prstGeom>
          <a:solidFill>
            <a:srgbClr val="5550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534104" y="1881844"/>
            <a:ext cx="76791" cy="76791"/>
          </a:xfrm>
          <a:prstGeom prst="ellipse">
            <a:avLst/>
          </a:prstGeom>
          <a:solidFill>
            <a:srgbClr val="58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533450" y="2105218"/>
            <a:ext cx="78098" cy="78098"/>
          </a:xfrm>
          <a:prstGeom prst="ellipse">
            <a:avLst/>
          </a:prstGeom>
          <a:solidFill>
            <a:srgbClr val="5B54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532796" y="2328592"/>
            <a:ext cx="79406" cy="79406"/>
          </a:xfrm>
          <a:prstGeom prst="ellipse">
            <a:avLst/>
          </a:prstGeom>
          <a:solidFill>
            <a:srgbClr val="5E56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8532142" y="2551966"/>
            <a:ext cx="80714" cy="80714"/>
          </a:xfrm>
          <a:prstGeom prst="ellipse">
            <a:avLst/>
          </a:prstGeom>
          <a:solidFill>
            <a:srgbClr val="6158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8531489" y="2775341"/>
            <a:ext cx="82021" cy="82021"/>
          </a:xfrm>
          <a:prstGeom prst="ellipse">
            <a:avLst/>
          </a:prstGeom>
          <a:solidFill>
            <a:srgbClr val="645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8530835" y="2998715"/>
            <a:ext cx="83329" cy="83329"/>
          </a:xfrm>
          <a:prstGeom prst="ellipse">
            <a:avLst/>
          </a:prstGeom>
          <a:solidFill>
            <a:srgbClr val="665C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530181" y="3222089"/>
            <a:ext cx="84636" cy="84636"/>
          </a:xfrm>
          <a:prstGeom prst="ellipse">
            <a:avLst/>
          </a:prstGeom>
          <a:solidFill>
            <a:srgbClr val="695E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8529527" y="3445463"/>
            <a:ext cx="85944" cy="85944"/>
          </a:xfrm>
          <a:prstGeom prst="ellipse">
            <a:avLst/>
          </a:prstGeom>
          <a:solidFill>
            <a:srgbClr val="6C60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8528873" y="3668837"/>
            <a:ext cx="87252" cy="87252"/>
          </a:xfrm>
          <a:prstGeom prst="ellipse">
            <a:avLst/>
          </a:prstGeom>
          <a:solidFill>
            <a:srgbClr val="6F62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528220" y="3892212"/>
            <a:ext cx="88559" cy="88559"/>
          </a:xfrm>
          <a:prstGeom prst="ellipse">
            <a:avLst/>
          </a:prstGeom>
          <a:solidFill>
            <a:srgbClr val="7264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8527566" y="4115586"/>
            <a:ext cx="89867" cy="89867"/>
          </a:xfrm>
          <a:prstGeom prst="ellipse">
            <a:avLst/>
          </a:prstGeom>
          <a:solidFill>
            <a:srgbClr val="7567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8765193" y="-351374"/>
            <a:ext cx="62669" cy="62669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8764539" y="-128000"/>
            <a:ext cx="63976" cy="63976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763885" y="95373"/>
            <a:ext cx="65284" cy="65284"/>
          </a:xfrm>
          <a:prstGeom prst="ellipse">
            <a:avLst/>
          </a:prstGeom>
          <a:solidFill>
            <a:srgbClr val="3E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8763231" y="318747"/>
            <a:ext cx="66592" cy="66592"/>
          </a:xfrm>
          <a:prstGeom prst="ellipse">
            <a:avLst/>
          </a:prstGeom>
          <a:solidFill>
            <a:srgbClr val="4141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8762578" y="542122"/>
            <a:ext cx="67899" cy="67899"/>
          </a:xfrm>
          <a:prstGeom prst="ellipse">
            <a:avLst/>
          </a:prstGeom>
          <a:solidFill>
            <a:srgbClr val="44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8761924" y="765496"/>
            <a:ext cx="69207" cy="69207"/>
          </a:xfrm>
          <a:prstGeom prst="ellipse">
            <a:avLst/>
          </a:prstGeom>
          <a:solidFill>
            <a:srgbClr val="47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8761270" y="988870"/>
            <a:ext cx="70514" cy="70514"/>
          </a:xfrm>
          <a:prstGeom prst="ellipse">
            <a:avLst/>
          </a:prstGeom>
          <a:solidFill>
            <a:srgbClr val="4A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8760616" y="1212244"/>
            <a:ext cx="71822" cy="71822"/>
          </a:xfrm>
          <a:prstGeom prst="ellipse">
            <a:avLst/>
          </a:prstGeom>
          <a:solidFill>
            <a:srgbClr val="4C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8759962" y="1435618"/>
            <a:ext cx="73130" cy="73130"/>
          </a:xfrm>
          <a:prstGeom prst="ellipse">
            <a:avLst/>
          </a:prstGeom>
          <a:solidFill>
            <a:srgbClr val="4F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8759309" y="1658993"/>
            <a:ext cx="74437" cy="74437"/>
          </a:xfrm>
          <a:prstGeom prst="ellipse">
            <a:avLst/>
          </a:prstGeom>
          <a:solidFill>
            <a:srgbClr val="524E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8758655" y="1882367"/>
            <a:ext cx="75745" cy="75745"/>
          </a:xfrm>
          <a:prstGeom prst="ellipse">
            <a:avLst/>
          </a:prstGeom>
          <a:solidFill>
            <a:srgbClr val="5550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8758001" y="2105741"/>
            <a:ext cx="77052" cy="77052"/>
          </a:xfrm>
          <a:prstGeom prst="ellipse">
            <a:avLst/>
          </a:prstGeom>
          <a:solidFill>
            <a:srgbClr val="58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757347" y="2329115"/>
            <a:ext cx="78360" cy="78360"/>
          </a:xfrm>
          <a:prstGeom prst="ellipse">
            <a:avLst/>
          </a:prstGeom>
          <a:solidFill>
            <a:srgbClr val="5B54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8756693" y="2552489"/>
            <a:ext cx="79668" cy="79668"/>
          </a:xfrm>
          <a:prstGeom prst="ellipse">
            <a:avLst/>
          </a:prstGeom>
          <a:solidFill>
            <a:srgbClr val="5E56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8756040" y="2775864"/>
            <a:ext cx="80975" cy="80975"/>
          </a:xfrm>
          <a:prstGeom prst="ellipse">
            <a:avLst/>
          </a:prstGeom>
          <a:solidFill>
            <a:srgbClr val="6158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8755386" y="2999238"/>
            <a:ext cx="82283" cy="82283"/>
          </a:xfrm>
          <a:prstGeom prst="ellipse">
            <a:avLst/>
          </a:prstGeom>
          <a:solidFill>
            <a:srgbClr val="645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8754732" y="3222612"/>
            <a:ext cx="83590" cy="83590"/>
          </a:xfrm>
          <a:prstGeom prst="ellipse">
            <a:avLst/>
          </a:prstGeom>
          <a:solidFill>
            <a:srgbClr val="675D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8754078" y="3445986"/>
            <a:ext cx="84898" cy="84898"/>
          </a:xfrm>
          <a:prstGeom prst="ellipse">
            <a:avLst/>
          </a:prstGeom>
          <a:solidFill>
            <a:srgbClr val="6A5F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8753425" y="3669361"/>
            <a:ext cx="86205" cy="86205"/>
          </a:xfrm>
          <a:prstGeom prst="ellipse">
            <a:avLst/>
          </a:prstGeom>
          <a:solidFill>
            <a:srgbClr val="6D61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8752771" y="3892735"/>
            <a:ext cx="87513" cy="87513"/>
          </a:xfrm>
          <a:prstGeom prst="ellipse">
            <a:avLst/>
          </a:prstGeom>
          <a:solidFill>
            <a:srgbClr val="7063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8752117" y="4116109"/>
            <a:ext cx="88821" cy="88821"/>
          </a:xfrm>
          <a:prstGeom prst="ellipse">
            <a:avLst/>
          </a:prstGeom>
          <a:solidFill>
            <a:srgbClr val="7365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8989744" y="-350851"/>
            <a:ext cx="61623" cy="61623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8989090" y="-127477"/>
            <a:ext cx="62930" cy="62930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988436" y="95896"/>
            <a:ext cx="64238" cy="64238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8987782" y="319270"/>
            <a:ext cx="65546" cy="65546"/>
          </a:xfrm>
          <a:prstGeom prst="ellipse">
            <a:avLst/>
          </a:prstGeom>
          <a:solidFill>
            <a:srgbClr val="3E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8987129" y="542645"/>
            <a:ext cx="66853" cy="66853"/>
          </a:xfrm>
          <a:prstGeom prst="ellipse">
            <a:avLst/>
          </a:prstGeom>
          <a:solidFill>
            <a:srgbClr val="41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8986475" y="766019"/>
            <a:ext cx="68161" cy="68161"/>
          </a:xfrm>
          <a:prstGeom prst="ellipse">
            <a:avLst/>
          </a:prstGeom>
          <a:solidFill>
            <a:srgbClr val="44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8985821" y="989393"/>
            <a:ext cx="69468" cy="69468"/>
          </a:xfrm>
          <a:prstGeom prst="ellipse">
            <a:avLst/>
          </a:prstGeom>
          <a:solidFill>
            <a:srgbClr val="47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8985167" y="1212767"/>
            <a:ext cx="70776" cy="70776"/>
          </a:xfrm>
          <a:prstGeom prst="ellipse">
            <a:avLst/>
          </a:prstGeom>
          <a:solidFill>
            <a:srgbClr val="4A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8984514" y="1436142"/>
            <a:ext cx="72083" cy="72083"/>
          </a:xfrm>
          <a:prstGeom prst="ellipse">
            <a:avLst/>
          </a:prstGeom>
          <a:solidFill>
            <a:srgbClr val="4D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8983860" y="1659516"/>
            <a:ext cx="73391" cy="73391"/>
          </a:xfrm>
          <a:prstGeom prst="ellipse">
            <a:avLst/>
          </a:prstGeom>
          <a:solidFill>
            <a:srgbClr val="50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983206" y="1882890"/>
            <a:ext cx="74699" cy="74699"/>
          </a:xfrm>
          <a:prstGeom prst="ellipse">
            <a:avLst/>
          </a:prstGeom>
          <a:solidFill>
            <a:srgbClr val="534E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8982552" y="2106264"/>
            <a:ext cx="76006" cy="76006"/>
          </a:xfrm>
          <a:prstGeom prst="ellipse">
            <a:avLst/>
          </a:prstGeom>
          <a:solidFill>
            <a:srgbClr val="5650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8981898" y="2329638"/>
            <a:ext cx="77314" cy="77314"/>
          </a:xfrm>
          <a:prstGeom prst="ellipse">
            <a:avLst/>
          </a:prstGeom>
          <a:solidFill>
            <a:srgbClr val="59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8981245" y="2553013"/>
            <a:ext cx="78621" cy="78621"/>
          </a:xfrm>
          <a:prstGeom prst="ellipse">
            <a:avLst/>
          </a:prstGeom>
          <a:solidFill>
            <a:srgbClr val="5C55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8980591" y="2776387"/>
            <a:ext cx="79929" cy="79929"/>
          </a:xfrm>
          <a:prstGeom prst="ellipse">
            <a:avLst/>
          </a:prstGeom>
          <a:solidFill>
            <a:srgbClr val="5F57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8979937" y="2999761"/>
            <a:ext cx="81237" cy="81237"/>
          </a:xfrm>
          <a:prstGeom prst="ellipse">
            <a:avLst/>
          </a:prstGeom>
          <a:solidFill>
            <a:srgbClr val="6259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8979283" y="3223135"/>
            <a:ext cx="82544" cy="82544"/>
          </a:xfrm>
          <a:prstGeom prst="ellipse">
            <a:avLst/>
          </a:prstGeom>
          <a:solidFill>
            <a:srgbClr val="655B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8978629" y="3446509"/>
            <a:ext cx="83852" cy="83852"/>
          </a:xfrm>
          <a:prstGeom prst="ellipse">
            <a:avLst/>
          </a:prstGeom>
          <a:solidFill>
            <a:srgbClr val="685D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8977976" y="3669884"/>
            <a:ext cx="85159" cy="85159"/>
          </a:xfrm>
          <a:prstGeom prst="ellipse">
            <a:avLst/>
          </a:prstGeom>
          <a:solidFill>
            <a:srgbClr val="6B5F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8977322" y="3893258"/>
            <a:ext cx="86467" cy="86467"/>
          </a:xfrm>
          <a:prstGeom prst="ellipse">
            <a:avLst/>
          </a:prstGeom>
          <a:solidFill>
            <a:srgbClr val="6E61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8976668" y="4116632"/>
            <a:ext cx="87775" cy="87775"/>
          </a:xfrm>
          <a:prstGeom prst="ellipse">
            <a:avLst/>
          </a:prstGeom>
          <a:solidFill>
            <a:srgbClr val="7063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9214295" y="-350328"/>
            <a:ext cx="60577" cy="60577"/>
          </a:xfrm>
          <a:prstGeom prst="ellipse">
            <a:avLst/>
          </a:prstGeom>
          <a:solidFill>
            <a:srgbClr val="33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9213641" y="-126954"/>
            <a:ext cx="61884" cy="61884"/>
          </a:xfrm>
          <a:prstGeom prst="ellipse">
            <a:avLst/>
          </a:prstGeom>
          <a:solidFill>
            <a:srgbClr val="363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9212987" y="96419"/>
            <a:ext cx="63192" cy="63192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9212334" y="319794"/>
            <a:ext cx="64499" cy="64499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9211680" y="543168"/>
            <a:ext cx="65807" cy="65807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9211026" y="766542"/>
            <a:ext cx="67115" cy="67115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9210372" y="989916"/>
            <a:ext cx="68422" cy="68422"/>
          </a:xfrm>
          <a:prstGeom prst="ellipse">
            <a:avLst/>
          </a:prstGeom>
          <a:solidFill>
            <a:srgbClr val="45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9209718" y="1213290"/>
            <a:ext cx="69730" cy="69730"/>
          </a:xfrm>
          <a:prstGeom prst="ellipse">
            <a:avLst/>
          </a:prstGeom>
          <a:solidFill>
            <a:srgbClr val="48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9209065" y="1436665"/>
            <a:ext cx="71037" cy="71037"/>
          </a:xfrm>
          <a:prstGeom prst="ellipse">
            <a:avLst/>
          </a:prstGeom>
          <a:solidFill>
            <a:srgbClr val="4B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9208411" y="1660039"/>
            <a:ext cx="72345" cy="72345"/>
          </a:xfrm>
          <a:prstGeom prst="ellipse">
            <a:avLst/>
          </a:prstGeom>
          <a:solidFill>
            <a:srgbClr val="4E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9207757" y="1883413"/>
            <a:ext cx="73653" cy="73653"/>
          </a:xfrm>
          <a:prstGeom prst="ellipse">
            <a:avLst/>
          </a:prstGeom>
          <a:solidFill>
            <a:srgbClr val="51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9207103" y="2106787"/>
            <a:ext cx="74960" cy="74960"/>
          </a:xfrm>
          <a:prstGeom prst="ellipse">
            <a:avLst/>
          </a:prstGeom>
          <a:solidFill>
            <a:srgbClr val="544F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9206449" y="2330161"/>
            <a:ext cx="76268" cy="76268"/>
          </a:xfrm>
          <a:prstGeom prst="ellipse">
            <a:avLst/>
          </a:prstGeom>
          <a:solidFill>
            <a:srgbClr val="57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9205796" y="2553536"/>
            <a:ext cx="77575" cy="77575"/>
          </a:xfrm>
          <a:prstGeom prst="ellipse">
            <a:avLst/>
          </a:prstGeom>
          <a:solidFill>
            <a:srgbClr val="595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9205142" y="2776910"/>
            <a:ext cx="78883" cy="78883"/>
          </a:xfrm>
          <a:prstGeom prst="ellipse">
            <a:avLst/>
          </a:prstGeom>
          <a:solidFill>
            <a:srgbClr val="5C55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9204488" y="3000284"/>
            <a:ext cx="80191" cy="80191"/>
          </a:xfrm>
          <a:prstGeom prst="ellipse">
            <a:avLst/>
          </a:prstGeom>
          <a:solidFill>
            <a:srgbClr val="5F57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9203834" y="3223658"/>
            <a:ext cx="81498" cy="81498"/>
          </a:xfrm>
          <a:prstGeom prst="ellipse">
            <a:avLst/>
          </a:prstGeom>
          <a:solidFill>
            <a:srgbClr val="6259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9203180" y="3447032"/>
            <a:ext cx="82806" cy="82806"/>
          </a:xfrm>
          <a:prstGeom prst="ellipse">
            <a:avLst/>
          </a:prstGeom>
          <a:solidFill>
            <a:srgbClr val="655B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9202527" y="3670407"/>
            <a:ext cx="84113" cy="84113"/>
          </a:xfrm>
          <a:prstGeom prst="ellipse">
            <a:avLst/>
          </a:prstGeom>
          <a:solidFill>
            <a:srgbClr val="685D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9201873" y="3893781"/>
            <a:ext cx="85421" cy="85421"/>
          </a:xfrm>
          <a:prstGeom prst="ellipse">
            <a:avLst/>
          </a:prstGeom>
          <a:solidFill>
            <a:srgbClr val="6B5F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9201219" y="4117155"/>
            <a:ext cx="86729" cy="86729"/>
          </a:xfrm>
          <a:prstGeom prst="ellipse">
            <a:avLst/>
          </a:prstGeom>
          <a:solidFill>
            <a:srgbClr val="6E62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9438846" y="-349805"/>
            <a:ext cx="59531" cy="59531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9438192" y="-126431"/>
            <a:ext cx="60838" cy="60838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9437538" y="96942"/>
            <a:ext cx="62146" cy="62146"/>
          </a:xfrm>
          <a:prstGeom prst="ellipse">
            <a:avLst/>
          </a:prstGeom>
          <a:solidFill>
            <a:srgbClr val="373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9436885" y="320317"/>
            <a:ext cx="63453" cy="63453"/>
          </a:xfrm>
          <a:prstGeom prst="ellipse">
            <a:avLst/>
          </a:prstGeom>
          <a:solidFill>
            <a:srgbClr val="3A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9436231" y="543691"/>
            <a:ext cx="64761" cy="64761"/>
          </a:xfrm>
          <a:prstGeom prst="ellipse">
            <a:avLst/>
          </a:prstGeom>
          <a:solidFill>
            <a:srgbClr val="3D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9435577" y="767065"/>
            <a:ext cx="66069" cy="66069"/>
          </a:xfrm>
          <a:prstGeom prst="ellipse">
            <a:avLst/>
          </a:prstGeom>
          <a:solidFill>
            <a:srgbClr val="40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9434923" y="990439"/>
            <a:ext cx="67376" cy="67376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9434269" y="1213813"/>
            <a:ext cx="68684" cy="68684"/>
          </a:xfrm>
          <a:prstGeom prst="ellipse">
            <a:avLst/>
          </a:prstGeom>
          <a:solidFill>
            <a:srgbClr val="45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9433616" y="1437188"/>
            <a:ext cx="69991" cy="69991"/>
          </a:xfrm>
          <a:prstGeom prst="ellipse">
            <a:avLst/>
          </a:prstGeom>
          <a:solidFill>
            <a:srgbClr val="48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9432962" y="1660562"/>
            <a:ext cx="71299" cy="71299"/>
          </a:xfrm>
          <a:prstGeom prst="ellipse">
            <a:avLst/>
          </a:prstGeom>
          <a:solidFill>
            <a:srgbClr val="4B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9432308" y="1883936"/>
            <a:ext cx="72607" cy="72607"/>
          </a:xfrm>
          <a:prstGeom prst="ellipse">
            <a:avLst/>
          </a:prstGeom>
          <a:solidFill>
            <a:srgbClr val="4E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9431654" y="2107310"/>
            <a:ext cx="73914" cy="73914"/>
          </a:xfrm>
          <a:prstGeom prst="ellipse">
            <a:avLst/>
          </a:prstGeom>
          <a:solidFill>
            <a:srgbClr val="51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9431000" y="2330684"/>
            <a:ext cx="75222" cy="75222"/>
          </a:xfrm>
          <a:prstGeom prst="ellipse">
            <a:avLst/>
          </a:prstGeom>
          <a:solidFill>
            <a:srgbClr val="544F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9430347" y="2554059"/>
            <a:ext cx="76529" cy="76529"/>
          </a:xfrm>
          <a:prstGeom prst="ellipse">
            <a:avLst/>
          </a:prstGeom>
          <a:solidFill>
            <a:srgbClr val="57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9429693" y="2777433"/>
            <a:ext cx="77837" cy="77837"/>
          </a:xfrm>
          <a:prstGeom prst="ellipse">
            <a:avLst/>
          </a:prstGeom>
          <a:solidFill>
            <a:srgbClr val="5A5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9429039" y="3000807"/>
            <a:ext cx="79144" cy="79144"/>
          </a:xfrm>
          <a:prstGeom prst="ellipse">
            <a:avLst/>
          </a:prstGeom>
          <a:solidFill>
            <a:srgbClr val="5D55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9428385" y="3224181"/>
            <a:ext cx="80452" cy="80452"/>
          </a:xfrm>
          <a:prstGeom prst="ellipse">
            <a:avLst/>
          </a:prstGeom>
          <a:solidFill>
            <a:srgbClr val="6057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9427731" y="3447555"/>
            <a:ext cx="81760" cy="81760"/>
          </a:xfrm>
          <a:prstGeom prst="ellipse">
            <a:avLst/>
          </a:prstGeom>
          <a:solidFill>
            <a:srgbClr val="635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9427078" y="3670930"/>
            <a:ext cx="83067" cy="83067"/>
          </a:xfrm>
          <a:prstGeom prst="ellipse">
            <a:avLst/>
          </a:prstGeom>
          <a:solidFill>
            <a:srgbClr val="665C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9426424" y="3894304"/>
            <a:ext cx="84375" cy="84375"/>
          </a:xfrm>
          <a:prstGeom prst="ellipse">
            <a:avLst/>
          </a:prstGeom>
          <a:solidFill>
            <a:srgbClr val="695E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9425770" y="4117678"/>
            <a:ext cx="85682" cy="85682"/>
          </a:xfrm>
          <a:prstGeom prst="ellipse">
            <a:avLst/>
          </a:prstGeom>
          <a:solidFill>
            <a:srgbClr val="6C60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9663397" y="-349282"/>
            <a:ext cx="58485" cy="58485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9662743" y="-125908"/>
            <a:ext cx="59792" cy="59792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9662089" y="97465"/>
            <a:ext cx="61100" cy="61100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9661436" y="320840"/>
            <a:ext cx="62407" cy="62407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9660782" y="544214"/>
            <a:ext cx="63715" cy="63715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9660128" y="767588"/>
            <a:ext cx="65022" cy="65022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9659474" y="990962"/>
            <a:ext cx="66330" cy="66330"/>
          </a:xfrm>
          <a:prstGeom prst="ellipse">
            <a:avLst/>
          </a:prstGeom>
          <a:solidFill>
            <a:srgbClr val="4041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9658820" y="1214336"/>
            <a:ext cx="67638" cy="67638"/>
          </a:xfrm>
          <a:prstGeom prst="ellipse">
            <a:avLst/>
          </a:prstGeom>
          <a:solidFill>
            <a:srgbClr val="43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9658167" y="1437711"/>
            <a:ext cx="68945" cy="68945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9657513" y="1661085"/>
            <a:ext cx="70253" cy="70253"/>
          </a:xfrm>
          <a:prstGeom prst="ellipse">
            <a:avLst/>
          </a:prstGeom>
          <a:solidFill>
            <a:srgbClr val="49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9656859" y="1884459"/>
            <a:ext cx="71560" cy="71560"/>
          </a:xfrm>
          <a:prstGeom prst="ellipse">
            <a:avLst/>
          </a:prstGeom>
          <a:solidFill>
            <a:srgbClr val="4C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9656205" y="2107833"/>
            <a:ext cx="72868" cy="72868"/>
          </a:xfrm>
          <a:prstGeom prst="ellipse">
            <a:avLst/>
          </a:prstGeom>
          <a:solidFill>
            <a:srgbClr val="4F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9655551" y="2331207"/>
            <a:ext cx="74176" cy="74176"/>
          </a:xfrm>
          <a:prstGeom prst="ellipse">
            <a:avLst/>
          </a:prstGeom>
          <a:solidFill>
            <a:srgbClr val="52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9654898" y="2554582"/>
            <a:ext cx="75483" cy="75483"/>
          </a:xfrm>
          <a:prstGeom prst="ellipse">
            <a:avLst/>
          </a:prstGeom>
          <a:solidFill>
            <a:srgbClr val="5550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9654244" y="2777956"/>
            <a:ext cx="76791" cy="76791"/>
          </a:xfrm>
          <a:prstGeom prst="ellipse">
            <a:avLst/>
          </a:prstGeom>
          <a:solidFill>
            <a:srgbClr val="58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9653590" y="3001330"/>
            <a:ext cx="78098" cy="78098"/>
          </a:xfrm>
          <a:prstGeom prst="ellipse">
            <a:avLst/>
          </a:prstGeom>
          <a:solidFill>
            <a:srgbClr val="5B54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9652936" y="3224704"/>
            <a:ext cx="79406" cy="79406"/>
          </a:xfrm>
          <a:prstGeom prst="ellipse">
            <a:avLst/>
          </a:prstGeom>
          <a:solidFill>
            <a:srgbClr val="5E56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9652282" y="3448078"/>
            <a:ext cx="80714" cy="80714"/>
          </a:xfrm>
          <a:prstGeom prst="ellipse">
            <a:avLst/>
          </a:prstGeom>
          <a:solidFill>
            <a:srgbClr val="6158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9651629" y="3671453"/>
            <a:ext cx="82021" cy="82021"/>
          </a:xfrm>
          <a:prstGeom prst="ellipse">
            <a:avLst/>
          </a:prstGeom>
          <a:solidFill>
            <a:srgbClr val="645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9650975" y="3894827"/>
            <a:ext cx="83329" cy="83329"/>
          </a:xfrm>
          <a:prstGeom prst="ellipse">
            <a:avLst/>
          </a:prstGeom>
          <a:solidFill>
            <a:srgbClr val="665C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9650321" y="4118201"/>
            <a:ext cx="84636" cy="84636"/>
          </a:xfrm>
          <a:prstGeom prst="ellipse">
            <a:avLst/>
          </a:prstGeom>
          <a:solidFill>
            <a:srgbClr val="695E3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9887948" y="-348759"/>
            <a:ext cx="57438" cy="57438"/>
          </a:xfrm>
          <a:prstGeom prst="ellipse">
            <a:avLst/>
          </a:prstGeom>
          <a:solidFill>
            <a:srgbClr val="2C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9887294" y="-125385"/>
            <a:ext cx="58746" cy="58746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9886640" y="97988"/>
            <a:ext cx="60054" cy="60054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9885987" y="321363"/>
            <a:ext cx="61361" cy="61361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9885333" y="544737"/>
            <a:ext cx="62669" cy="62669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9884679" y="768111"/>
            <a:ext cx="63976" cy="63976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9884025" y="991485"/>
            <a:ext cx="65284" cy="65284"/>
          </a:xfrm>
          <a:prstGeom prst="ellipse">
            <a:avLst/>
          </a:prstGeom>
          <a:solidFill>
            <a:srgbClr val="3E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9883371" y="1214859"/>
            <a:ext cx="66592" cy="66592"/>
          </a:xfrm>
          <a:prstGeom prst="ellipse">
            <a:avLst/>
          </a:prstGeom>
          <a:solidFill>
            <a:srgbClr val="4141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9882718" y="1438234"/>
            <a:ext cx="67899" cy="67899"/>
          </a:xfrm>
          <a:prstGeom prst="ellipse">
            <a:avLst/>
          </a:prstGeom>
          <a:solidFill>
            <a:srgbClr val="44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9882064" y="1661608"/>
            <a:ext cx="69207" cy="69207"/>
          </a:xfrm>
          <a:prstGeom prst="ellipse">
            <a:avLst/>
          </a:prstGeom>
          <a:solidFill>
            <a:srgbClr val="47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9881410" y="1884982"/>
            <a:ext cx="70514" cy="70514"/>
          </a:xfrm>
          <a:prstGeom prst="ellipse">
            <a:avLst/>
          </a:prstGeom>
          <a:solidFill>
            <a:srgbClr val="4A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9880756" y="2108356"/>
            <a:ext cx="71822" cy="71822"/>
          </a:xfrm>
          <a:prstGeom prst="ellipse">
            <a:avLst/>
          </a:prstGeom>
          <a:solidFill>
            <a:srgbClr val="4C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9880102" y="2331730"/>
            <a:ext cx="73130" cy="73130"/>
          </a:xfrm>
          <a:prstGeom prst="ellipse">
            <a:avLst/>
          </a:prstGeom>
          <a:solidFill>
            <a:srgbClr val="4F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9879449" y="2555105"/>
            <a:ext cx="74437" cy="74437"/>
          </a:xfrm>
          <a:prstGeom prst="ellipse">
            <a:avLst/>
          </a:prstGeom>
          <a:solidFill>
            <a:srgbClr val="524E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9878795" y="2778479"/>
            <a:ext cx="75745" cy="75745"/>
          </a:xfrm>
          <a:prstGeom prst="ellipse">
            <a:avLst/>
          </a:prstGeom>
          <a:solidFill>
            <a:srgbClr val="5550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9878141" y="3001853"/>
            <a:ext cx="77052" cy="77052"/>
          </a:xfrm>
          <a:prstGeom prst="ellipse">
            <a:avLst/>
          </a:prstGeom>
          <a:solidFill>
            <a:srgbClr val="58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9877487" y="3225227"/>
            <a:ext cx="78360" cy="78360"/>
          </a:xfrm>
          <a:prstGeom prst="ellipse">
            <a:avLst/>
          </a:prstGeom>
          <a:solidFill>
            <a:srgbClr val="5B54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9876833" y="3448601"/>
            <a:ext cx="79668" cy="79668"/>
          </a:xfrm>
          <a:prstGeom prst="ellipse">
            <a:avLst/>
          </a:prstGeom>
          <a:solidFill>
            <a:srgbClr val="5E56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9876180" y="3671976"/>
            <a:ext cx="80975" cy="80975"/>
          </a:xfrm>
          <a:prstGeom prst="ellipse">
            <a:avLst/>
          </a:prstGeom>
          <a:solidFill>
            <a:srgbClr val="6158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9875526" y="3895350"/>
            <a:ext cx="82283" cy="82283"/>
          </a:xfrm>
          <a:prstGeom prst="ellipse">
            <a:avLst/>
          </a:prstGeom>
          <a:solidFill>
            <a:srgbClr val="645A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9874872" y="4118724"/>
            <a:ext cx="83590" cy="83590"/>
          </a:xfrm>
          <a:prstGeom prst="ellipse">
            <a:avLst/>
          </a:prstGeom>
          <a:solidFill>
            <a:srgbClr val="675D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10112499" y="-348236"/>
            <a:ext cx="56392" cy="56392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10111845" y="-124862"/>
            <a:ext cx="57700" cy="57700"/>
          </a:xfrm>
          <a:prstGeom prst="ellipse">
            <a:avLst/>
          </a:prstGeom>
          <a:solidFill>
            <a:srgbClr val="2D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10111191" y="98511"/>
            <a:ext cx="59008" cy="59008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10110538" y="321886"/>
            <a:ext cx="60315" cy="60315"/>
          </a:xfrm>
          <a:prstGeom prst="ellipse">
            <a:avLst/>
          </a:prstGeom>
          <a:solidFill>
            <a:srgbClr val="33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10109884" y="545260"/>
            <a:ext cx="61623" cy="61623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10109230" y="768634"/>
            <a:ext cx="62930" cy="62930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10108576" y="992008"/>
            <a:ext cx="64238" cy="64238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10107922" y="1215382"/>
            <a:ext cx="65546" cy="65546"/>
          </a:xfrm>
          <a:prstGeom prst="ellipse">
            <a:avLst/>
          </a:prstGeom>
          <a:solidFill>
            <a:srgbClr val="3E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10107269" y="1438757"/>
            <a:ext cx="66853" cy="66853"/>
          </a:xfrm>
          <a:prstGeom prst="ellipse">
            <a:avLst/>
          </a:prstGeom>
          <a:solidFill>
            <a:srgbClr val="41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10106615" y="1662131"/>
            <a:ext cx="68161" cy="68161"/>
          </a:xfrm>
          <a:prstGeom prst="ellipse">
            <a:avLst/>
          </a:prstGeom>
          <a:solidFill>
            <a:srgbClr val="44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10105961" y="1885505"/>
            <a:ext cx="69468" cy="69468"/>
          </a:xfrm>
          <a:prstGeom prst="ellipse">
            <a:avLst/>
          </a:prstGeom>
          <a:solidFill>
            <a:srgbClr val="47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10105307" y="2108879"/>
            <a:ext cx="70776" cy="70776"/>
          </a:xfrm>
          <a:prstGeom prst="ellipse">
            <a:avLst/>
          </a:prstGeom>
          <a:solidFill>
            <a:srgbClr val="4A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10104654" y="2332254"/>
            <a:ext cx="72083" cy="72083"/>
          </a:xfrm>
          <a:prstGeom prst="ellipse">
            <a:avLst/>
          </a:prstGeom>
          <a:solidFill>
            <a:srgbClr val="4D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10104000" y="2555628"/>
            <a:ext cx="73391" cy="73391"/>
          </a:xfrm>
          <a:prstGeom prst="ellipse">
            <a:avLst/>
          </a:prstGeom>
          <a:solidFill>
            <a:srgbClr val="50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10103346" y="2779002"/>
            <a:ext cx="74699" cy="74699"/>
          </a:xfrm>
          <a:prstGeom prst="ellipse">
            <a:avLst/>
          </a:prstGeom>
          <a:solidFill>
            <a:srgbClr val="534E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10102692" y="3002376"/>
            <a:ext cx="76006" cy="76006"/>
          </a:xfrm>
          <a:prstGeom prst="ellipse">
            <a:avLst/>
          </a:prstGeom>
          <a:solidFill>
            <a:srgbClr val="5650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10102038" y="3225750"/>
            <a:ext cx="77314" cy="77314"/>
          </a:xfrm>
          <a:prstGeom prst="ellipse">
            <a:avLst/>
          </a:prstGeom>
          <a:solidFill>
            <a:srgbClr val="59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10101385" y="3449125"/>
            <a:ext cx="78621" cy="78621"/>
          </a:xfrm>
          <a:prstGeom prst="ellipse">
            <a:avLst/>
          </a:prstGeom>
          <a:solidFill>
            <a:srgbClr val="5C55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10100731" y="3672499"/>
            <a:ext cx="79929" cy="79929"/>
          </a:xfrm>
          <a:prstGeom prst="ellipse">
            <a:avLst/>
          </a:prstGeom>
          <a:solidFill>
            <a:srgbClr val="5F57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10100077" y="3895873"/>
            <a:ext cx="81237" cy="81237"/>
          </a:xfrm>
          <a:prstGeom prst="ellipse">
            <a:avLst/>
          </a:prstGeom>
          <a:solidFill>
            <a:srgbClr val="6259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10099423" y="4119247"/>
            <a:ext cx="82544" cy="82544"/>
          </a:xfrm>
          <a:prstGeom prst="ellipse">
            <a:avLst/>
          </a:prstGeom>
          <a:solidFill>
            <a:srgbClr val="655B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10337050" y="-347713"/>
            <a:ext cx="55346" cy="55346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10336396" y="-124339"/>
            <a:ext cx="56654" cy="56654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10335743" y="99035"/>
            <a:ext cx="57961" cy="57961"/>
          </a:xfrm>
          <a:prstGeom prst="ellipse">
            <a:avLst/>
          </a:prstGeom>
          <a:solidFill>
            <a:srgbClr val="2D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10335089" y="322409"/>
            <a:ext cx="59269" cy="59269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0334435" y="545783"/>
            <a:ext cx="60577" cy="60577"/>
          </a:xfrm>
          <a:prstGeom prst="ellipse">
            <a:avLst/>
          </a:prstGeom>
          <a:solidFill>
            <a:srgbClr val="33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0333781" y="769157"/>
            <a:ext cx="61884" cy="61884"/>
          </a:xfrm>
          <a:prstGeom prst="ellipse">
            <a:avLst/>
          </a:prstGeom>
          <a:solidFill>
            <a:srgbClr val="363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0333127" y="992531"/>
            <a:ext cx="63192" cy="63192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0332474" y="1215906"/>
            <a:ext cx="64499" cy="64499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0331820" y="1439280"/>
            <a:ext cx="65807" cy="65807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0331166" y="1662654"/>
            <a:ext cx="67115" cy="67115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0330512" y="1886028"/>
            <a:ext cx="68422" cy="68422"/>
          </a:xfrm>
          <a:prstGeom prst="ellipse">
            <a:avLst/>
          </a:prstGeom>
          <a:solidFill>
            <a:srgbClr val="45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0329858" y="2109402"/>
            <a:ext cx="69730" cy="69730"/>
          </a:xfrm>
          <a:prstGeom prst="ellipse">
            <a:avLst/>
          </a:prstGeom>
          <a:solidFill>
            <a:srgbClr val="48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0329205" y="2332777"/>
            <a:ext cx="71037" cy="71037"/>
          </a:xfrm>
          <a:prstGeom prst="ellipse">
            <a:avLst/>
          </a:prstGeom>
          <a:solidFill>
            <a:srgbClr val="4B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0328551" y="2556151"/>
            <a:ext cx="72345" cy="72345"/>
          </a:xfrm>
          <a:prstGeom prst="ellipse">
            <a:avLst/>
          </a:prstGeom>
          <a:solidFill>
            <a:srgbClr val="4E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0327897" y="2779525"/>
            <a:ext cx="73653" cy="73653"/>
          </a:xfrm>
          <a:prstGeom prst="ellipse">
            <a:avLst/>
          </a:prstGeom>
          <a:solidFill>
            <a:srgbClr val="51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1" name="Oval 290"/>
          <p:cNvSpPr/>
          <p:nvPr/>
        </p:nvSpPr>
        <p:spPr>
          <a:xfrm>
            <a:off x="10327243" y="3002899"/>
            <a:ext cx="74960" cy="74960"/>
          </a:xfrm>
          <a:prstGeom prst="ellipse">
            <a:avLst/>
          </a:prstGeom>
          <a:solidFill>
            <a:srgbClr val="544F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2" name="Oval 291"/>
          <p:cNvSpPr/>
          <p:nvPr/>
        </p:nvSpPr>
        <p:spPr>
          <a:xfrm>
            <a:off x="10326589" y="3226273"/>
            <a:ext cx="76268" cy="76268"/>
          </a:xfrm>
          <a:prstGeom prst="ellipse">
            <a:avLst/>
          </a:prstGeom>
          <a:solidFill>
            <a:srgbClr val="57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3" name="Oval 292"/>
          <p:cNvSpPr/>
          <p:nvPr/>
        </p:nvSpPr>
        <p:spPr>
          <a:xfrm>
            <a:off x="10325936" y="3449648"/>
            <a:ext cx="77575" cy="77575"/>
          </a:xfrm>
          <a:prstGeom prst="ellipse">
            <a:avLst/>
          </a:prstGeom>
          <a:solidFill>
            <a:srgbClr val="595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4" name="Oval 293"/>
          <p:cNvSpPr/>
          <p:nvPr/>
        </p:nvSpPr>
        <p:spPr>
          <a:xfrm>
            <a:off x="10325282" y="3673022"/>
            <a:ext cx="78883" cy="78883"/>
          </a:xfrm>
          <a:prstGeom prst="ellipse">
            <a:avLst/>
          </a:prstGeom>
          <a:solidFill>
            <a:srgbClr val="5C55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5" name="Oval 294"/>
          <p:cNvSpPr/>
          <p:nvPr/>
        </p:nvSpPr>
        <p:spPr>
          <a:xfrm>
            <a:off x="10324628" y="3896396"/>
            <a:ext cx="80191" cy="80191"/>
          </a:xfrm>
          <a:prstGeom prst="ellipse">
            <a:avLst/>
          </a:prstGeom>
          <a:solidFill>
            <a:srgbClr val="5F57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6" name="Oval 295"/>
          <p:cNvSpPr/>
          <p:nvPr/>
        </p:nvSpPr>
        <p:spPr>
          <a:xfrm>
            <a:off x="10323974" y="4119770"/>
            <a:ext cx="81498" cy="81498"/>
          </a:xfrm>
          <a:prstGeom prst="ellipse">
            <a:avLst/>
          </a:prstGeom>
          <a:solidFill>
            <a:srgbClr val="6259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7" name="Oval 296"/>
          <p:cNvSpPr/>
          <p:nvPr/>
        </p:nvSpPr>
        <p:spPr>
          <a:xfrm>
            <a:off x="10561601" y="-347190"/>
            <a:ext cx="54300" cy="54300"/>
          </a:xfrm>
          <a:prstGeom prst="ellipse">
            <a:avLst/>
          </a:prstGeom>
          <a:solidFill>
            <a:srgbClr val="25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8" name="Oval 297"/>
          <p:cNvSpPr/>
          <p:nvPr/>
        </p:nvSpPr>
        <p:spPr>
          <a:xfrm>
            <a:off x="10560947" y="-123816"/>
            <a:ext cx="55608" cy="55608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9" name="Oval 298"/>
          <p:cNvSpPr/>
          <p:nvPr/>
        </p:nvSpPr>
        <p:spPr>
          <a:xfrm>
            <a:off x="10560294" y="99558"/>
            <a:ext cx="56915" cy="56915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0" name="Oval 299"/>
          <p:cNvSpPr/>
          <p:nvPr/>
        </p:nvSpPr>
        <p:spPr>
          <a:xfrm>
            <a:off x="10559640" y="322932"/>
            <a:ext cx="58223" cy="58223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1" name="Oval 300"/>
          <p:cNvSpPr/>
          <p:nvPr/>
        </p:nvSpPr>
        <p:spPr>
          <a:xfrm>
            <a:off x="10558986" y="546306"/>
            <a:ext cx="59531" cy="59531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0558332" y="769680"/>
            <a:ext cx="60838" cy="60838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10557678" y="993054"/>
            <a:ext cx="62146" cy="62146"/>
          </a:xfrm>
          <a:prstGeom prst="ellipse">
            <a:avLst/>
          </a:prstGeom>
          <a:solidFill>
            <a:srgbClr val="373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10557025" y="1216429"/>
            <a:ext cx="63453" cy="63453"/>
          </a:xfrm>
          <a:prstGeom prst="ellipse">
            <a:avLst/>
          </a:prstGeom>
          <a:solidFill>
            <a:srgbClr val="3A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5" name="Oval 304"/>
          <p:cNvSpPr/>
          <p:nvPr/>
        </p:nvSpPr>
        <p:spPr>
          <a:xfrm>
            <a:off x="10556371" y="1439803"/>
            <a:ext cx="64761" cy="64761"/>
          </a:xfrm>
          <a:prstGeom prst="ellipse">
            <a:avLst/>
          </a:prstGeom>
          <a:solidFill>
            <a:srgbClr val="3D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6" name="Oval 305"/>
          <p:cNvSpPr/>
          <p:nvPr/>
        </p:nvSpPr>
        <p:spPr>
          <a:xfrm>
            <a:off x="10555717" y="1663177"/>
            <a:ext cx="66069" cy="66069"/>
          </a:xfrm>
          <a:prstGeom prst="ellipse">
            <a:avLst/>
          </a:prstGeom>
          <a:solidFill>
            <a:srgbClr val="40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7" name="Oval 306"/>
          <p:cNvSpPr/>
          <p:nvPr/>
        </p:nvSpPr>
        <p:spPr>
          <a:xfrm>
            <a:off x="10555063" y="1886551"/>
            <a:ext cx="67376" cy="67376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8" name="Oval 307"/>
          <p:cNvSpPr/>
          <p:nvPr/>
        </p:nvSpPr>
        <p:spPr>
          <a:xfrm>
            <a:off x="10554409" y="2109925"/>
            <a:ext cx="68684" cy="68684"/>
          </a:xfrm>
          <a:prstGeom prst="ellipse">
            <a:avLst/>
          </a:prstGeom>
          <a:solidFill>
            <a:srgbClr val="45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9" name="Oval 308"/>
          <p:cNvSpPr/>
          <p:nvPr/>
        </p:nvSpPr>
        <p:spPr>
          <a:xfrm>
            <a:off x="10553756" y="2333300"/>
            <a:ext cx="69991" cy="69991"/>
          </a:xfrm>
          <a:prstGeom prst="ellipse">
            <a:avLst/>
          </a:prstGeom>
          <a:solidFill>
            <a:srgbClr val="48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0" name="Oval 309"/>
          <p:cNvSpPr/>
          <p:nvPr/>
        </p:nvSpPr>
        <p:spPr>
          <a:xfrm>
            <a:off x="10553102" y="2556674"/>
            <a:ext cx="71299" cy="71299"/>
          </a:xfrm>
          <a:prstGeom prst="ellipse">
            <a:avLst/>
          </a:prstGeom>
          <a:solidFill>
            <a:srgbClr val="4B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1" name="Oval 310"/>
          <p:cNvSpPr/>
          <p:nvPr/>
        </p:nvSpPr>
        <p:spPr>
          <a:xfrm>
            <a:off x="10552448" y="2780048"/>
            <a:ext cx="72607" cy="72607"/>
          </a:xfrm>
          <a:prstGeom prst="ellipse">
            <a:avLst/>
          </a:prstGeom>
          <a:solidFill>
            <a:srgbClr val="4E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2" name="Oval 311"/>
          <p:cNvSpPr/>
          <p:nvPr/>
        </p:nvSpPr>
        <p:spPr>
          <a:xfrm>
            <a:off x="10551794" y="3003422"/>
            <a:ext cx="73914" cy="73914"/>
          </a:xfrm>
          <a:prstGeom prst="ellipse">
            <a:avLst/>
          </a:prstGeom>
          <a:solidFill>
            <a:srgbClr val="51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3" name="Oval 312"/>
          <p:cNvSpPr/>
          <p:nvPr/>
        </p:nvSpPr>
        <p:spPr>
          <a:xfrm>
            <a:off x="10551140" y="3226796"/>
            <a:ext cx="75222" cy="75222"/>
          </a:xfrm>
          <a:prstGeom prst="ellipse">
            <a:avLst/>
          </a:prstGeom>
          <a:solidFill>
            <a:srgbClr val="544F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4" name="Oval 313"/>
          <p:cNvSpPr/>
          <p:nvPr/>
        </p:nvSpPr>
        <p:spPr>
          <a:xfrm>
            <a:off x="10550487" y="3450171"/>
            <a:ext cx="76529" cy="76529"/>
          </a:xfrm>
          <a:prstGeom prst="ellipse">
            <a:avLst/>
          </a:prstGeom>
          <a:solidFill>
            <a:srgbClr val="57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5" name="Oval 314"/>
          <p:cNvSpPr/>
          <p:nvPr/>
        </p:nvSpPr>
        <p:spPr>
          <a:xfrm>
            <a:off x="10549833" y="3673545"/>
            <a:ext cx="77837" cy="77837"/>
          </a:xfrm>
          <a:prstGeom prst="ellipse">
            <a:avLst/>
          </a:prstGeom>
          <a:solidFill>
            <a:srgbClr val="5A5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6" name="Oval 315"/>
          <p:cNvSpPr/>
          <p:nvPr/>
        </p:nvSpPr>
        <p:spPr>
          <a:xfrm>
            <a:off x="10549179" y="3896919"/>
            <a:ext cx="79144" cy="79144"/>
          </a:xfrm>
          <a:prstGeom prst="ellipse">
            <a:avLst/>
          </a:prstGeom>
          <a:solidFill>
            <a:srgbClr val="5D55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7" name="Oval 316"/>
          <p:cNvSpPr/>
          <p:nvPr/>
        </p:nvSpPr>
        <p:spPr>
          <a:xfrm>
            <a:off x="10548525" y="4120293"/>
            <a:ext cx="80452" cy="80452"/>
          </a:xfrm>
          <a:prstGeom prst="ellipse">
            <a:avLst/>
          </a:prstGeom>
          <a:solidFill>
            <a:srgbClr val="6057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8" name="Oval 317"/>
          <p:cNvSpPr/>
          <p:nvPr/>
        </p:nvSpPr>
        <p:spPr>
          <a:xfrm>
            <a:off x="10786152" y="-346667"/>
            <a:ext cx="53254" cy="53254"/>
          </a:xfrm>
          <a:prstGeom prst="ellipse">
            <a:avLst/>
          </a:prstGeom>
          <a:solidFill>
            <a:srgbClr val="232C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9" name="Oval 318"/>
          <p:cNvSpPr/>
          <p:nvPr/>
        </p:nvSpPr>
        <p:spPr>
          <a:xfrm>
            <a:off x="10785498" y="-123293"/>
            <a:ext cx="54562" cy="54562"/>
          </a:xfrm>
          <a:prstGeom prst="ellipse">
            <a:avLst/>
          </a:prstGeom>
          <a:solidFill>
            <a:srgbClr val="26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0" name="Oval 319"/>
          <p:cNvSpPr/>
          <p:nvPr/>
        </p:nvSpPr>
        <p:spPr>
          <a:xfrm>
            <a:off x="10784845" y="100081"/>
            <a:ext cx="55869" cy="55869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1" name="Oval 320"/>
          <p:cNvSpPr/>
          <p:nvPr/>
        </p:nvSpPr>
        <p:spPr>
          <a:xfrm>
            <a:off x="10784191" y="323455"/>
            <a:ext cx="57177" cy="57177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2" name="Oval 321"/>
          <p:cNvSpPr/>
          <p:nvPr/>
        </p:nvSpPr>
        <p:spPr>
          <a:xfrm>
            <a:off x="10783537" y="546829"/>
            <a:ext cx="58485" cy="58485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3" name="Oval 322"/>
          <p:cNvSpPr/>
          <p:nvPr/>
        </p:nvSpPr>
        <p:spPr>
          <a:xfrm>
            <a:off x="10782883" y="770203"/>
            <a:ext cx="59792" cy="59792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4" name="Oval 323"/>
          <p:cNvSpPr/>
          <p:nvPr/>
        </p:nvSpPr>
        <p:spPr>
          <a:xfrm>
            <a:off x="10782229" y="993577"/>
            <a:ext cx="61100" cy="61100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5" name="Oval 324"/>
          <p:cNvSpPr/>
          <p:nvPr/>
        </p:nvSpPr>
        <p:spPr>
          <a:xfrm>
            <a:off x="10781576" y="1216952"/>
            <a:ext cx="62407" cy="62407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6" name="Oval 325"/>
          <p:cNvSpPr/>
          <p:nvPr/>
        </p:nvSpPr>
        <p:spPr>
          <a:xfrm>
            <a:off x="10780922" y="1440326"/>
            <a:ext cx="63715" cy="63715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7" name="Oval 326"/>
          <p:cNvSpPr/>
          <p:nvPr/>
        </p:nvSpPr>
        <p:spPr>
          <a:xfrm>
            <a:off x="10780268" y="1663700"/>
            <a:ext cx="65022" cy="65022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79614" y="1887074"/>
            <a:ext cx="66330" cy="66330"/>
          </a:xfrm>
          <a:prstGeom prst="ellipse">
            <a:avLst/>
          </a:prstGeom>
          <a:solidFill>
            <a:srgbClr val="4041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778960" y="2110448"/>
            <a:ext cx="67638" cy="67638"/>
          </a:xfrm>
          <a:prstGeom prst="ellipse">
            <a:avLst/>
          </a:prstGeom>
          <a:solidFill>
            <a:srgbClr val="43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0" name="Oval 329"/>
          <p:cNvSpPr/>
          <p:nvPr/>
        </p:nvSpPr>
        <p:spPr>
          <a:xfrm>
            <a:off x="10778307" y="2333823"/>
            <a:ext cx="68945" cy="68945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1" name="Oval 330"/>
          <p:cNvSpPr/>
          <p:nvPr/>
        </p:nvSpPr>
        <p:spPr>
          <a:xfrm>
            <a:off x="10777653" y="2557197"/>
            <a:ext cx="70253" cy="70253"/>
          </a:xfrm>
          <a:prstGeom prst="ellipse">
            <a:avLst/>
          </a:prstGeom>
          <a:solidFill>
            <a:srgbClr val="49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2" name="Oval 331"/>
          <p:cNvSpPr/>
          <p:nvPr/>
        </p:nvSpPr>
        <p:spPr>
          <a:xfrm>
            <a:off x="10776999" y="2780571"/>
            <a:ext cx="71560" cy="71560"/>
          </a:xfrm>
          <a:prstGeom prst="ellipse">
            <a:avLst/>
          </a:prstGeom>
          <a:solidFill>
            <a:srgbClr val="4C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3" name="Oval 332"/>
          <p:cNvSpPr/>
          <p:nvPr/>
        </p:nvSpPr>
        <p:spPr>
          <a:xfrm>
            <a:off x="10776345" y="3003945"/>
            <a:ext cx="72868" cy="72868"/>
          </a:xfrm>
          <a:prstGeom prst="ellipse">
            <a:avLst/>
          </a:prstGeom>
          <a:solidFill>
            <a:srgbClr val="4F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4" name="Oval 333"/>
          <p:cNvSpPr/>
          <p:nvPr/>
        </p:nvSpPr>
        <p:spPr>
          <a:xfrm>
            <a:off x="10775691" y="3227319"/>
            <a:ext cx="74176" cy="74176"/>
          </a:xfrm>
          <a:prstGeom prst="ellipse">
            <a:avLst/>
          </a:prstGeom>
          <a:solidFill>
            <a:srgbClr val="52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5" name="Oval 334"/>
          <p:cNvSpPr/>
          <p:nvPr/>
        </p:nvSpPr>
        <p:spPr>
          <a:xfrm>
            <a:off x="10775038" y="3450694"/>
            <a:ext cx="75483" cy="75483"/>
          </a:xfrm>
          <a:prstGeom prst="ellipse">
            <a:avLst/>
          </a:prstGeom>
          <a:solidFill>
            <a:srgbClr val="5550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6" name="Oval 335"/>
          <p:cNvSpPr/>
          <p:nvPr/>
        </p:nvSpPr>
        <p:spPr>
          <a:xfrm>
            <a:off x="10774384" y="3674068"/>
            <a:ext cx="76791" cy="76791"/>
          </a:xfrm>
          <a:prstGeom prst="ellipse">
            <a:avLst/>
          </a:prstGeom>
          <a:solidFill>
            <a:srgbClr val="58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7" name="Oval 336"/>
          <p:cNvSpPr/>
          <p:nvPr/>
        </p:nvSpPr>
        <p:spPr>
          <a:xfrm>
            <a:off x="10773730" y="3897442"/>
            <a:ext cx="78098" cy="78098"/>
          </a:xfrm>
          <a:prstGeom prst="ellipse">
            <a:avLst/>
          </a:prstGeom>
          <a:solidFill>
            <a:srgbClr val="5B54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8" name="Oval 337"/>
          <p:cNvSpPr/>
          <p:nvPr/>
        </p:nvSpPr>
        <p:spPr>
          <a:xfrm>
            <a:off x="10773076" y="4120816"/>
            <a:ext cx="79406" cy="79406"/>
          </a:xfrm>
          <a:prstGeom prst="ellipse">
            <a:avLst/>
          </a:prstGeom>
          <a:solidFill>
            <a:srgbClr val="5E56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9" name="Oval 338"/>
          <p:cNvSpPr/>
          <p:nvPr/>
        </p:nvSpPr>
        <p:spPr>
          <a:xfrm>
            <a:off x="11010703" y="-346144"/>
            <a:ext cx="52208" cy="52208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0" name="Oval 339"/>
          <p:cNvSpPr/>
          <p:nvPr/>
        </p:nvSpPr>
        <p:spPr>
          <a:xfrm>
            <a:off x="11010049" y="-122770"/>
            <a:ext cx="53516" cy="53516"/>
          </a:xfrm>
          <a:prstGeom prst="ellipse">
            <a:avLst/>
          </a:prstGeom>
          <a:solidFill>
            <a:srgbClr val="232C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1" name="Oval 340"/>
          <p:cNvSpPr/>
          <p:nvPr/>
        </p:nvSpPr>
        <p:spPr>
          <a:xfrm>
            <a:off x="11009396" y="100604"/>
            <a:ext cx="54823" cy="54823"/>
          </a:xfrm>
          <a:prstGeom prst="ellipse">
            <a:avLst/>
          </a:prstGeom>
          <a:solidFill>
            <a:srgbClr val="26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2" name="Oval 341"/>
          <p:cNvSpPr/>
          <p:nvPr/>
        </p:nvSpPr>
        <p:spPr>
          <a:xfrm>
            <a:off x="11008742" y="323978"/>
            <a:ext cx="56131" cy="56131"/>
          </a:xfrm>
          <a:prstGeom prst="ellipse">
            <a:avLst/>
          </a:prstGeom>
          <a:solidFill>
            <a:srgbClr val="29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3" name="Oval 342"/>
          <p:cNvSpPr/>
          <p:nvPr/>
        </p:nvSpPr>
        <p:spPr>
          <a:xfrm>
            <a:off x="11008088" y="547352"/>
            <a:ext cx="57438" cy="57438"/>
          </a:xfrm>
          <a:prstGeom prst="ellipse">
            <a:avLst/>
          </a:prstGeom>
          <a:solidFill>
            <a:srgbClr val="2C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4" name="Oval 343"/>
          <p:cNvSpPr/>
          <p:nvPr/>
        </p:nvSpPr>
        <p:spPr>
          <a:xfrm>
            <a:off x="11007434" y="770726"/>
            <a:ext cx="58746" cy="58746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5" name="Oval 344"/>
          <p:cNvSpPr/>
          <p:nvPr/>
        </p:nvSpPr>
        <p:spPr>
          <a:xfrm>
            <a:off x="11006780" y="994100"/>
            <a:ext cx="60054" cy="60054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6" name="Oval 345"/>
          <p:cNvSpPr/>
          <p:nvPr/>
        </p:nvSpPr>
        <p:spPr>
          <a:xfrm>
            <a:off x="11006127" y="1217475"/>
            <a:ext cx="61361" cy="61361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7" name="Oval 346"/>
          <p:cNvSpPr/>
          <p:nvPr/>
        </p:nvSpPr>
        <p:spPr>
          <a:xfrm>
            <a:off x="11005473" y="1440849"/>
            <a:ext cx="62669" cy="62669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8" name="Oval 347"/>
          <p:cNvSpPr/>
          <p:nvPr/>
        </p:nvSpPr>
        <p:spPr>
          <a:xfrm>
            <a:off x="11004819" y="1664223"/>
            <a:ext cx="63976" cy="63976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9" name="Oval 348"/>
          <p:cNvSpPr/>
          <p:nvPr/>
        </p:nvSpPr>
        <p:spPr>
          <a:xfrm>
            <a:off x="11004165" y="1887597"/>
            <a:ext cx="65284" cy="65284"/>
          </a:xfrm>
          <a:prstGeom prst="ellipse">
            <a:avLst/>
          </a:prstGeom>
          <a:solidFill>
            <a:srgbClr val="3E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0" name="Oval 349"/>
          <p:cNvSpPr/>
          <p:nvPr/>
        </p:nvSpPr>
        <p:spPr>
          <a:xfrm>
            <a:off x="11003511" y="2110971"/>
            <a:ext cx="66592" cy="66592"/>
          </a:xfrm>
          <a:prstGeom prst="ellipse">
            <a:avLst/>
          </a:prstGeom>
          <a:solidFill>
            <a:srgbClr val="4141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1" name="Oval 350"/>
          <p:cNvSpPr/>
          <p:nvPr/>
        </p:nvSpPr>
        <p:spPr>
          <a:xfrm>
            <a:off x="11002858" y="2334346"/>
            <a:ext cx="67899" cy="67899"/>
          </a:xfrm>
          <a:prstGeom prst="ellipse">
            <a:avLst/>
          </a:prstGeom>
          <a:solidFill>
            <a:srgbClr val="44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2" name="Oval 351"/>
          <p:cNvSpPr/>
          <p:nvPr/>
        </p:nvSpPr>
        <p:spPr>
          <a:xfrm>
            <a:off x="11002204" y="2557720"/>
            <a:ext cx="69207" cy="69207"/>
          </a:xfrm>
          <a:prstGeom prst="ellipse">
            <a:avLst/>
          </a:prstGeom>
          <a:solidFill>
            <a:srgbClr val="47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3" name="Oval 352"/>
          <p:cNvSpPr/>
          <p:nvPr/>
        </p:nvSpPr>
        <p:spPr>
          <a:xfrm>
            <a:off x="11001550" y="2781094"/>
            <a:ext cx="70514" cy="70514"/>
          </a:xfrm>
          <a:prstGeom prst="ellipse">
            <a:avLst/>
          </a:prstGeom>
          <a:solidFill>
            <a:srgbClr val="4A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4" name="Oval 353"/>
          <p:cNvSpPr/>
          <p:nvPr/>
        </p:nvSpPr>
        <p:spPr>
          <a:xfrm>
            <a:off x="11000896" y="3004468"/>
            <a:ext cx="71822" cy="71822"/>
          </a:xfrm>
          <a:prstGeom prst="ellipse">
            <a:avLst/>
          </a:prstGeom>
          <a:solidFill>
            <a:srgbClr val="4C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5" name="Oval 354"/>
          <p:cNvSpPr/>
          <p:nvPr/>
        </p:nvSpPr>
        <p:spPr>
          <a:xfrm>
            <a:off x="11000242" y="3227842"/>
            <a:ext cx="73130" cy="73130"/>
          </a:xfrm>
          <a:prstGeom prst="ellipse">
            <a:avLst/>
          </a:prstGeom>
          <a:solidFill>
            <a:srgbClr val="4F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0999589" y="3451217"/>
            <a:ext cx="74437" cy="74437"/>
          </a:xfrm>
          <a:prstGeom prst="ellipse">
            <a:avLst/>
          </a:prstGeom>
          <a:solidFill>
            <a:srgbClr val="524E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0998935" y="3674591"/>
            <a:ext cx="75745" cy="75745"/>
          </a:xfrm>
          <a:prstGeom prst="ellipse">
            <a:avLst/>
          </a:prstGeom>
          <a:solidFill>
            <a:srgbClr val="5550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0998281" y="3897965"/>
            <a:ext cx="77052" cy="77052"/>
          </a:xfrm>
          <a:prstGeom prst="ellipse">
            <a:avLst/>
          </a:prstGeom>
          <a:solidFill>
            <a:srgbClr val="58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9" name="Oval 358"/>
          <p:cNvSpPr/>
          <p:nvPr/>
        </p:nvSpPr>
        <p:spPr>
          <a:xfrm>
            <a:off x="10997627" y="4121339"/>
            <a:ext cx="78360" cy="78360"/>
          </a:xfrm>
          <a:prstGeom prst="ellipse">
            <a:avLst/>
          </a:prstGeom>
          <a:solidFill>
            <a:srgbClr val="5B54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0" name="Oval 359"/>
          <p:cNvSpPr/>
          <p:nvPr/>
        </p:nvSpPr>
        <p:spPr>
          <a:xfrm>
            <a:off x="11235254" y="-345621"/>
            <a:ext cx="51162" cy="51162"/>
          </a:xfrm>
          <a:prstGeom prst="ellipse">
            <a:avLst/>
          </a:prstGeom>
          <a:solidFill>
            <a:srgbClr val="1E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1" name="Oval 360"/>
          <p:cNvSpPr/>
          <p:nvPr/>
        </p:nvSpPr>
        <p:spPr>
          <a:xfrm>
            <a:off x="11234600" y="-122247"/>
            <a:ext cx="52470" cy="52470"/>
          </a:xfrm>
          <a:prstGeom prst="ellipse">
            <a:avLst/>
          </a:prstGeom>
          <a:solidFill>
            <a:srgbClr val="21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2" name="Oval 361"/>
          <p:cNvSpPr/>
          <p:nvPr/>
        </p:nvSpPr>
        <p:spPr>
          <a:xfrm>
            <a:off x="11233947" y="101127"/>
            <a:ext cx="53777" cy="53777"/>
          </a:xfrm>
          <a:prstGeom prst="ellipse">
            <a:avLst/>
          </a:prstGeom>
          <a:solidFill>
            <a:srgbClr val="24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3" name="Oval 362"/>
          <p:cNvSpPr/>
          <p:nvPr/>
        </p:nvSpPr>
        <p:spPr>
          <a:xfrm>
            <a:off x="11233293" y="324501"/>
            <a:ext cx="55085" cy="55085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4" name="Oval 363"/>
          <p:cNvSpPr/>
          <p:nvPr/>
        </p:nvSpPr>
        <p:spPr>
          <a:xfrm>
            <a:off x="11232639" y="547875"/>
            <a:ext cx="56392" cy="56392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5" name="Oval 364"/>
          <p:cNvSpPr/>
          <p:nvPr/>
        </p:nvSpPr>
        <p:spPr>
          <a:xfrm>
            <a:off x="11231985" y="771249"/>
            <a:ext cx="57700" cy="57700"/>
          </a:xfrm>
          <a:prstGeom prst="ellipse">
            <a:avLst/>
          </a:prstGeom>
          <a:solidFill>
            <a:srgbClr val="2D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6" name="Oval 365"/>
          <p:cNvSpPr/>
          <p:nvPr/>
        </p:nvSpPr>
        <p:spPr>
          <a:xfrm>
            <a:off x="11231331" y="994623"/>
            <a:ext cx="59008" cy="59008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7" name="Oval 366"/>
          <p:cNvSpPr/>
          <p:nvPr/>
        </p:nvSpPr>
        <p:spPr>
          <a:xfrm>
            <a:off x="11230678" y="1217998"/>
            <a:ext cx="60315" cy="60315"/>
          </a:xfrm>
          <a:prstGeom prst="ellipse">
            <a:avLst/>
          </a:prstGeom>
          <a:solidFill>
            <a:srgbClr val="33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8" name="Oval 367"/>
          <p:cNvSpPr/>
          <p:nvPr/>
        </p:nvSpPr>
        <p:spPr>
          <a:xfrm>
            <a:off x="11230024" y="1441372"/>
            <a:ext cx="61623" cy="61623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9" name="Oval 368"/>
          <p:cNvSpPr/>
          <p:nvPr/>
        </p:nvSpPr>
        <p:spPr>
          <a:xfrm>
            <a:off x="11229370" y="1664746"/>
            <a:ext cx="62930" cy="62930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0" name="Oval 369"/>
          <p:cNvSpPr/>
          <p:nvPr/>
        </p:nvSpPr>
        <p:spPr>
          <a:xfrm>
            <a:off x="11228716" y="1888120"/>
            <a:ext cx="64238" cy="64238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1" name="Oval 370"/>
          <p:cNvSpPr/>
          <p:nvPr/>
        </p:nvSpPr>
        <p:spPr>
          <a:xfrm>
            <a:off x="11228062" y="2111494"/>
            <a:ext cx="65546" cy="65546"/>
          </a:xfrm>
          <a:prstGeom prst="ellipse">
            <a:avLst/>
          </a:prstGeom>
          <a:solidFill>
            <a:srgbClr val="3E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2" name="Oval 371"/>
          <p:cNvSpPr/>
          <p:nvPr/>
        </p:nvSpPr>
        <p:spPr>
          <a:xfrm>
            <a:off x="11227409" y="2334869"/>
            <a:ext cx="66853" cy="66853"/>
          </a:xfrm>
          <a:prstGeom prst="ellipse">
            <a:avLst/>
          </a:prstGeom>
          <a:solidFill>
            <a:srgbClr val="41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3" name="Oval 372"/>
          <p:cNvSpPr/>
          <p:nvPr/>
        </p:nvSpPr>
        <p:spPr>
          <a:xfrm>
            <a:off x="11226755" y="2558243"/>
            <a:ext cx="68161" cy="68161"/>
          </a:xfrm>
          <a:prstGeom prst="ellipse">
            <a:avLst/>
          </a:prstGeom>
          <a:solidFill>
            <a:srgbClr val="44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4" name="Oval 373"/>
          <p:cNvSpPr/>
          <p:nvPr/>
        </p:nvSpPr>
        <p:spPr>
          <a:xfrm>
            <a:off x="11226101" y="2781617"/>
            <a:ext cx="69468" cy="69468"/>
          </a:xfrm>
          <a:prstGeom prst="ellipse">
            <a:avLst/>
          </a:prstGeom>
          <a:solidFill>
            <a:srgbClr val="47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5" name="Oval 374"/>
          <p:cNvSpPr/>
          <p:nvPr/>
        </p:nvSpPr>
        <p:spPr>
          <a:xfrm>
            <a:off x="11225447" y="3004991"/>
            <a:ext cx="70776" cy="70776"/>
          </a:xfrm>
          <a:prstGeom prst="ellipse">
            <a:avLst/>
          </a:prstGeom>
          <a:solidFill>
            <a:srgbClr val="4A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6" name="Oval 375"/>
          <p:cNvSpPr/>
          <p:nvPr/>
        </p:nvSpPr>
        <p:spPr>
          <a:xfrm>
            <a:off x="11224794" y="3228366"/>
            <a:ext cx="72083" cy="72083"/>
          </a:xfrm>
          <a:prstGeom prst="ellipse">
            <a:avLst/>
          </a:prstGeom>
          <a:solidFill>
            <a:srgbClr val="4D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7" name="Oval 376"/>
          <p:cNvSpPr/>
          <p:nvPr/>
        </p:nvSpPr>
        <p:spPr>
          <a:xfrm>
            <a:off x="11224140" y="3451740"/>
            <a:ext cx="73391" cy="73391"/>
          </a:xfrm>
          <a:prstGeom prst="ellipse">
            <a:avLst/>
          </a:prstGeom>
          <a:solidFill>
            <a:srgbClr val="50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8" name="Oval 377"/>
          <p:cNvSpPr/>
          <p:nvPr/>
        </p:nvSpPr>
        <p:spPr>
          <a:xfrm>
            <a:off x="11223486" y="3675114"/>
            <a:ext cx="74699" cy="74699"/>
          </a:xfrm>
          <a:prstGeom prst="ellipse">
            <a:avLst/>
          </a:prstGeom>
          <a:solidFill>
            <a:srgbClr val="534E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9" name="Oval 378"/>
          <p:cNvSpPr/>
          <p:nvPr/>
        </p:nvSpPr>
        <p:spPr>
          <a:xfrm>
            <a:off x="11222832" y="3898488"/>
            <a:ext cx="76006" cy="76006"/>
          </a:xfrm>
          <a:prstGeom prst="ellipse">
            <a:avLst/>
          </a:prstGeom>
          <a:solidFill>
            <a:srgbClr val="5650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0" name="Oval 379"/>
          <p:cNvSpPr/>
          <p:nvPr/>
        </p:nvSpPr>
        <p:spPr>
          <a:xfrm>
            <a:off x="11222178" y="4121862"/>
            <a:ext cx="77314" cy="77314"/>
          </a:xfrm>
          <a:prstGeom prst="ellipse">
            <a:avLst/>
          </a:prstGeom>
          <a:solidFill>
            <a:srgbClr val="59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1" name="Oval 380"/>
          <p:cNvSpPr/>
          <p:nvPr/>
        </p:nvSpPr>
        <p:spPr>
          <a:xfrm>
            <a:off x="11459805" y="-345098"/>
            <a:ext cx="50116" cy="50116"/>
          </a:xfrm>
          <a:prstGeom prst="ellipse">
            <a:avLst/>
          </a:prstGeom>
          <a:solidFill>
            <a:srgbClr val="1C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2" name="Oval 381"/>
          <p:cNvSpPr/>
          <p:nvPr/>
        </p:nvSpPr>
        <p:spPr>
          <a:xfrm>
            <a:off x="11459151" y="-121724"/>
            <a:ext cx="51424" cy="51424"/>
          </a:xfrm>
          <a:prstGeom prst="ellipse">
            <a:avLst/>
          </a:prstGeom>
          <a:solidFill>
            <a:srgbClr val="1E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3" name="Oval 382"/>
          <p:cNvSpPr/>
          <p:nvPr/>
        </p:nvSpPr>
        <p:spPr>
          <a:xfrm>
            <a:off x="11458498" y="101650"/>
            <a:ext cx="52731" cy="52731"/>
          </a:xfrm>
          <a:prstGeom prst="ellipse">
            <a:avLst/>
          </a:prstGeom>
          <a:solidFill>
            <a:srgbClr val="21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4" name="Oval 383"/>
          <p:cNvSpPr/>
          <p:nvPr/>
        </p:nvSpPr>
        <p:spPr>
          <a:xfrm>
            <a:off x="11457844" y="325024"/>
            <a:ext cx="54039" cy="54039"/>
          </a:xfrm>
          <a:prstGeom prst="ellipse">
            <a:avLst/>
          </a:prstGeom>
          <a:solidFill>
            <a:srgbClr val="24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5" name="Oval 384"/>
          <p:cNvSpPr/>
          <p:nvPr/>
        </p:nvSpPr>
        <p:spPr>
          <a:xfrm>
            <a:off x="11457190" y="548398"/>
            <a:ext cx="55346" cy="55346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6" name="Oval 385"/>
          <p:cNvSpPr/>
          <p:nvPr/>
        </p:nvSpPr>
        <p:spPr>
          <a:xfrm>
            <a:off x="11456536" y="771772"/>
            <a:ext cx="56654" cy="56654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7" name="Oval 386"/>
          <p:cNvSpPr/>
          <p:nvPr/>
        </p:nvSpPr>
        <p:spPr>
          <a:xfrm>
            <a:off x="11455883" y="995147"/>
            <a:ext cx="57961" cy="57961"/>
          </a:xfrm>
          <a:prstGeom prst="ellipse">
            <a:avLst/>
          </a:prstGeom>
          <a:solidFill>
            <a:srgbClr val="2D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1455229" y="1218521"/>
            <a:ext cx="59269" cy="59269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1454575" y="1441895"/>
            <a:ext cx="60577" cy="60577"/>
          </a:xfrm>
          <a:prstGeom prst="ellipse">
            <a:avLst/>
          </a:prstGeom>
          <a:solidFill>
            <a:srgbClr val="33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0" name="Oval 389"/>
          <p:cNvSpPr/>
          <p:nvPr/>
        </p:nvSpPr>
        <p:spPr>
          <a:xfrm>
            <a:off x="11453921" y="1665269"/>
            <a:ext cx="61884" cy="61884"/>
          </a:xfrm>
          <a:prstGeom prst="ellipse">
            <a:avLst/>
          </a:prstGeom>
          <a:solidFill>
            <a:srgbClr val="363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1" name="Oval 390"/>
          <p:cNvSpPr/>
          <p:nvPr/>
        </p:nvSpPr>
        <p:spPr>
          <a:xfrm>
            <a:off x="11453267" y="1888643"/>
            <a:ext cx="63192" cy="63192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2" name="Oval 391"/>
          <p:cNvSpPr/>
          <p:nvPr/>
        </p:nvSpPr>
        <p:spPr>
          <a:xfrm>
            <a:off x="11452614" y="2112018"/>
            <a:ext cx="64499" cy="64499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3" name="Oval 392"/>
          <p:cNvSpPr/>
          <p:nvPr/>
        </p:nvSpPr>
        <p:spPr>
          <a:xfrm>
            <a:off x="11451960" y="2335392"/>
            <a:ext cx="65807" cy="65807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4" name="Oval 393"/>
          <p:cNvSpPr/>
          <p:nvPr/>
        </p:nvSpPr>
        <p:spPr>
          <a:xfrm>
            <a:off x="11451306" y="2558766"/>
            <a:ext cx="67115" cy="67115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1450652" y="2782140"/>
            <a:ext cx="68422" cy="68422"/>
          </a:xfrm>
          <a:prstGeom prst="ellipse">
            <a:avLst/>
          </a:prstGeom>
          <a:solidFill>
            <a:srgbClr val="45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1449998" y="3005514"/>
            <a:ext cx="69730" cy="69730"/>
          </a:xfrm>
          <a:prstGeom prst="ellipse">
            <a:avLst/>
          </a:prstGeom>
          <a:solidFill>
            <a:srgbClr val="48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1449345" y="3228889"/>
            <a:ext cx="71037" cy="71037"/>
          </a:xfrm>
          <a:prstGeom prst="ellipse">
            <a:avLst/>
          </a:prstGeom>
          <a:solidFill>
            <a:srgbClr val="4B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8" name="Oval 397"/>
          <p:cNvSpPr/>
          <p:nvPr/>
        </p:nvSpPr>
        <p:spPr>
          <a:xfrm>
            <a:off x="11448691" y="3452263"/>
            <a:ext cx="72345" cy="72345"/>
          </a:xfrm>
          <a:prstGeom prst="ellipse">
            <a:avLst/>
          </a:prstGeom>
          <a:solidFill>
            <a:srgbClr val="4E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9" name="Oval 398"/>
          <p:cNvSpPr/>
          <p:nvPr/>
        </p:nvSpPr>
        <p:spPr>
          <a:xfrm>
            <a:off x="11448037" y="3675637"/>
            <a:ext cx="73653" cy="73653"/>
          </a:xfrm>
          <a:prstGeom prst="ellipse">
            <a:avLst/>
          </a:prstGeom>
          <a:solidFill>
            <a:srgbClr val="51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0" name="Oval 399"/>
          <p:cNvSpPr/>
          <p:nvPr/>
        </p:nvSpPr>
        <p:spPr>
          <a:xfrm>
            <a:off x="11447383" y="3899011"/>
            <a:ext cx="74960" cy="74960"/>
          </a:xfrm>
          <a:prstGeom prst="ellipse">
            <a:avLst/>
          </a:prstGeom>
          <a:solidFill>
            <a:srgbClr val="544F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1" name="Oval 400"/>
          <p:cNvSpPr/>
          <p:nvPr/>
        </p:nvSpPr>
        <p:spPr>
          <a:xfrm>
            <a:off x="11446729" y="4122385"/>
            <a:ext cx="76268" cy="76268"/>
          </a:xfrm>
          <a:prstGeom prst="ellipse">
            <a:avLst/>
          </a:prstGeom>
          <a:solidFill>
            <a:srgbClr val="57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2" name="Oval 401"/>
          <p:cNvSpPr/>
          <p:nvPr/>
        </p:nvSpPr>
        <p:spPr>
          <a:xfrm>
            <a:off x="11684356" y="-344575"/>
            <a:ext cx="49070" cy="49070"/>
          </a:xfrm>
          <a:prstGeom prst="ellipse">
            <a:avLst/>
          </a:prstGeom>
          <a:solidFill>
            <a:srgbClr val="1925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3" name="Oval 402"/>
          <p:cNvSpPr/>
          <p:nvPr/>
        </p:nvSpPr>
        <p:spPr>
          <a:xfrm>
            <a:off x="11683703" y="-121200"/>
            <a:ext cx="50377" cy="50377"/>
          </a:xfrm>
          <a:prstGeom prst="ellipse">
            <a:avLst/>
          </a:prstGeom>
          <a:solidFill>
            <a:srgbClr val="1C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4" name="Oval 403"/>
          <p:cNvSpPr/>
          <p:nvPr/>
        </p:nvSpPr>
        <p:spPr>
          <a:xfrm>
            <a:off x="11683049" y="102173"/>
            <a:ext cx="51685" cy="51685"/>
          </a:xfrm>
          <a:prstGeom prst="ellipse">
            <a:avLst/>
          </a:prstGeom>
          <a:solidFill>
            <a:srgbClr val="1F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5" name="Oval 404"/>
          <p:cNvSpPr/>
          <p:nvPr/>
        </p:nvSpPr>
        <p:spPr>
          <a:xfrm>
            <a:off x="11682395" y="325547"/>
            <a:ext cx="52993" cy="52993"/>
          </a:xfrm>
          <a:prstGeom prst="ellipse">
            <a:avLst/>
          </a:prstGeom>
          <a:solidFill>
            <a:srgbClr val="22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6" name="Oval 405"/>
          <p:cNvSpPr/>
          <p:nvPr/>
        </p:nvSpPr>
        <p:spPr>
          <a:xfrm>
            <a:off x="11681741" y="548921"/>
            <a:ext cx="54300" cy="54300"/>
          </a:xfrm>
          <a:prstGeom prst="ellipse">
            <a:avLst/>
          </a:prstGeom>
          <a:solidFill>
            <a:srgbClr val="25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7" name="Oval 406"/>
          <p:cNvSpPr/>
          <p:nvPr/>
        </p:nvSpPr>
        <p:spPr>
          <a:xfrm>
            <a:off x="11681087" y="772295"/>
            <a:ext cx="55608" cy="55608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8" name="Oval 407"/>
          <p:cNvSpPr/>
          <p:nvPr/>
        </p:nvSpPr>
        <p:spPr>
          <a:xfrm>
            <a:off x="11680434" y="995670"/>
            <a:ext cx="56915" cy="56915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9" name="Oval 408"/>
          <p:cNvSpPr/>
          <p:nvPr/>
        </p:nvSpPr>
        <p:spPr>
          <a:xfrm>
            <a:off x="11679780" y="1219044"/>
            <a:ext cx="58223" cy="58223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0" name="Oval 409"/>
          <p:cNvSpPr/>
          <p:nvPr/>
        </p:nvSpPr>
        <p:spPr>
          <a:xfrm>
            <a:off x="11679126" y="1442418"/>
            <a:ext cx="59531" cy="59531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1" name="Oval 410"/>
          <p:cNvSpPr/>
          <p:nvPr/>
        </p:nvSpPr>
        <p:spPr>
          <a:xfrm>
            <a:off x="11678472" y="1665792"/>
            <a:ext cx="60838" cy="60838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2" name="Oval 411"/>
          <p:cNvSpPr/>
          <p:nvPr/>
        </p:nvSpPr>
        <p:spPr>
          <a:xfrm>
            <a:off x="11677818" y="1889166"/>
            <a:ext cx="62146" cy="62146"/>
          </a:xfrm>
          <a:prstGeom prst="ellipse">
            <a:avLst/>
          </a:prstGeom>
          <a:solidFill>
            <a:srgbClr val="373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3" name="Oval 412"/>
          <p:cNvSpPr/>
          <p:nvPr/>
        </p:nvSpPr>
        <p:spPr>
          <a:xfrm>
            <a:off x="11677165" y="2112541"/>
            <a:ext cx="63453" cy="63453"/>
          </a:xfrm>
          <a:prstGeom prst="ellipse">
            <a:avLst/>
          </a:prstGeom>
          <a:solidFill>
            <a:srgbClr val="3A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4" name="Oval 413"/>
          <p:cNvSpPr/>
          <p:nvPr/>
        </p:nvSpPr>
        <p:spPr>
          <a:xfrm>
            <a:off x="11676511" y="2335915"/>
            <a:ext cx="64761" cy="64761"/>
          </a:xfrm>
          <a:prstGeom prst="ellipse">
            <a:avLst/>
          </a:prstGeom>
          <a:solidFill>
            <a:srgbClr val="3D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5" name="Oval 414"/>
          <p:cNvSpPr/>
          <p:nvPr/>
        </p:nvSpPr>
        <p:spPr>
          <a:xfrm>
            <a:off x="11675857" y="2559289"/>
            <a:ext cx="66069" cy="66069"/>
          </a:xfrm>
          <a:prstGeom prst="ellipse">
            <a:avLst/>
          </a:prstGeom>
          <a:solidFill>
            <a:srgbClr val="40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6" name="Oval 415"/>
          <p:cNvSpPr/>
          <p:nvPr/>
        </p:nvSpPr>
        <p:spPr>
          <a:xfrm>
            <a:off x="11675203" y="2782663"/>
            <a:ext cx="67376" cy="67376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7" name="Oval 416"/>
          <p:cNvSpPr/>
          <p:nvPr/>
        </p:nvSpPr>
        <p:spPr>
          <a:xfrm>
            <a:off x="11674549" y="3006037"/>
            <a:ext cx="68684" cy="68684"/>
          </a:xfrm>
          <a:prstGeom prst="ellipse">
            <a:avLst/>
          </a:prstGeom>
          <a:solidFill>
            <a:srgbClr val="45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8" name="Oval 417"/>
          <p:cNvSpPr/>
          <p:nvPr/>
        </p:nvSpPr>
        <p:spPr>
          <a:xfrm>
            <a:off x="11673896" y="3229412"/>
            <a:ext cx="69991" cy="69991"/>
          </a:xfrm>
          <a:prstGeom prst="ellipse">
            <a:avLst/>
          </a:prstGeom>
          <a:solidFill>
            <a:srgbClr val="48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9" name="Oval 418"/>
          <p:cNvSpPr/>
          <p:nvPr/>
        </p:nvSpPr>
        <p:spPr>
          <a:xfrm>
            <a:off x="11673242" y="3452786"/>
            <a:ext cx="71299" cy="71299"/>
          </a:xfrm>
          <a:prstGeom prst="ellipse">
            <a:avLst/>
          </a:prstGeom>
          <a:solidFill>
            <a:srgbClr val="4B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0" name="Oval 419"/>
          <p:cNvSpPr/>
          <p:nvPr/>
        </p:nvSpPr>
        <p:spPr>
          <a:xfrm>
            <a:off x="11672588" y="3676160"/>
            <a:ext cx="72607" cy="72607"/>
          </a:xfrm>
          <a:prstGeom prst="ellipse">
            <a:avLst/>
          </a:prstGeom>
          <a:solidFill>
            <a:srgbClr val="4E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1" name="Oval 420"/>
          <p:cNvSpPr/>
          <p:nvPr/>
        </p:nvSpPr>
        <p:spPr>
          <a:xfrm>
            <a:off x="11671934" y="3899534"/>
            <a:ext cx="73914" cy="73914"/>
          </a:xfrm>
          <a:prstGeom prst="ellipse">
            <a:avLst/>
          </a:prstGeom>
          <a:solidFill>
            <a:srgbClr val="51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2" name="Oval 421"/>
          <p:cNvSpPr/>
          <p:nvPr/>
        </p:nvSpPr>
        <p:spPr>
          <a:xfrm>
            <a:off x="11671280" y="4122908"/>
            <a:ext cx="75222" cy="75222"/>
          </a:xfrm>
          <a:prstGeom prst="ellipse">
            <a:avLst/>
          </a:prstGeom>
          <a:solidFill>
            <a:srgbClr val="544F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3" name="Oval 422"/>
          <p:cNvSpPr/>
          <p:nvPr/>
        </p:nvSpPr>
        <p:spPr>
          <a:xfrm>
            <a:off x="11908907" y="-344052"/>
            <a:ext cx="48024" cy="48024"/>
          </a:xfrm>
          <a:prstGeom prst="ellipse">
            <a:avLst/>
          </a:prstGeom>
          <a:solidFill>
            <a:srgbClr val="1723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4" name="Oval 423"/>
          <p:cNvSpPr/>
          <p:nvPr/>
        </p:nvSpPr>
        <p:spPr>
          <a:xfrm>
            <a:off x="11908254" y="-120677"/>
            <a:ext cx="49331" cy="49331"/>
          </a:xfrm>
          <a:prstGeom prst="ellipse">
            <a:avLst/>
          </a:prstGeom>
          <a:solidFill>
            <a:srgbClr val="1A26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5" name="Oval 424"/>
          <p:cNvSpPr/>
          <p:nvPr/>
        </p:nvSpPr>
        <p:spPr>
          <a:xfrm>
            <a:off x="11907600" y="102696"/>
            <a:ext cx="50639" cy="50639"/>
          </a:xfrm>
          <a:prstGeom prst="ellipse">
            <a:avLst/>
          </a:prstGeom>
          <a:solidFill>
            <a:srgbClr val="1D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6" name="Oval 425"/>
          <p:cNvSpPr/>
          <p:nvPr/>
        </p:nvSpPr>
        <p:spPr>
          <a:xfrm>
            <a:off x="11906946" y="326070"/>
            <a:ext cx="51947" cy="51947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7" name="Oval 426"/>
          <p:cNvSpPr/>
          <p:nvPr/>
        </p:nvSpPr>
        <p:spPr>
          <a:xfrm>
            <a:off x="11906292" y="549444"/>
            <a:ext cx="53254" cy="53254"/>
          </a:xfrm>
          <a:prstGeom prst="ellipse">
            <a:avLst/>
          </a:prstGeom>
          <a:solidFill>
            <a:srgbClr val="232C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8" name="Oval 427"/>
          <p:cNvSpPr/>
          <p:nvPr/>
        </p:nvSpPr>
        <p:spPr>
          <a:xfrm>
            <a:off x="11905638" y="772818"/>
            <a:ext cx="54562" cy="54562"/>
          </a:xfrm>
          <a:prstGeom prst="ellipse">
            <a:avLst/>
          </a:prstGeom>
          <a:solidFill>
            <a:srgbClr val="26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9" name="Oval 428"/>
          <p:cNvSpPr/>
          <p:nvPr/>
        </p:nvSpPr>
        <p:spPr>
          <a:xfrm>
            <a:off x="11904985" y="996193"/>
            <a:ext cx="55869" cy="55869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0" name="Oval 429"/>
          <p:cNvSpPr/>
          <p:nvPr/>
        </p:nvSpPr>
        <p:spPr>
          <a:xfrm>
            <a:off x="11904331" y="1219567"/>
            <a:ext cx="57177" cy="57177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1" name="Oval 430"/>
          <p:cNvSpPr/>
          <p:nvPr/>
        </p:nvSpPr>
        <p:spPr>
          <a:xfrm>
            <a:off x="11903677" y="1442941"/>
            <a:ext cx="58485" cy="58485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2" name="Oval 431"/>
          <p:cNvSpPr/>
          <p:nvPr/>
        </p:nvSpPr>
        <p:spPr>
          <a:xfrm>
            <a:off x="11903023" y="1666315"/>
            <a:ext cx="59792" cy="59792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3" name="Oval 432"/>
          <p:cNvSpPr/>
          <p:nvPr/>
        </p:nvSpPr>
        <p:spPr>
          <a:xfrm>
            <a:off x="11902369" y="1889689"/>
            <a:ext cx="61100" cy="61100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4" name="Oval 433"/>
          <p:cNvSpPr/>
          <p:nvPr/>
        </p:nvSpPr>
        <p:spPr>
          <a:xfrm>
            <a:off x="11901716" y="2113064"/>
            <a:ext cx="62407" cy="62407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5" name="Oval 434"/>
          <p:cNvSpPr/>
          <p:nvPr/>
        </p:nvSpPr>
        <p:spPr>
          <a:xfrm>
            <a:off x="11901062" y="2336438"/>
            <a:ext cx="63715" cy="63715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6" name="Oval 435"/>
          <p:cNvSpPr/>
          <p:nvPr/>
        </p:nvSpPr>
        <p:spPr>
          <a:xfrm>
            <a:off x="11900408" y="2559812"/>
            <a:ext cx="65022" cy="65022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7" name="Oval 436"/>
          <p:cNvSpPr/>
          <p:nvPr/>
        </p:nvSpPr>
        <p:spPr>
          <a:xfrm>
            <a:off x="11899754" y="2783186"/>
            <a:ext cx="66330" cy="66330"/>
          </a:xfrm>
          <a:prstGeom prst="ellipse">
            <a:avLst/>
          </a:prstGeom>
          <a:solidFill>
            <a:srgbClr val="4041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8" name="Oval 437"/>
          <p:cNvSpPr/>
          <p:nvPr/>
        </p:nvSpPr>
        <p:spPr>
          <a:xfrm>
            <a:off x="11899100" y="3006560"/>
            <a:ext cx="67638" cy="67638"/>
          </a:xfrm>
          <a:prstGeom prst="ellipse">
            <a:avLst/>
          </a:prstGeom>
          <a:solidFill>
            <a:srgbClr val="43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9" name="Oval 438"/>
          <p:cNvSpPr/>
          <p:nvPr/>
        </p:nvSpPr>
        <p:spPr>
          <a:xfrm>
            <a:off x="11898447" y="3229935"/>
            <a:ext cx="68945" cy="68945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0" name="Oval 439"/>
          <p:cNvSpPr/>
          <p:nvPr/>
        </p:nvSpPr>
        <p:spPr>
          <a:xfrm>
            <a:off x="11897793" y="3453309"/>
            <a:ext cx="70253" cy="70253"/>
          </a:xfrm>
          <a:prstGeom prst="ellipse">
            <a:avLst/>
          </a:prstGeom>
          <a:solidFill>
            <a:srgbClr val="49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1" name="Oval 440"/>
          <p:cNvSpPr/>
          <p:nvPr/>
        </p:nvSpPr>
        <p:spPr>
          <a:xfrm>
            <a:off x="11897139" y="3676683"/>
            <a:ext cx="71560" cy="71560"/>
          </a:xfrm>
          <a:prstGeom prst="ellipse">
            <a:avLst/>
          </a:prstGeom>
          <a:solidFill>
            <a:srgbClr val="4C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2" name="Oval 441"/>
          <p:cNvSpPr/>
          <p:nvPr/>
        </p:nvSpPr>
        <p:spPr>
          <a:xfrm>
            <a:off x="11896485" y="3900057"/>
            <a:ext cx="72868" cy="72868"/>
          </a:xfrm>
          <a:prstGeom prst="ellipse">
            <a:avLst/>
          </a:prstGeom>
          <a:solidFill>
            <a:srgbClr val="4F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3" name="Oval 442"/>
          <p:cNvSpPr/>
          <p:nvPr/>
        </p:nvSpPr>
        <p:spPr>
          <a:xfrm>
            <a:off x="11895831" y="4123431"/>
            <a:ext cx="74176" cy="74176"/>
          </a:xfrm>
          <a:prstGeom prst="ellipse">
            <a:avLst/>
          </a:prstGeom>
          <a:solidFill>
            <a:srgbClr val="52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4" name="Oval 443"/>
          <p:cNvSpPr/>
          <p:nvPr/>
        </p:nvSpPr>
        <p:spPr>
          <a:xfrm>
            <a:off x="12133458" y="-343529"/>
            <a:ext cx="46978" cy="46978"/>
          </a:xfrm>
          <a:prstGeom prst="ellipse">
            <a:avLst/>
          </a:prstGeom>
          <a:solidFill>
            <a:srgbClr val="1422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5" name="Oval 444"/>
          <p:cNvSpPr/>
          <p:nvPr/>
        </p:nvSpPr>
        <p:spPr>
          <a:xfrm>
            <a:off x="12132805" y="-120154"/>
            <a:ext cx="48285" cy="48285"/>
          </a:xfrm>
          <a:prstGeom prst="ellipse">
            <a:avLst/>
          </a:prstGeom>
          <a:solidFill>
            <a:srgbClr val="1724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6" name="Oval 445"/>
          <p:cNvSpPr/>
          <p:nvPr/>
        </p:nvSpPr>
        <p:spPr>
          <a:xfrm>
            <a:off x="12132151" y="103219"/>
            <a:ext cx="49593" cy="49593"/>
          </a:xfrm>
          <a:prstGeom prst="ellipse">
            <a:avLst/>
          </a:prstGeom>
          <a:solidFill>
            <a:srgbClr val="1A26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7" name="Oval 446"/>
          <p:cNvSpPr/>
          <p:nvPr/>
        </p:nvSpPr>
        <p:spPr>
          <a:xfrm>
            <a:off x="12131497" y="326593"/>
            <a:ext cx="50900" cy="50900"/>
          </a:xfrm>
          <a:prstGeom prst="ellipse">
            <a:avLst/>
          </a:prstGeom>
          <a:solidFill>
            <a:srgbClr val="1D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8" name="Oval 447"/>
          <p:cNvSpPr/>
          <p:nvPr/>
        </p:nvSpPr>
        <p:spPr>
          <a:xfrm>
            <a:off x="12130843" y="549967"/>
            <a:ext cx="52208" cy="52208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9" name="Oval 448"/>
          <p:cNvSpPr/>
          <p:nvPr/>
        </p:nvSpPr>
        <p:spPr>
          <a:xfrm>
            <a:off x="12130189" y="773341"/>
            <a:ext cx="53516" cy="53516"/>
          </a:xfrm>
          <a:prstGeom prst="ellipse">
            <a:avLst/>
          </a:prstGeom>
          <a:solidFill>
            <a:srgbClr val="232C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0" name="Oval 449"/>
          <p:cNvSpPr/>
          <p:nvPr/>
        </p:nvSpPr>
        <p:spPr>
          <a:xfrm>
            <a:off x="12129536" y="996716"/>
            <a:ext cx="54823" cy="54823"/>
          </a:xfrm>
          <a:prstGeom prst="ellipse">
            <a:avLst/>
          </a:prstGeom>
          <a:solidFill>
            <a:srgbClr val="26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1" name="Oval 450"/>
          <p:cNvSpPr/>
          <p:nvPr/>
        </p:nvSpPr>
        <p:spPr>
          <a:xfrm>
            <a:off x="12128882" y="1220090"/>
            <a:ext cx="56131" cy="56131"/>
          </a:xfrm>
          <a:prstGeom prst="ellipse">
            <a:avLst/>
          </a:prstGeom>
          <a:solidFill>
            <a:srgbClr val="29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2" name="Oval 451"/>
          <p:cNvSpPr/>
          <p:nvPr/>
        </p:nvSpPr>
        <p:spPr>
          <a:xfrm>
            <a:off x="12128228" y="1443464"/>
            <a:ext cx="57438" cy="57438"/>
          </a:xfrm>
          <a:prstGeom prst="ellipse">
            <a:avLst/>
          </a:prstGeom>
          <a:solidFill>
            <a:srgbClr val="2C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3" name="Oval 452"/>
          <p:cNvSpPr/>
          <p:nvPr/>
        </p:nvSpPr>
        <p:spPr>
          <a:xfrm>
            <a:off x="12127574" y="1666838"/>
            <a:ext cx="58746" cy="58746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4" name="Oval 453"/>
          <p:cNvSpPr/>
          <p:nvPr/>
        </p:nvSpPr>
        <p:spPr>
          <a:xfrm>
            <a:off x="12126920" y="1890212"/>
            <a:ext cx="60054" cy="60054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5" name="Oval 454"/>
          <p:cNvSpPr/>
          <p:nvPr/>
        </p:nvSpPr>
        <p:spPr>
          <a:xfrm>
            <a:off x="12126267" y="2113587"/>
            <a:ext cx="61361" cy="61361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6" name="Oval 455"/>
          <p:cNvSpPr/>
          <p:nvPr/>
        </p:nvSpPr>
        <p:spPr>
          <a:xfrm>
            <a:off x="12125613" y="2336961"/>
            <a:ext cx="62669" cy="62669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7" name="Oval 456"/>
          <p:cNvSpPr/>
          <p:nvPr/>
        </p:nvSpPr>
        <p:spPr>
          <a:xfrm>
            <a:off x="12124959" y="2560335"/>
            <a:ext cx="63976" cy="63976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8" name="Oval 457"/>
          <p:cNvSpPr/>
          <p:nvPr/>
        </p:nvSpPr>
        <p:spPr>
          <a:xfrm>
            <a:off x="12124305" y="2783709"/>
            <a:ext cx="65284" cy="65284"/>
          </a:xfrm>
          <a:prstGeom prst="ellipse">
            <a:avLst/>
          </a:prstGeom>
          <a:solidFill>
            <a:srgbClr val="3E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9" name="Oval 458"/>
          <p:cNvSpPr/>
          <p:nvPr/>
        </p:nvSpPr>
        <p:spPr>
          <a:xfrm>
            <a:off x="12123651" y="3007083"/>
            <a:ext cx="66592" cy="66592"/>
          </a:xfrm>
          <a:prstGeom prst="ellipse">
            <a:avLst/>
          </a:prstGeom>
          <a:solidFill>
            <a:srgbClr val="4141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0" name="Oval 459"/>
          <p:cNvSpPr/>
          <p:nvPr/>
        </p:nvSpPr>
        <p:spPr>
          <a:xfrm>
            <a:off x="12122998" y="3230458"/>
            <a:ext cx="67899" cy="67899"/>
          </a:xfrm>
          <a:prstGeom prst="ellipse">
            <a:avLst/>
          </a:prstGeom>
          <a:solidFill>
            <a:srgbClr val="44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1" name="Oval 460"/>
          <p:cNvSpPr/>
          <p:nvPr/>
        </p:nvSpPr>
        <p:spPr>
          <a:xfrm>
            <a:off x="12122344" y="3453832"/>
            <a:ext cx="69207" cy="69207"/>
          </a:xfrm>
          <a:prstGeom prst="ellipse">
            <a:avLst/>
          </a:prstGeom>
          <a:solidFill>
            <a:srgbClr val="47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2" name="Oval 461"/>
          <p:cNvSpPr/>
          <p:nvPr/>
        </p:nvSpPr>
        <p:spPr>
          <a:xfrm>
            <a:off x="12121690" y="3677206"/>
            <a:ext cx="70514" cy="70514"/>
          </a:xfrm>
          <a:prstGeom prst="ellipse">
            <a:avLst/>
          </a:prstGeom>
          <a:solidFill>
            <a:srgbClr val="4A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3" name="Oval 462"/>
          <p:cNvSpPr/>
          <p:nvPr/>
        </p:nvSpPr>
        <p:spPr>
          <a:xfrm>
            <a:off x="12121036" y="3900580"/>
            <a:ext cx="71822" cy="71822"/>
          </a:xfrm>
          <a:prstGeom prst="ellipse">
            <a:avLst/>
          </a:prstGeom>
          <a:solidFill>
            <a:srgbClr val="4C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4" name="Oval 463"/>
          <p:cNvSpPr/>
          <p:nvPr/>
        </p:nvSpPr>
        <p:spPr>
          <a:xfrm>
            <a:off x="12120382" y="4123954"/>
            <a:ext cx="73130" cy="73130"/>
          </a:xfrm>
          <a:prstGeom prst="ellipse">
            <a:avLst/>
          </a:prstGeom>
          <a:solidFill>
            <a:srgbClr val="4F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5" name="Oval 464"/>
          <p:cNvSpPr/>
          <p:nvPr/>
        </p:nvSpPr>
        <p:spPr>
          <a:xfrm>
            <a:off x="12358009" y="-343006"/>
            <a:ext cx="45932" cy="45932"/>
          </a:xfrm>
          <a:prstGeom prst="ellipse">
            <a:avLst/>
          </a:prstGeom>
          <a:solidFill>
            <a:srgbClr val="1220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6" name="Oval 465"/>
          <p:cNvSpPr/>
          <p:nvPr/>
        </p:nvSpPr>
        <p:spPr>
          <a:xfrm>
            <a:off x="12357356" y="-119631"/>
            <a:ext cx="47239" cy="47239"/>
          </a:xfrm>
          <a:prstGeom prst="ellipse">
            <a:avLst/>
          </a:prstGeom>
          <a:solidFill>
            <a:srgbClr val="1522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7" name="Oval 466"/>
          <p:cNvSpPr/>
          <p:nvPr/>
        </p:nvSpPr>
        <p:spPr>
          <a:xfrm>
            <a:off x="12356702" y="103742"/>
            <a:ext cx="48547" cy="48547"/>
          </a:xfrm>
          <a:prstGeom prst="ellipse">
            <a:avLst/>
          </a:prstGeom>
          <a:solidFill>
            <a:srgbClr val="1824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8" name="Oval 467"/>
          <p:cNvSpPr/>
          <p:nvPr/>
        </p:nvSpPr>
        <p:spPr>
          <a:xfrm>
            <a:off x="12356048" y="327116"/>
            <a:ext cx="49854" cy="49854"/>
          </a:xfrm>
          <a:prstGeom prst="ellipse">
            <a:avLst/>
          </a:prstGeom>
          <a:solidFill>
            <a:srgbClr val="1B26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9" name="Oval 468"/>
          <p:cNvSpPr/>
          <p:nvPr/>
        </p:nvSpPr>
        <p:spPr>
          <a:xfrm>
            <a:off x="12355394" y="550490"/>
            <a:ext cx="51162" cy="51162"/>
          </a:xfrm>
          <a:prstGeom prst="ellipse">
            <a:avLst/>
          </a:prstGeom>
          <a:solidFill>
            <a:srgbClr val="1E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0" name="Oval 469"/>
          <p:cNvSpPr/>
          <p:nvPr/>
        </p:nvSpPr>
        <p:spPr>
          <a:xfrm>
            <a:off x="12354740" y="773864"/>
            <a:ext cx="52470" cy="52470"/>
          </a:xfrm>
          <a:prstGeom prst="ellipse">
            <a:avLst/>
          </a:prstGeom>
          <a:solidFill>
            <a:srgbClr val="21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1" name="Oval 470"/>
          <p:cNvSpPr/>
          <p:nvPr/>
        </p:nvSpPr>
        <p:spPr>
          <a:xfrm>
            <a:off x="12354087" y="997239"/>
            <a:ext cx="53777" cy="53777"/>
          </a:xfrm>
          <a:prstGeom prst="ellipse">
            <a:avLst/>
          </a:prstGeom>
          <a:solidFill>
            <a:srgbClr val="24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2" name="Oval 471"/>
          <p:cNvSpPr/>
          <p:nvPr/>
        </p:nvSpPr>
        <p:spPr>
          <a:xfrm>
            <a:off x="12353433" y="1220613"/>
            <a:ext cx="55085" cy="55085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3" name="Oval 472"/>
          <p:cNvSpPr/>
          <p:nvPr/>
        </p:nvSpPr>
        <p:spPr>
          <a:xfrm>
            <a:off x="12352779" y="1443987"/>
            <a:ext cx="56392" cy="56392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4" name="Oval 473"/>
          <p:cNvSpPr/>
          <p:nvPr/>
        </p:nvSpPr>
        <p:spPr>
          <a:xfrm>
            <a:off x="12352125" y="1667361"/>
            <a:ext cx="57700" cy="57700"/>
          </a:xfrm>
          <a:prstGeom prst="ellipse">
            <a:avLst/>
          </a:prstGeom>
          <a:solidFill>
            <a:srgbClr val="2D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5" name="Oval 474"/>
          <p:cNvSpPr/>
          <p:nvPr/>
        </p:nvSpPr>
        <p:spPr>
          <a:xfrm>
            <a:off x="12351471" y="1890735"/>
            <a:ext cx="59008" cy="59008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6" name="Oval 475"/>
          <p:cNvSpPr/>
          <p:nvPr/>
        </p:nvSpPr>
        <p:spPr>
          <a:xfrm>
            <a:off x="12350818" y="2114110"/>
            <a:ext cx="60315" cy="60315"/>
          </a:xfrm>
          <a:prstGeom prst="ellipse">
            <a:avLst/>
          </a:prstGeom>
          <a:solidFill>
            <a:srgbClr val="33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7" name="Oval 476"/>
          <p:cNvSpPr/>
          <p:nvPr/>
        </p:nvSpPr>
        <p:spPr>
          <a:xfrm>
            <a:off x="12350164" y="2337484"/>
            <a:ext cx="61623" cy="61623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8" name="Oval 477"/>
          <p:cNvSpPr/>
          <p:nvPr/>
        </p:nvSpPr>
        <p:spPr>
          <a:xfrm>
            <a:off x="12349510" y="2560858"/>
            <a:ext cx="62930" cy="62930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9" name="Oval 478"/>
          <p:cNvSpPr/>
          <p:nvPr/>
        </p:nvSpPr>
        <p:spPr>
          <a:xfrm>
            <a:off x="12348856" y="2784232"/>
            <a:ext cx="64238" cy="64238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0" name="Oval 479"/>
          <p:cNvSpPr/>
          <p:nvPr/>
        </p:nvSpPr>
        <p:spPr>
          <a:xfrm>
            <a:off x="12348202" y="3007606"/>
            <a:ext cx="65546" cy="65546"/>
          </a:xfrm>
          <a:prstGeom prst="ellipse">
            <a:avLst/>
          </a:prstGeom>
          <a:solidFill>
            <a:srgbClr val="3E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1" name="Oval 480"/>
          <p:cNvSpPr/>
          <p:nvPr/>
        </p:nvSpPr>
        <p:spPr>
          <a:xfrm>
            <a:off x="12347549" y="3230981"/>
            <a:ext cx="66853" cy="66853"/>
          </a:xfrm>
          <a:prstGeom prst="ellipse">
            <a:avLst/>
          </a:prstGeom>
          <a:solidFill>
            <a:srgbClr val="41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2" name="Oval 481"/>
          <p:cNvSpPr/>
          <p:nvPr/>
        </p:nvSpPr>
        <p:spPr>
          <a:xfrm>
            <a:off x="12346895" y="3454355"/>
            <a:ext cx="68161" cy="68161"/>
          </a:xfrm>
          <a:prstGeom prst="ellipse">
            <a:avLst/>
          </a:prstGeom>
          <a:solidFill>
            <a:srgbClr val="44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3" name="Oval 482"/>
          <p:cNvSpPr/>
          <p:nvPr/>
        </p:nvSpPr>
        <p:spPr>
          <a:xfrm>
            <a:off x="12346241" y="3677729"/>
            <a:ext cx="69468" cy="69468"/>
          </a:xfrm>
          <a:prstGeom prst="ellipse">
            <a:avLst/>
          </a:prstGeom>
          <a:solidFill>
            <a:srgbClr val="47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4" name="Oval 483"/>
          <p:cNvSpPr/>
          <p:nvPr/>
        </p:nvSpPr>
        <p:spPr>
          <a:xfrm>
            <a:off x="12345587" y="3901103"/>
            <a:ext cx="70776" cy="70776"/>
          </a:xfrm>
          <a:prstGeom prst="ellipse">
            <a:avLst/>
          </a:prstGeom>
          <a:solidFill>
            <a:srgbClr val="4A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5" name="Oval 484"/>
          <p:cNvSpPr/>
          <p:nvPr/>
        </p:nvSpPr>
        <p:spPr>
          <a:xfrm>
            <a:off x="12344934" y="4124478"/>
            <a:ext cx="72083" cy="72083"/>
          </a:xfrm>
          <a:prstGeom prst="ellipse">
            <a:avLst/>
          </a:prstGeom>
          <a:solidFill>
            <a:srgbClr val="4D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6" name="Oval 485"/>
          <p:cNvSpPr/>
          <p:nvPr/>
        </p:nvSpPr>
        <p:spPr>
          <a:xfrm>
            <a:off x="12582560" y="-342483"/>
            <a:ext cx="44886" cy="44886"/>
          </a:xfrm>
          <a:prstGeom prst="ellipse">
            <a:avLst/>
          </a:prstGeom>
          <a:solidFill>
            <a:srgbClr val="101E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7" name="Oval 486"/>
          <p:cNvSpPr/>
          <p:nvPr/>
        </p:nvSpPr>
        <p:spPr>
          <a:xfrm>
            <a:off x="12581907" y="-119108"/>
            <a:ext cx="46193" cy="46193"/>
          </a:xfrm>
          <a:prstGeom prst="ellipse">
            <a:avLst/>
          </a:prstGeom>
          <a:solidFill>
            <a:srgbClr val="1320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8" name="Oval 487"/>
          <p:cNvSpPr/>
          <p:nvPr/>
        </p:nvSpPr>
        <p:spPr>
          <a:xfrm>
            <a:off x="12581253" y="104265"/>
            <a:ext cx="47501" cy="47501"/>
          </a:xfrm>
          <a:prstGeom prst="ellipse">
            <a:avLst/>
          </a:prstGeom>
          <a:solidFill>
            <a:srgbClr val="1623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9" name="Oval 488"/>
          <p:cNvSpPr/>
          <p:nvPr/>
        </p:nvSpPr>
        <p:spPr>
          <a:xfrm>
            <a:off x="12580599" y="327639"/>
            <a:ext cx="48808" cy="48808"/>
          </a:xfrm>
          <a:prstGeom prst="ellipse">
            <a:avLst/>
          </a:prstGeom>
          <a:solidFill>
            <a:srgbClr val="1925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0" name="Oval 489"/>
          <p:cNvSpPr/>
          <p:nvPr/>
        </p:nvSpPr>
        <p:spPr>
          <a:xfrm>
            <a:off x="12579945" y="551013"/>
            <a:ext cx="50116" cy="50116"/>
          </a:xfrm>
          <a:prstGeom prst="ellipse">
            <a:avLst/>
          </a:prstGeom>
          <a:solidFill>
            <a:srgbClr val="1C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1" name="Oval 490"/>
          <p:cNvSpPr/>
          <p:nvPr/>
        </p:nvSpPr>
        <p:spPr>
          <a:xfrm>
            <a:off x="12579291" y="774387"/>
            <a:ext cx="51424" cy="51424"/>
          </a:xfrm>
          <a:prstGeom prst="ellipse">
            <a:avLst/>
          </a:prstGeom>
          <a:solidFill>
            <a:srgbClr val="1E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2" name="Oval 491"/>
          <p:cNvSpPr/>
          <p:nvPr/>
        </p:nvSpPr>
        <p:spPr>
          <a:xfrm>
            <a:off x="12578638" y="997762"/>
            <a:ext cx="52731" cy="52731"/>
          </a:xfrm>
          <a:prstGeom prst="ellipse">
            <a:avLst/>
          </a:prstGeom>
          <a:solidFill>
            <a:srgbClr val="21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3" name="Oval 492"/>
          <p:cNvSpPr/>
          <p:nvPr/>
        </p:nvSpPr>
        <p:spPr>
          <a:xfrm>
            <a:off x="12577984" y="1221136"/>
            <a:ext cx="54039" cy="54039"/>
          </a:xfrm>
          <a:prstGeom prst="ellipse">
            <a:avLst/>
          </a:prstGeom>
          <a:solidFill>
            <a:srgbClr val="24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4" name="Oval 493"/>
          <p:cNvSpPr/>
          <p:nvPr/>
        </p:nvSpPr>
        <p:spPr>
          <a:xfrm>
            <a:off x="12577330" y="1444510"/>
            <a:ext cx="55346" cy="55346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5" name="Oval 494"/>
          <p:cNvSpPr/>
          <p:nvPr/>
        </p:nvSpPr>
        <p:spPr>
          <a:xfrm>
            <a:off x="12576676" y="1667884"/>
            <a:ext cx="56654" cy="56654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6" name="Oval 495"/>
          <p:cNvSpPr/>
          <p:nvPr/>
        </p:nvSpPr>
        <p:spPr>
          <a:xfrm>
            <a:off x="12576023" y="1891259"/>
            <a:ext cx="57961" cy="57961"/>
          </a:xfrm>
          <a:prstGeom prst="ellipse">
            <a:avLst/>
          </a:prstGeom>
          <a:solidFill>
            <a:srgbClr val="2D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7" name="Oval 496"/>
          <p:cNvSpPr/>
          <p:nvPr/>
        </p:nvSpPr>
        <p:spPr>
          <a:xfrm>
            <a:off x="12575369" y="2114633"/>
            <a:ext cx="59269" cy="59269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8" name="Oval 497"/>
          <p:cNvSpPr/>
          <p:nvPr/>
        </p:nvSpPr>
        <p:spPr>
          <a:xfrm>
            <a:off x="12574715" y="2338007"/>
            <a:ext cx="60577" cy="60577"/>
          </a:xfrm>
          <a:prstGeom prst="ellipse">
            <a:avLst/>
          </a:prstGeom>
          <a:solidFill>
            <a:srgbClr val="33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9" name="Oval 498"/>
          <p:cNvSpPr/>
          <p:nvPr/>
        </p:nvSpPr>
        <p:spPr>
          <a:xfrm>
            <a:off x="12574061" y="2561381"/>
            <a:ext cx="61884" cy="61884"/>
          </a:xfrm>
          <a:prstGeom prst="ellipse">
            <a:avLst/>
          </a:prstGeom>
          <a:solidFill>
            <a:srgbClr val="363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0" name="Oval 499"/>
          <p:cNvSpPr/>
          <p:nvPr/>
        </p:nvSpPr>
        <p:spPr>
          <a:xfrm>
            <a:off x="12573407" y="2784755"/>
            <a:ext cx="63192" cy="63192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1" name="Oval 500"/>
          <p:cNvSpPr/>
          <p:nvPr/>
        </p:nvSpPr>
        <p:spPr>
          <a:xfrm>
            <a:off x="12572754" y="3008130"/>
            <a:ext cx="64499" cy="64499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2" name="Oval 501"/>
          <p:cNvSpPr/>
          <p:nvPr/>
        </p:nvSpPr>
        <p:spPr>
          <a:xfrm>
            <a:off x="12572100" y="3231504"/>
            <a:ext cx="65807" cy="65807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3" name="Oval 502"/>
          <p:cNvSpPr/>
          <p:nvPr/>
        </p:nvSpPr>
        <p:spPr>
          <a:xfrm>
            <a:off x="12571446" y="3454878"/>
            <a:ext cx="67115" cy="67115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4" name="Oval 503"/>
          <p:cNvSpPr/>
          <p:nvPr/>
        </p:nvSpPr>
        <p:spPr>
          <a:xfrm>
            <a:off x="12570792" y="3678252"/>
            <a:ext cx="68422" cy="68422"/>
          </a:xfrm>
          <a:prstGeom prst="ellipse">
            <a:avLst/>
          </a:prstGeom>
          <a:solidFill>
            <a:srgbClr val="45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5" name="Oval 504"/>
          <p:cNvSpPr/>
          <p:nvPr/>
        </p:nvSpPr>
        <p:spPr>
          <a:xfrm>
            <a:off x="12570138" y="3901626"/>
            <a:ext cx="69730" cy="69730"/>
          </a:xfrm>
          <a:prstGeom prst="ellipse">
            <a:avLst/>
          </a:prstGeom>
          <a:solidFill>
            <a:srgbClr val="48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6" name="Oval 505"/>
          <p:cNvSpPr/>
          <p:nvPr/>
        </p:nvSpPr>
        <p:spPr>
          <a:xfrm>
            <a:off x="12569485" y="4125001"/>
            <a:ext cx="71037" cy="71037"/>
          </a:xfrm>
          <a:prstGeom prst="ellipse">
            <a:avLst/>
          </a:prstGeom>
          <a:solidFill>
            <a:srgbClr val="4B48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7" name="Oval 506"/>
          <p:cNvSpPr/>
          <p:nvPr/>
        </p:nvSpPr>
        <p:spPr>
          <a:xfrm>
            <a:off x="12807112" y="-341959"/>
            <a:ext cx="43839" cy="43839"/>
          </a:xfrm>
          <a:prstGeom prst="ellipse">
            <a:avLst/>
          </a:prstGeom>
          <a:solidFill>
            <a:srgbClr val="0D1D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8" name="Oval 507"/>
          <p:cNvSpPr/>
          <p:nvPr/>
        </p:nvSpPr>
        <p:spPr>
          <a:xfrm>
            <a:off x="12806458" y="-118585"/>
            <a:ext cx="45147" cy="45147"/>
          </a:xfrm>
          <a:prstGeom prst="ellipse">
            <a:avLst/>
          </a:prstGeom>
          <a:solidFill>
            <a:srgbClr val="101F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9" name="Oval 508"/>
          <p:cNvSpPr/>
          <p:nvPr/>
        </p:nvSpPr>
        <p:spPr>
          <a:xfrm>
            <a:off x="12805804" y="104788"/>
            <a:ext cx="46455" cy="46455"/>
          </a:xfrm>
          <a:prstGeom prst="ellipse">
            <a:avLst/>
          </a:prstGeom>
          <a:solidFill>
            <a:srgbClr val="1321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0" name="Oval 509"/>
          <p:cNvSpPr/>
          <p:nvPr/>
        </p:nvSpPr>
        <p:spPr>
          <a:xfrm>
            <a:off x="12805150" y="328162"/>
            <a:ext cx="47762" cy="47762"/>
          </a:xfrm>
          <a:prstGeom prst="ellipse">
            <a:avLst/>
          </a:prstGeom>
          <a:solidFill>
            <a:srgbClr val="1623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1" name="Oval 510"/>
          <p:cNvSpPr/>
          <p:nvPr/>
        </p:nvSpPr>
        <p:spPr>
          <a:xfrm>
            <a:off x="12804496" y="551536"/>
            <a:ext cx="49070" cy="49070"/>
          </a:xfrm>
          <a:prstGeom prst="ellipse">
            <a:avLst/>
          </a:prstGeom>
          <a:solidFill>
            <a:srgbClr val="1925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2" name="Oval 511"/>
          <p:cNvSpPr/>
          <p:nvPr/>
        </p:nvSpPr>
        <p:spPr>
          <a:xfrm>
            <a:off x="12803843" y="774911"/>
            <a:ext cx="50377" cy="50377"/>
          </a:xfrm>
          <a:prstGeom prst="ellipse">
            <a:avLst/>
          </a:prstGeom>
          <a:solidFill>
            <a:srgbClr val="1C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3" name="Oval 512"/>
          <p:cNvSpPr/>
          <p:nvPr/>
        </p:nvSpPr>
        <p:spPr>
          <a:xfrm>
            <a:off x="12803189" y="998285"/>
            <a:ext cx="51685" cy="51685"/>
          </a:xfrm>
          <a:prstGeom prst="ellipse">
            <a:avLst/>
          </a:prstGeom>
          <a:solidFill>
            <a:srgbClr val="1F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4" name="Oval 513"/>
          <p:cNvSpPr/>
          <p:nvPr/>
        </p:nvSpPr>
        <p:spPr>
          <a:xfrm>
            <a:off x="12802535" y="1221659"/>
            <a:ext cx="52993" cy="52993"/>
          </a:xfrm>
          <a:prstGeom prst="ellipse">
            <a:avLst/>
          </a:prstGeom>
          <a:solidFill>
            <a:srgbClr val="22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5" name="Oval 514"/>
          <p:cNvSpPr/>
          <p:nvPr/>
        </p:nvSpPr>
        <p:spPr>
          <a:xfrm>
            <a:off x="12801881" y="1445033"/>
            <a:ext cx="54300" cy="54300"/>
          </a:xfrm>
          <a:prstGeom prst="ellipse">
            <a:avLst/>
          </a:prstGeom>
          <a:solidFill>
            <a:srgbClr val="25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6" name="Oval 515"/>
          <p:cNvSpPr/>
          <p:nvPr/>
        </p:nvSpPr>
        <p:spPr>
          <a:xfrm>
            <a:off x="12801227" y="1668407"/>
            <a:ext cx="55608" cy="55608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7" name="Oval 516"/>
          <p:cNvSpPr/>
          <p:nvPr/>
        </p:nvSpPr>
        <p:spPr>
          <a:xfrm>
            <a:off x="12800574" y="1891782"/>
            <a:ext cx="56915" cy="56915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8" name="Oval 517"/>
          <p:cNvSpPr/>
          <p:nvPr/>
        </p:nvSpPr>
        <p:spPr>
          <a:xfrm>
            <a:off x="12799920" y="2115156"/>
            <a:ext cx="58223" cy="58223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9" name="Oval 518"/>
          <p:cNvSpPr/>
          <p:nvPr/>
        </p:nvSpPr>
        <p:spPr>
          <a:xfrm>
            <a:off x="12799266" y="2338530"/>
            <a:ext cx="59531" cy="59531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0" name="Oval 519"/>
          <p:cNvSpPr/>
          <p:nvPr/>
        </p:nvSpPr>
        <p:spPr>
          <a:xfrm>
            <a:off x="12798612" y="2561904"/>
            <a:ext cx="60838" cy="60838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1" name="Oval 520"/>
          <p:cNvSpPr/>
          <p:nvPr/>
        </p:nvSpPr>
        <p:spPr>
          <a:xfrm>
            <a:off x="12797958" y="2785278"/>
            <a:ext cx="62146" cy="62146"/>
          </a:xfrm>
          <a:prstGeom prst="ellipse">
            <a:avLst/>
          </a:prstGeom>
          <a:solidFill>
            <a:srgbClr val="373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2" name="Oval 521"/>
          <p:cNvSpPr/>
          <p:nvPr/>
        </p:nvSpPr>
        <p:spPr>
          <a:xfrm>
            <a:off x="12797305" y="3008653"/>
            <a:ext cx="63453" cy="63453"/>
          </a:xfrm>
          <a:prstGeom prst="ellipse">
            <a:avLst/>
          </a:prstGeom>
          <a:solidFill>
            <a:srgbClr val="3A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3" name="Oval 522"/>
          <p:cNvSpPr/>
          <p:nvPr/>
        </p:nvSpPr>
        <p:spPr>
          <a:xfrm>
            <a:off x="12796651" y="3232027"/>
            <a:ext cx="64761" cy="64761"/>
          </a:xfrm>
          <a:prstGeom prst="ellipse">
            <a:avLst/>
          </a:prstGeom>
          <a:solidFill>
            <a:srgbClr val="3D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4" name="Oval 523"/>
          <p:cNvSpPr/>
          <p:nvPr/>
        </p:nvSpPr>
        <p:spPr>
          <a:xfrm>
            <a:off x="12795997" y="3455401"/>
            <a:ext cx="66069" cy="66069"/>
          </a:xfrm>
          <a:prstGeom prst="ellipse">
            <a:avLst/>
          </a:prstGeom>
          <a:solidFill>
            <a:srgbClr val="40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5" name="Oval 524"/>
          <p:cNvSpPr/>
          <p:nvPr/>
        </p:nvSpPr>
        <p:spPr>
          <a:xfrm>
            <a:off x="12795343" y="3678775"/>
            <a:ext cx="67376" cy="67376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6" name="Oval 525"/>
          <p:cNvSpPr/>
          <p:nvPr/>
        </p:nvSpPr>
        <p:spPr>
          <a:xfrm>
            <a:off x="12794689" y="3902149"/>
            <a:ext cx="68684" cy="68684"/>
          </a:xfrm>
          <a:prstGeom prst="ellipse">
            <a:avLst/>
          </a:prstGeom>
          <a:solidFill>
            <a:srgbClr val="45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7" name="Oval 526"/>
          <p:cNvSpPr/>
          <p:nvPr/>
        </p:nvSpPr>
        <p:spPr>
          <a:xfrm>
            <a:off x="12794036" y="4125524"/>
            <a:ext cx="69991" cy="69991"/>
          </a:xfrm>
          <a:prstGeom prst="ellipse">
            <a:avLst/>
          </a:prstGeom>
          <a:solidFill>
            <a:srgbClr val="48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8" name="Oval 527"/>
          <p:cNvSpPr/>
          <p:nvPr/>
        </p:nvSpPr>
        <p:spPr>
          <a:xfrm>
            <a:off x="13031663" y="-341436"/>
            <a:ext cx="42793" cy="42793"/>
          </a:xfrm>
          <a:prstGeom prst="ellipse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9" name="Oval 528"/>
          <p:cNvSpPr/>
          <p:nvPr/>
        </p:nvSpPr>
        <p:spPr>
          <a:xfrm>
            <a:off x="13031009" y="-118062"/>
            <a:ext cx="44101" cy="44101"/>
          </a:xfrm>
          <a:prstGeom prst="ellipse">
            <a:avLst/>
          </a:prstGeom>
          <a:solidFill>
            <a:srgbClr val="0E1D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0" name="Oval 529"/>
          <p:cNvSpPr/>
          <p:nvPr/>
        </p:nvSpPr>
        <p:spPr>
          <a:xfrm>
            <a:off x="13030355" y="105311"/>
            <a:ext cx="45409" cy="45409"/>
          </a:xfrm>
          <a:prstGeom prst="ellipse">
            <a:avLst/>
          </a:prstGeom>
          <a:solidFill>
            <a:srgbClr val="111F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1" name="Oval 530"/>
          <p:cNvSpPr/>
          <p:nvPr/>
        </p:nvSpPr>
        <p:spPr>
          <a:xfrm>
            <a:off x="13029701" y="328685"/>
            <a:ext cx="46716" cy="46716"/>
          </a:xfrm>
          <a:prstGeom prst="ellipse">
            <a:avLst/>
          </a:prstGeom>
          <a:solidFill>
            <a:srgbClr val="1421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2" name="Oval 531"/>
          <p:cNvSpPr/>
          <p:nvPr/>
        </p:nvSpPr>
        <p:spPr>
          <a:xfrm>
            <a:off x="13029047" y="552059"/>
            <a:ext cx="48024" cy="48024"/>
          </a:xfrm>
          <a:prstGeom prst="ellipse">
            <a:avLst/>
          </a:prstGeom>
          <a:solidFill>
            <a:srgbClr val="1723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3" name="Oval 532"/>
          <p:cNvSpPr/>
          <p:nvPr/>
        </p:nvSpPr>
        <p:spPr>
          <a:xfrm>
            <a:off x="13028394" y="775434"/>
            <a:ext cx="49331" cy="49331"/>
          </a:xfrm>
          <a:prstGeom prst="ellipse">
            <a:avLst/>
          </a:prstGeom>
          <a:solidFill>
            <a:srgbClr val="1A26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4" name="Oval 533"/>
          <p:cNvSpPr/>
          <p:nvPr/>
        </p:nvSpPr>
        <p:spPr>
          <a:xfrm>
            <a:off x="13027740" y="998808"/>
            <a:ext cx="50639" cy="50639"/>
          </a:xfrm>
          <a:prstGeom prst="ellipse">
            <a:avLst/>
          </a:prstGeom>
          <a:solidFill>
            <a:srgbClr val="1D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5" name="Oval 534"/>
          <p:cNvSpPr/>
          <p:nvPr/>
        </p:nvSpPr>
        <p:spPr>
          <a:xfrm>
            <a:off x="13027086" y="1222182"/>
            <a:ext cx="51947" cy="51947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6" name="Oval 535"/>
          <p:cNvSpPr/>
          <p:nvPr/>
        </p:nvSpPr>
        <p:spPr>
          <a:xfrm>
            <a:off x="13026432" y="1445556"/>
            <a:ext cx="53254" cy="53254"/>
          </a:xfrm>
          <a:prstGeom prst="ellipse">
            <a:avLst/>
          </a:prstGeom>
          <a:solidFill>
            <a:srgbClr val="232C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7" name="Oval 536"/>
          <p:cNvSpPr/>
          <p:nvPr/>
        </p:nvSpPr>
        <p:spPr>
          <a:xfrm>
            <a:off x="13025778" y="1668930"/>
            <a:ext cx="54562" cy="54562"/>
          </a:xfrm>
          <a:prstGeom prst="ellipse">
            <a:avLst/>
          </a:prstGeom>
          <a:solidFill>
            <a:srgbClr val="26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8" name="Oval 537"/>
          <p:cNvSpPr/>
          <p:nvPr/>
        </p:nvSpPr>
        <p:spPr>
          <a:xfrm>
            <a:off x="13025125" y="1892305"/>
            <a:ext cx="55869" cy="55869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9" name="Oval 538"/>
          <p:cNvSpPr/>
          <p:nvPr/>
        </p:nvSpPr>
        <p:spPr>
          <a:xfrm>
            <a:off x="13024471" y="2115679"/>
            <a:ext cx="57177" cy="57177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0" name="Oval 539"/>
          <p:cNvSpPr/>
          <p:nvPr/>
        </p:nvSpPr>
        <p:spPr>
          <a:xfrm>
            <a:off x="13023817" y="2339053"/>
            <a:ext cx="58485" cy="58485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1" name="Oval 540"/>
          <p:cNvSpPr/>
          <p:nvPr/>
        </p:nvSpPr>
        <p:spPr>
          <a:xfrm>
            <a:off x="13023163" y="2562427"/>
            <a:ext cx="59792" cy="59792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2" name="Oval 541"/>
          <p:cNvSpPr/>
          <p:nvPr/>
        </p:nvSpPr>
        <p:spPr>
          <a:xfrm>
            <a:off x="13022509" y="2785801"/>
            <a:ext cx="61100" cy="61100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3" name="Oval 542"/>
          <p:cNvSpPr/>
          <p:nvPr/>
        </p:nvSpPr>
        <p:spPr>
          <a:xfrm>
            <a:off x="13021856" y="3009176"/>
            <a:ext cx="62407" cy="62407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4" name="Oval 543"/>
          <p:cNvSpPr/>
          <p:nvPr/>
        </p:nvSpPr>
        <p:spPr>
          <a:xfrm>
            <a:off x="13021202" y="3232550"/>
            <a:ext cx="63715" cy="63715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5" name="Oval 544"/>
          <p:cNvSpPr/>
          <p:nvPr/>
        </p:nvSpPr>
        <p:spPr>
          <a:xfrm>
            <a:off x="13020548" y="3455924"/>
            <a:ext cx="65022" cy="65022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6" name="Oval 545"/>
          <p:cNvSpPr/>
          <p:nvPr/>
        </p:nvSpPr>
        <p:spPr>
          <a:xfrm>
            <a:off x="13019894" y="3679298"/>
            <a:ext cx="66330" cy="66330"/>
          </a:xfrm>
          <a:prstGeom prst="ellipse">
            <a:avLst/>
          </a:prstGeom>
          <a:solidFill>
            <a:srgbClr val="4041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7" name="Oval 546"/>
          <p:cNvSpPr/>
          <p:nvPr/>
        </p:nvSpPr>
        <p:spPr>
          <a:xfrm>
            <a:off x="13019240" y="3902672"/>
            <a:ext cx="67638" cy="67638"/>
          </a:xfrm>
          <a:prstGeom prst="ellipse">
            <a:avLst/>
          </a:prstGeom>
          <a:solidFill>
            <a:srgbClr val="43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8" name="Oval 547"/>
          <p:cNvSpPr/>
          <p:nvPr/>
        </p:nvSpPr>
        <p:spPr>
          <a:xfrm>
            <a:off x="13018587" y="4126047"/>
            <a:ext cx="68945" cy="68945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9" name="TextBox 548"/>
          <p:cNvSpPr txBox="1"/>
          <p:nvPr/>
        </p:nvSpPr>
        <p:spPr>
          <a:xfrm>
            <a:off x="749808" y="786384"/>
            <a:ext cx="640080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收入结构分析 · 港股 0100</a:t>
            </a:r>
          </a:p>
        </p:txBody>
      </p:sp>
      <p:sp>
        <p:nvSpPr>
          <p:cNvPr id="550" name="Rectangle 549"/>
          <p:cNvSpPr/>
          <p:nvPr/>
        </p:nvSpPr>
        <p:spPr>
          <a:xfrm>
            <a:off x="749808" y="1225296"/>
            <a:ext cx="2194560" cy="2834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1" name="TextBox 550"/>
          <p:cNvSpPr txBox="1"/>
          <p:nvPr/>
        </p:nvSpPr>
        <p:spPr>
          <a:xfrm>
            <a:off x="749808" y="1572768"/>
            <a:ext cx="8778240" cy="654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4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MiniMax 收入分析</a:t>
            </a:r>
          </a:p>
        </p:txBody>
      </p:sp>
      <p:sp>
        <p:nvSpPr>
          <p:cNvPr id="552" name="TextBox 551"/>
          <p:cNvSpPr txBox="1"/>
          <p:nvPr/>
        </p:nvSpPr>
        <p:spPr>
          <a:xfrm>
            <a:off x="749808" y="2615184"/>
            <a:ext cx="877824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500" b="0">
                <a:solidFill>
                  <a:srgbClr val="CED1D8"/>
                </a:solidFill>
                <a:latin typeface="微软雅黑"/>
                <a:ea typeface="微软雅黑"/>
                <a:cs typeface="微软雅黑"/>
              </a:rPr>
              <a:t>2C → 2B 的一次结构反转</a:t>
            </a:r>
          </a:p>
        </p:txBody>
      </p:sp>
      <p:sp>
        <p:nvSpPr>
          <p:cNvPr id="553" name="TextBox 552"/>
          <p:cNvSpPr txBox="1"/>
          <p:nvPr/>
        </p:nvSpPr>
        <p:spPr>
          <a:xfrm>
            <a:off x="749808" y="3310128"/>
            <a:ext cx="6145606" cy="4439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150" b="0">
                <a:solidFill>
                  <a:srgbClr val="A2A8B5"/>
                </a:solidFill>
                <a:latin typeface="微软雅黑"/>
                <a:ea typeface="微软雅黑"/>
                <a:cs typeface="微软雅黑"/>
              </a:rPr>
              <a:t>2025 全年，2C 仍贡献 67.2% 的收入；到 2026 年上半年，2B 首次以 63.4% 反超。这份报告拆开两条线各自成立与否。</a:t>
            </a:r>
          </a:p>
        </p:txBody>
      </p:sp>
      <p:sp>
        <p:nvSpPr>
          <p:cNvPr id="554" name="Rectangle 553"/>
          <p:cNvSpPr/>
          <p:nvPr/>
        </p:nvSpPr>
        <p:spPr>
          <a:xfrm>
            <a:off x="749808" y="4261104"/>
            <a:ext cx="28346" cy="877824"/>
          </a:xfrm>
          <a:prstGeom prst="rect">
            <a:avLst/>
          </a:prstGeom>
          <a:solidFill>
            <a:srgbClr val="A387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5" name="TextBox 554"/>
          <p:cNvSpPr txBox="1"/>
          <p:nvPr/>
        </p:nvSpPr>
        <p:spPr>
          <a:xfrm>
            <a:off x="987552" y="4169664"/>
            <a:ext cx="2834640" cy="518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116.6</a:t>
            </a:r>
          </a:p>
        </p:txBody>
      </p:sp>
      <p:sp>
        <p:nvSpPr>
          <p:cNvPr id="556" name="TextBox 555"/>
          <p:cNvSpPr txBox="1"/>
          <p:nvPr/>
        </p:nvSpPr>
        <p:spPr>
          <a:xfrm>
            <a:off x="2834639" y="4645152"/>
            <a:ext cx="155448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198A7"/>
                </a:solidFill>
                <a:latin typeface="微软雅黑"/>
                <a:ea typeface="微软雅黑"/>
                <a:cs typeface="微软雅黑"/>
              </a:rPr>
              <a:t>百万美元</a:t>
            </a:r>
          </a:p>
        </p:txBody>
      </p:sp>
      <p:sp>
        <p:nvSpPr>
          <p:cNvPr id="557" name="TextBox 556"/>
          <p:cNvSpPr txBox="1"/>
          <p:nvPr/>
        </p:nvSpPr>
        <p:spPr>
          <a:xfrm>
            <a:off x="987552" y="4828032"/>
            <a:ext cx="329184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A2A8B5"/>
                </a:solidFill>
                <a:latin typeface="微软雅黑"/>
                <a:ea typeface="微软雅黑"/>
                <a:cs typeface="微软雅黑"/>
              </a:rPr>
              <a:t>2026 年上半年总收入，同比 +283.1%</a:t>
            </a:r>
          </a:p>
        </p:txBody>
      </p:sp>
      <p:sp>
        <p:nvSpPr>
          <p:cNvPr id="558" name="TextBox 557"/>
          <p:cNvSpPr txBox="1"/>
          <p:nvPr/>
        </p:nvSpPr>
        <p:spPr>
          <a:xfrm>
            <a:off x="749808" y="5687568"/>
            <a:ext cx="7054900" cy="1532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数据来源：MiniMax 2025 年度业绩公告、2026 年中期业绩公告、招股章程（2025-12-31）。</a:t>
            </a:r>
          </a:p>
        </p:txBody>
      </p:sp>
      <p:sp>
        <p:nvSpPr>
          <p:cNvPr id="559" name="TextBox 558"/>
          <p:cNvSpPr txBox="1"/>
          <p:nvPr/>
        </p:nvSpPr>
        <p:spPr>
          <a:xfrm>
            <a:off x="749808" y="5870448"/>
            <a:ext cx="7054900" cy="1532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产品截图与商店信息取自 App Store 官方列表；Talkie 产品数据取自 RECATOOLS 产品页。</a:t>
            </a:r>
          </a:p>
        </p:txBody>
      </p:sp>
      <p:sp>
        <p:nvSpPr>
          <p:cNvPr id="560" name="Rectangle 55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1" name="TextBox 560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562" name="TextBox 561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563" name="Rectangle 562"/>
          <p:cNvSpPr/>
          <p:nvPr/>
        </p:nvSpPr>
        <p:spPr>
          <a:xfrm>
            <a:off x="749808" y="6355080"/>
            <a:ext cx="0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4" name="Oval 563"/>
          <p:cNvSpPr/>
          <p:nvPr/>
        </p:nvSpPr>
        <p:spPr>
          <a:xfrm>
            <a:off x="72420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执行摘要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三个数字，一个方向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先看结论，后面每一页都在解释这三件事。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469"/>
            <a:ext cx="475488" cy="3185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900" b="1">
                <a:solidFill>
                  <a:srgbClr val="D0AF4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16736" y="1874901"/>
            <a:ext cx="5578678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结构反转已经发生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16736" y="2165985"/>
            <a:ext cx="5578678" cy="405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2B（开放平台及企业服务）收入占比从 2025 年全年的 32.9%，升至 2026 上半年的 63.4%；同期 2B 增速 +703.1%，2C 仅 +100.9%。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476625"/>
            <a:ext cx="475488" cy="3185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900" b="1">
                <a:solidFill>
                  <a:srgbClr val="D0AF4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16736" y="3504057"/>
            <a:ext cx="5578678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2C 拿流量，2B 拿毛利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16736" y="3795141"/>
            <a:ext cx="5578678" cy="405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招股书口径下 2025 年前三季度 2C 毛利率仅 4.7%，2B 高达 69.4%。2C 的角色是验证场景与喂数据，不是利润来源。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5105780"/>
            <a:ext cx="475488" cy="3185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900" b="1">
                <a:solidFill>
                  <a:srgbClr val="D0AF4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16736" y="5133213"/>
            <a:ext cx="5578678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但规模不等于盈利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16736" y="5424297"/>
            <a:ext cx="5578678" cy="405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2026 上半年经调整净亏损 2.93 亿美元，已超过 2025 全年的 2.51 亿；同期研发开支 2.969 亿美元，吞掉的毛利远多于它挣到的。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04708" y="2094357"/>
            <a:ext cx="3637178" cy="1918207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79028" y="2368677"/>
            <a:ext cx="3088538" cy="710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2000"/>
              </a:lnSpc>
            </a:pPr>
            <a:r>
              <a:rPr sz="5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63.4%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9028" y="3133724"/>
            <a:ext cx="3088538" cy="1733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2B 收入占比（2026 上半年）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9028" y="3361943"/>
            <a:ext cx="3088538" cy="1568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2025 全年该比例为 32.9%，一年之内完成反超。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04708" y="4910709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51012" y="4924424"/>
            <a:ext cx="3490874" cy="308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口径：占比按 MiniMax 公告披露的分部收入除以同期总收入计算，2026 上半年为半年度数据。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107664" y="4175744"/>
            <a:ext cx="60990" cy="60990"/>
          </a:xfrm>
          <a:prstGeom prst="ellipse">
            <a:avLst/>
          </a:prstGeom>
          <a:solidFill>
            <a:srgbClr val="1030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106218" y="4412042"/>
            <a:ext cx="63882" cy="63882"/>
          </a:xfrm>
          <a:prstGeom prst="ellipse">
            <a:avLst/>
          </a:prstGeom>
          <a:solidFill>
            <a:srgbClr val="1132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104772" y="4648340"/>
            <a:ext cx="66774" cy="66774"/>
          </a:xfrm>
          <a:prstGeom prst="ellipse">
            <a:avLst/>
          </a:prstGeom>
          <a:solidFill>
            <a:srgbClr val="1235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103327" y="4884639"/>
            <a:ext cx="69665" cy="69665"/>
          </a:xfrm>
          <a:prstGeom prst="ellipse">
            <a:avLst/>
          </a:prstGeom>
          <a:solidFill>
            <a:srgbClr val="1337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101881" y="5120937"/>
            <a:ext cx="72557" cy="72557"/>
          </a:xfrm>
          <a:prstGeom prst="ellipse">
            <a:avLst/>
          </a:prstGeom>
          <a:solidFill>
            <a:srgbClr val="133A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100435" y="5357235"/>
            <a:ext cx="75449" cy="75449"/>
          </a:xfrm>
          <a:prstGeom prst="ellipse">
            <a:avLst/>
          </a:prstGeom>
          <a:solidFill>
            <a:srgbClr val="143C6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98989" y="5593533"/>
            <a:ext cx="78341" cy="78341"/>
          </a:xfrm>
          <a:prstGeom prst="ellipse">
            <a:avLst/>
          </a:prstGeom>
          <a:solidFill>
            <a:srgbClr val="153F7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097543" y="5829831"/>
            <a:ext cx="81233" cy="81233"/>
          </a:xfrm>
          <a:prstGeom prst="ellipse">
            <a:avLst/>
          </a:prstGeom>
          <a:solidFill>
            <a:srgbClr val="15417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96097" y="6066129"/>
            <a:ext cx="84124" cy="84124"/>
          </a:xfrm>
          <a:prstGeom prst="ellipse">
            <a:avLst/>
          </a:prstGeom>
          <a:solidFill>
            <a:srgbClr val="16447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346089" y="4176425"/>
            <a:ext cx="59629" cy="59629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344643" y="4412723"/>
            <a:ext cx="62521" cy="62521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43197" y="4649021"/>
            <a:ext cx="65413" cy="65413"/>
          </a:xfrm>
          <a:prstGeom prst="ellipse">
            <a:avLst/>
          </a:prstGeom>
          <a:solidFill>
            <a:srgbClr val="1233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1751" y="4885319"/>
            <a:ext cx="68305" cy="68305"/>
          </a:xfrm>
          <a:prstGeom prst="ellipse">
            <a:avLst/>
          </a:prstGeom>
          <a:solidFill>
            <a:srgbClr val="1236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0305" y="5121617"/>
            <a:ext cx="71196" cy="71196"/>
          </a:xfrm>
          <a:prstGeom prst="ellipse">
            <a:avLst/>
          </a:prstGeom>
          <a:solidFill>
            <a:srgbClr val="1339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38859" y="5357915"/>
            <a:ext cx="74088" cy="74088"/>
          </a:xfrm>
          <a:prstGeom prst="ellipse">
            <a:avLst/>
          </a:prstGeom>
          <a:solidFill>
            <a:srgbClr val="143B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37413" y="5594213"/>
            <a:ext cx="76980" cy="76980"/>
          </a:xfrm>
          <a:prstGeom prst="ellipse">
            <a:avLst/>
          </a:prstGeom>
          <a:solidFill>
            <a:srgbClr val="143E7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35967" y="5830511"/>
            <a:ext cx="79872" cy="79872"/>
          </a:xfrm>
          <a:prstGeom prst="ellipse">
            <a:avLst/>
          </a:prstGeom>
          <a:solidFill>
            <a:srgbClr val="15407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34522" y="6066810"/>
            <a:ext cx="82763" cy="82763"/>
          </a:xfrm>
          <a:prstGeom prst="ellipse">
            <a:avLst/>
          </a:prstGeom>
          <a:solidFill>
            <a:srgbClr val="16437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584513" y="4177105"/>
            <a:ext cx="58268" cy="58268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583067" y="4413403"/>
            <a:ext cx="61160" cy="61160"/>
          </a:xfrm>
          <a:prstGeom prst="ellipse">
            <a:avLst/>
          </a:prstGeom>
          <a:solidFill>
            <a:srgbClr val="1130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581621" y="4649701"/>
            <a:ext cx="64052" cy="64052"/>
          </a:xfrm>
          <a:prstGeom prst="ellipse">
            <a:avLst/>
          </a:prstGeom>
          <a:solidFill>
            <a:srgbClr val="1132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580175" y="4885999"/>
            <a:ext cx="66944" cy="66944"/>
          </a:xfrm>
          <a:prstGeom prst="ellipse">
            <a:avLst/>
          </a:prstGeom>
          <a:solidFill>
            <a:srgbClr val="1235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578730" y="5122298"/>
            <a:ext cx="69835" cy="69835"/>
          </a:xfrm>
          <a:prstGeom prst="ellipse">
            <a:avLst/>
          </a:prstGeom>
          <a:solidFill>
            <a:srgbClr val="1337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577284" y="5358596"/>
            <a:ext cx="72727" cy="72727"/>
          </a:xfrm>
          <a:prstGeom prst="ellipse">
            <a:avLst/>
          </a:prstGeom>
          <a:solidFill>
            <a:srgbClr val="133A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575838" y="5594894"/>
            <a:ext cx="75619" cy="75619"/>
          </a:xfrm>
          <a:prstGeom prst="ellipse">
            <a:avLst/>
          </a:prstGeom>
          <a:solidFill>
            <a:srgbClr val="143C6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574392" y="5831192"/>
            <a:ext cx="78511" cy="78511"/>
          </a:xfrm>
          <a:prstGeom prst="ellipse">
            <a:avLst/>
          </a:prstGeom>
          <a:solidFill>
            <a:srgbClr val="153F7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572946" y="6067490"/>
            <a:ext cx="81403" cy="81403"/>
          </a:xfrm>
          <a:prstGeom prst="ellipse">
            <a:avLst/>
          </a:prstGeom>
          <a:solidFill>
            <a:srgbClr val="15427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822938" y="4177786"/>
            <a:ext cx="56907" cy="56907"/>
          </a:xfrm>
          <a:prstGeom prst="ellipse">
            <a:avLst/>
          </a:prstGeom>
          <a:solidFill>
            <a:srgbClr val="10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821492" y="4414084"/>
            <a:ext cx="59799" cy="59799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820046" y="4650382"/>
            <a:ext cx="62691" cy="62691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818600" y="4886680"/>
            <a:ext cx="65583" cy="65583"/>
          </a:xfrm>
          <a:prstGeom prst="ellipse">
            <a:avLst/>
          </a:prstGeom>
          <a:solidFill>
            <a:srgbClr val="1234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817154" y="5122978"/>
            <a:ext cx="68475" cy="68475"/>
          </a:xfrm>
          <a:prstGeom prst="ellipse">
            <a:avLst/>
          </a:prstGeom>
          <a:solidFill>
            <a:srgbClr val="1236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815708" y="5359276"/>
            <a:ext cx="71366" cy="71366"/>
          </a:xfrm>
          <a:prstGeom prst="ellipse">
            <a:avLst/>
          </a:prstGeom>
          <a:solidFill>
            <a:srgbClr val="1339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814262" y="5595574"/>
            <a:ext cx="74258" cy="74258"/>
          </a:xfrm>
          <a:prstGeom prst="ellipse">
            <a:avLst/>
          </a:prstGeom>
          <a:solidFill>
            <a:srgbClr val="143B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812816" y="5831872"/>
            <a:ext cx="77150" cy="77150"/>
          </a:xfrm>
          <a:prstGeom prst="ellipse">
            <a:avLst/>
          </a:prstGeom>
          <a:solidFill>
            <a:srgbClr val="143E7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811370" y="6068170"/>
            <a:ext cx="80042" cy="80042"/>
          </a:xfrm>
          <a:prstGeom prst="ellipse">
            <a:avLst/>
          </a:prstGeom>
          <a:solidFill>
            <a:srgbClr val="15407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061362" y="4178466"/>
            <a:ext cx="55547" cy="55547"/>
          </a:xfrm>
          <a:prstGeom prst="ellipse">
            <a:avLst/>
          </a:prstGeom>
          <a:solidFill>
            <a:srgbClr val="0F2B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059916" y="4414764"/>
            <a:ext cx="58438" cy="58438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058470" y="4651062"/>
            <a:ext cx="61330" cy="61330"/>
          </a:xfrm>
          <a:prstGeom prst="ellipse">
            <a:avLst/>
          </a:prstGeom>
          <a:solidFill>
            <a:srgbClr val="1130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057024" y="4887360"/>
            <a:ext cx="64222" cy="64222"/>
          </a:xfrm>
          <a:prstGeom prst="ellipse">
            <a:avLst/>
          </a:prstGeom>
          <a:solidFill>
            <a:srgbClr val="1132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055578" y="5123658"/>
            <a:ext cx="67114" cy="67114"/>
          </a:xfrm>
          <a:prstGeom prst="ellipse">
            <a:avLst/>
          </a:prstGeom>
          <a:solidFill>
            <a:srgbClr val="1235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054132" y="5359956"/>
            <a:ext cx="70006" cy="70006"/>
          </a:xfrm>
          <a:prstGeom prst="ellipse">
            <a:avLst/>
          </a:prstGeom>
          <a:solidFill>
            <a:srgbClr val="1337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052687" y="5596255"/>
            <a:ext cx="72897" cy="72897"/>
          </a:xfrm>
          <a:prstGeom prst="ellipse">
            <a:avLst/>
          </a:prstGeom>
          <a:solidFill>
            <a:srgbClr val="133A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051241" y="5832553"/>
            <a:ext cx="75789" cy="75789"/>
          </a:xfrm>
          <a:prstGeom prst="ellipse">
            <a:avLst/>
          </a:prstGeom>
          <a:solidFill>
            <a:srgbClr val="143D6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049795" y="6068851"/>
            <a:ext cx="78681" cy="78681"/>
          </a:xfrm>
          <a:prstGeom prst="ellipse">
            <a:avLst/>
          </a:prstGeom>
          <a:solidFill>
            <a:srgbClr val="153F7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299786" y="4179146"/>
            <a:ext cx="54186" cy="54186"/>
          </a:xfrm>
          <a:prstGeom prst="ellipse">
            <a:avLst/>
          </a:prstGeom>
          <a:solidFill>
            <a:srgbClr val="0F29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298340" y="4415444"/>
            <a:ext cx="57078" cy="57078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296895" y="4651743"/>
            <a:ext cx="59969" cy="59969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295449" y="4888041"/>
            <a:ext cx="62861" cy="62861"/>
          </a:xfrm>
          <a:prstGeom prst="ellipse">
            <a:avLst/>
          </a:prstGeom>
          <a:solidFill>
            <a:srgbClr val="1131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294003" y="5124339"/>
            <a:ext cx="65753" cy="65753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292557" y="5360637"/>
            <a:ext cx="68645" cy="68645"/>
          </a:xfrm>
          <a:prstGeom prst="ellipse">
            <a:avLst/>
          </a:prstGeom>
          <a:solidFill>
            <a:srgbClr val="1236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291111" y="5596935"/>
            <a:ext cx="71537" cy="71537"/>
          </a:xfrm>
          <a:prstGeom prst="ellipse">
            <a:avLst/>
          </a:prstGeom>
          <a:solidFill>
            <a:srgbClr val="1339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289665" y="5833233"/>
            <a:ext cx="74428" cy="74428"/>
          </a:xfrm>
          <a:prstGeom prst="ellipse">
            <a:avLst/>
          </a:prstGeom>
          <a:solidFill>
            <a:srgbClr val="143B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288219" y="6069531"/>
            <a:ext cx="77320" cy="77320"/>
          </a:xfrm>
          <a:prstGeom prst="ellipse">
            <a:avLst/>
          </a:prstGeom>
          <a:solidFill>
            <a:srgbClr val="143E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538211" y="4179827"/>
            <a:ext cx="52825" cy="52825"/>
          </a:xfrm>
          <a:prstGeom prst="ellipse">
            <a:avLst/>
          </a:prstGeom>
          <a:solidFill>
            <a:srgbClr val="0F28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536765" y="4416125"/>
            <a:ext cx="55717" cy="55717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535319" y="4652423"/>
            <a:ext cx="58609" cy="58609"/>
          </a:xfrm>
          <a:prstGeom prst="ellipse">
            <a:avLst/>
          </a:prstGeom>
          <a:solidFill>
            <a:srgbClr val="102D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533873" y="4888721"/>
            <a:ext cx="61500" cy="61500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532427" y="5125019"/>
            <a:ext cx="64392" cy="64392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530981" y="5361317"/>
            <a:ext cx="67284" cy="67284"/>
          </a:xfrm>
          <a:prstGeom prst="ellipse">
            <a:avLst/>
          </a:prstGeom>
          <a:solidFill>
            <a:srgbClr val="1235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529535" y="5597615"/>
            <a:ext cx="70176" cy="70176"/>
          </a:xfrm>
          <a:prstGeom prst="ellipse">
            <a:avLst/>
          </a:prstGeom>
          <a:solidFill>
            <a:srgbClr val="133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528090" y="5833914"/>
            <a:ext cx="73067" cy="73067"/>
          </a:xfrm>
          <a:prstGeom prst="ellipse">
            <a:avLst/>
          </a:prstGeom>
          <a:solidFill>
            <a:srgbClr val="133A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526644" y="6070212"/>
            <a:ext cx="75959" cy="75959"/>
          </a:xfrm>
          <a:prstGeom prst="ellipse">
            <a:avLst/>
          </a:prstGeom>
          <a:solidFill>
            <a:srgbClr val="143D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776635" y="4180507"/>
            <a:ext cx="51464" cy="51464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775189" y="4416805"/>
            <a:ext cx="54356" cy="54356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773743" y="4653103"/>
            <a:ext cx="57248" cy="57248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772298" y="4889402"/>
            <a:ext cx="60139" cy="60139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770852" y="5125700"/>
            <a:ext cx="63031" cy="63031"/>
          </a:xfrm>
          <a:prstGeom prst="ellipse">
            <a:avLst/>
          </a:prstGeom>
          <a:solidFill>
            <a:srgbClr val="1131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769406" y="5361998"/>
            <a:ext cx="65923" cy="65923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767960" y="5598296"/>
            <a:ext cx="68815" cy="68815"/>
          </a:xfrm>
          <a:prstGeom prst="ellipse">
            <a:avLst/>
          </a:prstGeom>
          <a:solidFill>
            <a:srgbClr val="1236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766514" y="5834594"/>
            <a:ext cx="71707" cy="71707"/>
          </a:xfrm>
          <a:prstGeom prst="ellipse">
            <a:avLst/>
          </a:prstGeom>
          <a:solidFill>
            <a:srgbClr val="1339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765068" y="6070892"/>
            <a:ext cx="74598" cy="74598"/>
          </a:xfrm>
          <a:prstGeom prst="ellipse">
            <a:avLst/>
          </a:prstGeom>
          <a:solidFill>
            <a:srgbClr val="143C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015060" y="4181188"/>
            <a:ext cx="50103" cy="50103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013614" y="4417486"/>
            <a:ext cx="52995" cy="52995"/>
          </a:xfrm>
          <a:prstGeom prst="ellipse">
            <a:avLst/>
          </a:prstGeom>
          <a:solidFill>
            <a:srgbClr val="0F28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012168" y="4653784"/>
            <a:ext cx="55887" cy="55887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010722" y="4890082"/>
            <a:ext cx="58779" cy="58779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009276" y="5126380"/>
            <a:ext cx="61670" cy="61670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007830" y="5362678"/>
            <a:ext cx="64562" cy="64562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006384" y="5598976"/>
            <a:ext cx="67454" cy="67454"/>
          </a:xfrm>
          <a:prstGeom prst="ellipse">
            <a:avLst/>
          </a:prstGeom>
          <a:solidFill>
            <a:srgbClr val="1235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004938" y="5835274"/>
            <a:ext cx="70346" cy="70346"/>
          </a:xfrm>
          <a:prstGeom prst="ellipse">
            <a:avLst/>
          </a:prstGeom>
          <a:solidFill>
            <a:srgbClr val="133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003492" y="6071572"/>
            <a:ext cx="73238" cy="73238"/>
          </a:xfrm>
          <a:prstGeom prst="ellipse">
            <a:avLst/>
          </a:prstGeom>
          <a:solidFill>
            <a:srgbClr val="133A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253484" y="4181868"/>
            <a:ext cx="48742" cy="48742"/>
          </a:xfrm>
          <a:prstGeom prst="ellipse">
            <a:avLst/>
          </a:prstGeom>
          <a:solidFill>
            <a:srgbClr val="0E25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252038" y="4418166"/>
            <a:ext cx="51634" cy="51634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250592" y="4654464"/>
            <a:ext cx="54526" cy="54526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249146" y="4890762"/>
            <a:ext cx="57418" cy="57418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0247700" y="5127060"/>
            <a:ext cx="60310" cy="60310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246255" y="5363359"/>
            <a:ext cx="63201" cy="63201"/>
          </a:xfrm>
          <a:prstGeom prst="ellipse">
            <a:avLst/>
          </a:prstGeom>
          <a:solidFill>
            <a:srgbClr val="1131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244809" y="5599657"/>
            <a:ext cx="66093" cy="66093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0243363" y="5835955"/>
            <a:ext cx="68985" cy="68985"/>
          </a:xfrm>
          <a:prstGeom prst="ellipse">
            <a:avLst/>
          </a:prstGeom>
          <a:solidFill>
            <a:srgbClr val="1237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0241917" y="6072253"/>
            <a:ext cx="71877" cy="71877"/>
          </a:xfrm>
          <a:prstGeom prst="ellipse">
            <a:avLst/>
          </a:prstGeom>
          <a:solidFill>
            <a:srgbClr val="1339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0491908" y="4182548"/>
            <a:ext cx="47382" cy="47382"/>
          </a:xfrm>
          <a:prstGeom prst="ellipse">
            <a:avLst/>
          </a:prstGeom>
          <a:solidFill>
            <a:srgbClr val="0D234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0490463" y="4418847"/>
            <a:ext cx="50273" cy="50273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0489017" y="4655145"/>
            <a:ext cx="53165" cy="53165"/>
          </a:xfrm>
          <a:prstGeom prst="ellipse">
            <a:avLst/>
          </a:prstGeom>
          <a:solidFill>
            <a:srgbClr val="0F29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0487571" y="4891443"/>
            <a:ext cx="56057" cy="56057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0486125" y="5127741"/>
            <a:ext cx="58949" cy="58949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0484679" y="5364039"/>
            <a:ext cx="61841" cy="61841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0483233" y="5600337"/>
            <a:ext cx="64732" cy="64732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0481787" y="5836635"/>
            <a:ext cx="67624" cy="67624"/>
          </a:xfrm>
          <a:prstGeom prst="ellipse">
            <a:avLst/>
          </a:prstGeom>
          <a:solidFill>
            <a:srgbClr val="1235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0480341" y="6072933"/>
            <a:ext cx="70516" cy="70516"/>
          </a:xfrm>
          <a:prstGeom prst="ellipse">
            <a:avLst/>
          </a:prstGeom>
          <a:solidFill>
            <a:srgbClr val="133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0730333" y="4183229"/>
            <a:ext cx="46021" cy="46021"/>
          </a:xfrm>
          <a:prstGeom prst="ellipse">
            <a:avLst/>
          </a:prstGeom>
          <a:solidFill>
            <a:srgbClr val="0D224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0728887" y="4419527"/>
            <a:ext cx="48913" cy="48913"/>
          </a:xfrm>
          <a:prstGeom prst="ellipse">
            <a:avLst/>
          </a:prstGeom>
          <a:solidFill>
            <a:srgbClr val="0E25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0727441" y="4655825"/>
            <a:ext cx="51804" cy="51804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0725995" y="4892123"/>
            <a:ext cx="54696" cy="54696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0724549" y="5128421"/>
            <a:ext cx="57588" cy="57588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0723103" y="5364719"/>
            <a:ext cx="60480" cy="60480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0721658" y="5601018"/>
            <a:ext cx="63371" cy="63371"/>
          </a:xfrm>
          <a:prstGeom prst="ellipse">
            <a:avLst/>
          </a:prstGeom>
          <a:solidFill>
            <a:srgbClr val="1132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0720212" y="5837316"/>
            <a:ext cx="66263" cy="66263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0718766" y="6073614"/>
            <a:ext cx="69155" cy="69155"/>
          </a:xfrm>
          <a:prstGeom prst="ellipse">
            <a:avLst/>
          </a:prstGeom>
          <a:solidFill>
            <a:srgbClr val="1237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0968757" y="4183909"/>
            <a:ext cx="44660" cy="44660"/>
          </a:xfrm>
          <a:prstGeom prst="ellipse">
            <a:avLst/>
          </a:prstGeom>
          <a:solidFill>
            <a:srgbClr val="0D21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0967311" y="4420207"/>
            <a:ext cx="47552" cy="47552"/>
          </a:xfrm>
          <a:prstGeom prst="ellipse">
            <a:avLst/>
          </a:prstGeom>
          <a:solidFill>
            <a:srgbClr val="0D244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0965866" y="4656506"/>
            <a:ext cx="50443" cy="50443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0964420" y="4892804"/>
            <a:ext cx="53335" cy="53335"/>
          </a:xfrm>
          <a:prstGeom prst="ellipse">
            <a:avLst/>
          </a:prstGeom>
          <a:solidFill>
            <a:srgbClr val="0F29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0962974" y="5129102"/>
            <a:ext cx="56227" cy="56227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961528" y="5365400"/>
            <a:ext cx="59119" cy="59119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960082" y="5601698"/>
            <a:ext cx="62011" cy="62011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958636" y="5837996"/>
            <a:ext cx="64902" cy="64902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957190" y="6074294"/>
            <a:ext cx="67794" cy="67794"/>
          </a:xfrm>
          <a:prstGeom prst="ellipse">
            <a:avLst/>
          </a:prstGeom>
          <a:solidFill>
            <a:srgbClr val="1236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1207182" y="4184590"/>
            <a:ext cx="43299" cy="43299"/>
          </a:xfrm>
          <a:prstGeom prst="ellipse">
            <a:avLst/>
          </a:prstGeom>
          <a:solidFill>
            <a:srgbClr val="0C204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1205736" y="4420888"/>
            <a:ext cx="46191" cy="46191"/>
          </a:xfrm>
          <a:prstGeom prst="ellipse">
            <a:avLst/>
          </a:prstGeom>
          <a:solidFill>
            <a:srgbClr val="0D22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1204290" y="4657186"/>
            <a:ext cx="49083" cy="49083"/>
          </a:xfrm>
          <a:prstGeom prst="ellipse">
            <a:avLst/>
          </a:prstGeom>
          <a:solidFill>
            <a:srgbClr val="0E2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1202844" y="4893484"/>
            <a:ext cx="51974" cy="51974"/>
          </a:xfrm>
          <a:prstGeom prst="ellipse">
            <a:avLst/>
          </a:prstGeom>
          <a:solidFill>
            <a:srgbClr val="0E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1201398" y="5129782"/>
            <a:ext cx="54866" cy="54866"/>
          </a:xfrm>
          <a:prstGeom prst="ellipse">
            <a:avLst/>
          </a:prstGeom>
          <a:solidFill>
            <a:srgbClr val="0F2A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1199952" y="5366080"/>
            <a:ext cx="57758" cy="57758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1198506" y="5602378"/>
            <a:ext cx="60650" cy="60650"/>
          </a:xfrm>
          <a:prstGeom prst="ellipse">
            <a:avLst/>
          </a:prstGeom>
          <a:solidFill>
            <a:srgbClr val="102F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1197060" y="5838676"/>
            <a:ext cx="63542" cy="63542"/>
          </a:xfrm>
          <a:prstGeom prst="ellipse">
            <a:avLst/>
          </a:prstGeom>
          <a:solidFill>
            <a:srgbClr val="1132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1195615" y="6074975"/>
            <a:ext cx="66433" cy="66433"/>
          </a:xfrm>
          <a:prstGeom prst="ellipse">
            <a:avLst/>
          </a:prstGeom>
          <a:solidFill>
            <a:srgbClr val="1234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1445606" y="4185270"/>
            <a:ext cx="41938" cy="41938"/>
          </a:xfrm>
          <a:prstGeom prst="ellipse">
            <a:avLst/>
          </a:prstGeom>
          <a:solidFill>
            <a:srgbClr val="0C1F4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1444160" y="4421568"/>
            <a:ext cx="44830" cy="44830"/>
          </a:xfrm>
          <a:prstGeom prst="ellipse">
            <a:avLst/>
          </a:prstGeom>
          <a:solidFill>
            <a:srgbClr val="0D21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1442714" y="4657866"/>
            <a:ext cx="47722" cy="47722"/>
          </a:xfrm>
          <a:prstGeom prst="ellipse">
            <a:avLst/>
          </a:prstGeom>
          <a:solidFill>
            <a:srgbClr val="0D24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1441268" y="4894164"/>
            <a:ext cx="50614" cy="50614"/>
          </a:xfrm>
          <a:prstGeom prst="ellipse">
            <a:avLst/>
          </a:prstGeom>
          <a:solidFill>
            <a:srgbClr val="0E26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1439823" y="5130463"/>
            <a:ext cx="53505" cy="53505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1438377" y="5366761"/>
            <a:ext cx="56397" cy="56397"/>
          </a:xfrm>
          <a:prstGeom prst="ellipse">
            <a:avLst/>
          </a:prstGeom>
          <a:solidFill>
            <a:srgbClr val="0F2B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1436931" y="5603059"/>
            <a:ext cx="59289" cy="59289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1435485" y="5839357"/>
            <a:ext cx="62181" cy="62181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1434039" y="6075655"/>
            <a:ext cx="65073" cy="65073"/>
          </a:xfrm>
          <a:prstGeom prst="ellipse">
            <a:avLst/>
          </a:prstGeom>
          <a:solidFill>
            <a:srgbClr val="1133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1684031" y="4185951"/>
            <a:ext cx="40577" cy="40577"/>
          </a:xfrm>
          <a:prstGeom prst="ellipse">
            <a:avLst/>
          </a:prstGeom>
          <a:solidFill>
            <a:srgbClr val="0C1D3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1682585" y="4422249"/>
            <a:ext cx="43469" cy="43469"/>
          </a:xfrm>
          <a:prstGeom prst="ellipse">
            <a:avLst/>
          </a:prstGeom>
          <a:solidFill>
            <a:srgbClr val="0C204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1681139" y="4658547"/>
            <a:ext cx="46361" cy="46361"/>
          </a:xfrm>
          <a:prstGeom prst="ellipse">
            <a:avLst/>
          </a:prstGeom>
          <a:solidFill>
            <a:srgbClr val="0D23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1679693" y="4894845"/>
            <a:ext cx="49253" cy="49253"/>
          </a:xfrm>
          <a:prstGeom prst="ellipse">
            <a:avLst/>
          </a:prstGeom>
          <a:solidFill>
            <a:srgbClr val="0E2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1678247" y="5131143"/>
            <a:ext cx="52145" cy="52145"/>
          </a:xfrm>
          <a:prstGeom prst="ellipse">
            <a:avLst/>
          </a:prstGeom>
          <a:solidFill>
            <a:srgbClr val="0E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1676801" y="5367441"/>
            <a:ext cx="55036" cy="55036"/>
          </a:xfrm>
          <a:prstGeom prst="ellipse">
            <a:avLst/>
          </a:prstGeom>
          <a:solidFill>
            <a:srgbClr val="0F2A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1675355" y="5603739"/>
            <a:ext cx="57928" cy="57928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1673909" y="5840037"/>
            <a:ext cx="60820" cy="60820"/>
          </a:xfrm>
          <a:prstGeom prst="ellipse">
            <a:avLst/>
          </a:prstGeom>
          <a:solidFill>
            <a:srgbClr val="102F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1672463" y="6076335"/>
            <a:ext cx="63712" cy="63712"/>
          </a:xfrm>
          <a:prstGeom prst="ellipse">
            <a:avLst/>
          </a:prstGeom>
          <a:solidFill>
            <a:srgbClr val="1132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1922455" y="4186631"/>
            <a:ext cx="39217" cy="39217"/>
          </a:xfrm>
          <a:prstGeom prst="ellipse">
            <a:avLst/>
          </a:prstGeom>
          <a:solidFill>
            <a:srgbClr val="0B1C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1921009" y="4422929"/>
            <a:ext cx="42108" cy="42108"/>
          </a:xfrm>
          <a:prstGeom prst="ellipse">
            <a:avLst/>
          </a:prstGeom>
          <a:solidFill>
            <a:srgbClr val="0C1F4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1919563" y="4659227"/>
            <a:ext cx="45000" cy="45000"/>
          </a:xfrm>
          <a:prstGeom prst="ellipse">
            <a:avLst/>
          </a:prstGeom>
          <a:solidFill>
            <a:srgbClr val="0D21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1918117" y="4895525"/>
            <a:ext cx="47892" cy="47892"/>
          </a:xfrm>
          <a:prstGeom prst="ellipse">
            <a:avLst/>
          </a:prstGeom>
          <a:solidFill>
            <a:srgbClr val="0D24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1916671" y="5131823"/>
            <a:ext cx="50784" cy="50784"/>
          </a:xfrm>
          <a:prstGeom prst="ellipse">
            <a:avLst/>
          </a:prstGeom>
          <a:solidFill>
            <a:srgbClr val="0E26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1915226" y="5368122"/>
            <a:ext cx="53675" cy="53675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1913780" y="5604420"/>
            <a:ext cx="56567" cy="56567"/>
          </a:xfrm>
          <a:prstGeom prst="ellipse">
            <a:avLst/>
          </a:prstGeom>
          <a:solidFill>
            <a:srgbClr val="0F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1912334" y="5840718"/>
            <a:ext cx="59459" cy="59459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1910888" y="6077016"/>
            <a:ext cx="62351" cy="62351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2160879" y="4187311"/>
            <a:ext cx="37856" cy="37856"/>
          </a:xfrm>
          <a:prstGeom prst="ellipse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2159434" y="4423610"/>
            <a:ext cx="40747" cy="40747"/>
          </a:xfrm>
          <a:prstGeom prst="ellipse">
            <a:avLst/>
          </a:prstGeom>
          <a:solidFill>
            <a:srgbClr val="0C1E3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2157988" y="4659908"/>
            <a:ext cx="43639" cy="43639"/>
          </a:xfrm>
          <a:prstGeom prst="ellipse">
            <a:avLst/>
          </a:prstGeom>
          <a:solidFill>
            <a:srgbClr val="0C204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2156542" y="4896206"/>
            <a:ext cx="46531" cy="46531"/>
          </a:xfrm>
          <a:prstGeom prst="ellipse">
            <a:avLst/>
          </a:prstGeom>
          <a:solidFill>
            <a:srgbClr val="0D23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2155096" y="5132504"/>
            <a:ext cx="49423" cy="49423"/>
          </a:xfrm>
          <a:prstGeom prst="ellipse">
            <a:avLst/>
          </a:prstGeom>
          <a:solidFill>
            <a:srgbClr val="0E2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2153650" y="5368802"/>
            <a:ext cx="52315" cy="52315"/>
          </a:xfrm>
          <a:prstGeom prst="ellipse">
            <a:avLst/>
          </a:prstGeom>
          <a:solidFill>
            <a:srgbClr val="0E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2152204" y="5605100"/>
            <a:ext cx="55206" cy="55206"/>
          </a:xfrm>
          <a:prstGeom prst="ellipse">
            <a:avLst/>
          </a:prstGeom>
          <a:solidFill>
            <a:srgbClr val="0F2A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2150758" y="5841398"/>
            <a:ext cx="58098" cy="58098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2149312" y="6077696"/>
            <a:ext cx="60990" cy="60990"/>
          </a:xfrm>
          <a:prstGeom prst="ellipse">
            <a:avLst/>
          </a:prstGeom>
          <a:solidFill>
            <a:srgbClr val="1030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TextBox 164"/>
          <p:cNvSpPr txBox="1"/>
          <p:nvPr/>
        </p:nvSpPr>
        <p:spPr>
          <a:xfrm>
            <a:off x="7589520" y="932688"/>
            <a:ext cx="3840480" cy="18105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800" b="1">
                <a:solidFill>
                  <a:srgbClr val="1D2C4A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749808" y="1463040"/>
            <a:ext cx="548640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总盘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749808" y="1773936"/>
            <a:ext cx="1920240" cy="2834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TextBox 167"/>
          <p:cNvSpPr txBox="1"/>
          <p:nvPr/>
        </p:nvSpPr>
        <p:spPr>
          <a:xfrm>
            <a:off x="749808" y="2103120"/>
            <a:ext cx="6145606" cy="864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收入四年走了三十多倍，
然后结构在一年里翻了个面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749808" y="3493008"/>
            <a:ext cx="5236311" cy="2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150" b="0">
                <a:solidFill>
                  <a:srgbClr val="A2A8B5"/>
                </a:solidFill>
                <a:latin typeface="微软雅黑"/>
                <a:ea typeface="微软雅黑"/>
                <a:cs typeface="微软雅黑"/>
              </a:rPr>
              <a:t>先把两条线的合计看清楚，再看它们怎么交叉。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749808" y="4590288"/>
            <a:ext cx="1912721" cy="396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×34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749808" y="5050536"/>
            <a:ext cx="1912721" cy="3185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999FAD"/>
                </a:solidFill>
                <a:latin typeface="微软雅黑"/>
                <a:ea typeface="微软雅黑"/>
                <a:cs typeface="微软雅黑"/>
              </a:rPr>
              <a:t>2023 年至 2026 年上半年
总收入倍数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3229457" y="4590288"/>
            <a:ext cx="1912721" cy="396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73%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3229457" y="5050536"/>
            <a:ext cx="1912721" cy="3185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999FAD"/>
                </a:solidFill>
                <a:latin typeface="微软雅黑"/>
                <a:ea typeface="微软雅黑"/>
                <a:cs typeface="微软雅黑"/>
              </a:rPr>
              <a:t>2025 年
海外收入占比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5709107" y="4590288"/>
            <a:ext cx="1912721" cy="396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4.7%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5709107" y="5050536"/>
            <a:ext cx="1912721" cy="3185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999FAD"/>
                </a:solidFill>
                <a:latin typeface="微软雅黑"/>
                <a:ea typeface="微软雅黑"/>
                <a:cs typeface="微软雅黑"/>
              </a:rPr>
              <a:t>2C 毛利率
2025 年前三季度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TextBox 176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总盘 ·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总收入：从 346 万美元到 1.166 亿美元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商业化起点极低，所以百分比增速在这里没有意义，绝对值才是。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2075688" y="1911477"/>
            <a:ext cx="9256471" cy="9525"/>
          </a:xfrm>
          <a:prstGeom prst="rect">
            <a:avLst/>
          </a:prstGeom>
          <a:solidFill>
            <a:srgbClr val="B8BE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75688" y="2094357"/>
            <a:ext cx="227735" cy="310896"/>
          </a:xfrm>
          <a:prstGeom prst="rect">
            <a:avLst/>
          </a:prstGeom>
          <a:solidFill>
            <a:srgbClr val="80A8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085213"/>
            <a:ext cx="11612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2023 全年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1439" y="2076069"/>
            <a:ext cx="146304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3.46 百万美元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75688" y="2697861"/>
            <a:ext cx="2007496" cy="310896"/>
          </a:xfrm>
          <a:prstGeom prst="rect">
            <a:avLst/>
          </a:prstGeom>
          <a:solidFill>
            <a:srgbClr val="5B8FC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688717"/>
            <a:ext cx="11612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2024 全年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11200" y="2679573"/>
            <a:ext cx="146304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30.5 百万美元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75688" y="3301365"/>
            <a:ext cx="5199744" cy="310896"/>
          </a:xfrm>
          <a:prstGeom prst="rect">
            <a:avLst/>
          </a:prstGeom>
          <a:solidFill>
            <a:srgbClr val="1F66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92221"/>
            <a:ext cx="11612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2025 全年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03448" y="3283077"/>
            <a:ext cx="146304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79.0 百万美元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75688" y="3904869"/>
            <a:ext cx="7674559" cy="3108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895725"/>
            <a:ext cx="11612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2026 上半年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78263" y="3886581"/>
            <a:ext cx="146304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116.6 百万美元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4691253"/>
            <a:ext cx="6145606" cy="424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1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2026 年只过了半年，收入就已经超过了 2025 全年。
这是 MiniMax 上市后第一份出现「半年超过全年」的数据。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5449824"/>
            <a:ext cx="22225" cy="2743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6112" y="5463540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口径：2023—2025 为自然年度；2026 上半年为半年度（1—6 月）数据，绝对值不可与前三个自然年度直接比较。分部收入拆分见下页。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总盘 ·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两条线的交叉点，落在 2026 年上半年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这是全篇最重要的一张图：占比的变化比绝对值更能说明业务重心在哪。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5376672"/>
            <a:ext cx="20116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2024 全年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62656" y="5376672"/>
            <a:ext cx="20116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2025 全年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49823" y="5376672"/>
            <a:ext cx="20116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 上半年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1328" y="2572778"/>
            <a:ext cx="2487168" cy="154328"/>
          </a:xfrm>
          <a:prstGeom prst="line">
            <a:avLst/>
          </a:prstGeom>
          <a:ln w="28575">
            <a:solidFill>
              <a:srgbClr val="1F66AF"/>
            </a:solidFill>
          </a:ln>
          <a:effectLst/>
        </p:spPr>
      </p:cxnSp>
      <p:cxnSp>
        <p:nvCxnSpPr>
          <p:cNvPr id="10" name="Connector 9"/>
          <p:cNvCxnSpPr/>
          <p:nvPr/>
        </p:nvCxnSpPr>
        <p:spPr>
          <a:xfrm>
            <a:off x="3968496" y="2727106"/>
            <a:ext cx="2487168" cy="1101829"/>
          </a:xfrm>
          <a:prstGeom prst="line">
            <a:avLst/>
          </a:prstGeom>
          <a:ln w="28575">
            <a:solidFill>
              <a:srgbClr val="1F66AF"/>
            </a:solidFill>
          </a:ln>
          <a:effectLst/>
        </p:spPr>
      </p:cxnSp>
      <p:cxnSp>
        <p:nvCxnSpPr>
          <p:cNvPr id="11" name="Connector 10"/>
          <p:cNvCxnSpPr/>
          <p:nvPr/>
        </p:nvCxnSpPr>
        <p:spPr>
          <a:xfrm flipV="1">
            <a:off x="1481328" y="3958140"/>
            <a:ext cx="2487168" cy="157917"/>
          </a:xfrm>
          <a:prstGeom prst="line">
            <a:avLst/>
          </a:prstGeom>
          <a:ln w="28575">
            <a:solidFill>
              <a:srgbClr val="C9A227"/>
            </a:solidFill>
          </a:ln>
          <a:effectLst/>
        </p:spPr>
      </p:cxnSp>
      <p:cxnSp>
        <p:nvCxnSpPr>
          <p:cNvPr id="12" name="Connector 11"/>
          <p:cNvCxnSpPr/>
          <p:nvPr/>
        </p:nvCxnSpPr>
        <p:spPr>
          <a:xfrm flipV="1">
            <a:off x="3968496" y="2863489"/>
            <a:ext cx="2487168" cy="1094651"/>
          </a:xfrm>
          <a:prstGeom prst="line">
            <a:avLst/>
          </a:prstGeom>
          <a:ln w="28575">
            <a:solidFill>
              <a:srgbClr val="C9A227"/>
            </a:solidFill>
          </a:ln>
          <a:effectLst/>
        </p:spPr>
      </p:cxnSp>
      <p:sp>
        <p:nvSpPr>
          <p:cNvPr id="13" name="Oval 12"/>
          <p:cNvSpPr/>
          <p:nvPr/>
        </p:nvSpPr>
        <p:spPr>
          <a:xfrm>
            <a:off x="1410004" y="2501455"/>
            <a:ext cx="142646" cy="142646"/>
          </a:xfrm>
          <a:prstGeom prst="ellipse">
            <a:avLst/>
          </a:prstGeom>
          <a:solidFill>
            <a:srgbClr val="1F66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410004" y="4044734"/>
            <a:ext cx="142646" cy="14264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4088" y="2170442"/>
            <a:ext cx="1554480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3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71.5%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" y="4271505"/>
            <a:ext cx="1554480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3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28.5%</a:t>
            </a:r>
          </a:p>
        </p:txBody>
      </p:sp>
      <p:sp>
        <p:nvSpPr>
          <p:cNvPr id="17" name="Oval 16"/>
          <p:cNvSpPr/>
          <p:nvPr/>
        </p:nvSpPr>
        <p:spPr>
          <a:xfrm>
            <a:off x="3897172" y="2655783"/>
            <a:ext cx="142646" cy="142646"/>
          </a:xfrm>
          <a:prstGeom prst="ellipse">
            <a:avLst/>
          </a:prstGeom>
          <a:solidFill>
            <a:srgbClr val="1F66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897172" y="3886817"/>
            <a:ext cx="142646" cy="14264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191256" y="2324770"/>
            <a:ext cx="1554480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3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67.2%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91256" y="4113588"/>
            <a:ext cx="1554480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3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32.9%</a:t>
            </a:r>
          </a:p>
        </p:txBody>
      </p:sp>
      <p:sp>
        <p:nvSpPr>
          <p:cNvPr id="21" name="Oval 20"/>
          <p:cNvSpPr/>
          <p:nvPr/>
        </p:nvSpPr>
        <p:spPr>
          <a:xfrm>
            <a:off x="6384340" y="3757612"/>
            <a:ext cx="142646" cy="142646"/>
          </a:xfrm>
          <a:prstGeom prst="ellipse">
            <a:avLst/>
          </a:prstGeom>
          <a:solidFill>
            <a:srgbClr val="1F66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384340" y="2792166"/>
            <a:ext cx="142646" cy="14264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78424" y="3426599"/>
            <a:ext cx="1554480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3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36.5%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78424" y="3018937"/>
            <a:ext cx="1554480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3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63.4%</a:t>
            </a:r>
          </a:p>
        </p:txBody>
      </p:sp>
      <p:sp>
        <p:nvSpPr>
          <p:cNvPr id="25" name="Oval 24"/>
          <p:cNvSpPr/>
          <p:nvPr/>
        </p:nvSpPr>
        <p:spPr>
          <a:xfrm>
            <a:off x="5257292" y="3239478"/>
            <a:ext cx="210312" cy="210312"/>
          </a:xfrm>
          <a:prstGeom prst="ellipse">
            <a:avLst/>
          </a:prstGeom>
          <a:noFill/>
          <a:ln w="12700">
            <a:solidFill>
              <a:srgbClr val="1A253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16528" y="2704554"/>
            <a:ext cx="129844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交叉点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5747004"/>
            <a:ext cx="141732" cy="96012"/>
          </a:xfrm>
          <a:prstGeom prst="rect">
            <a:avLst/>
          </a:prstGeom>
          <a:solidFill>
            <a:srgbClr val="1F66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9264" y="5705856"/>
            <a:ext cx="124139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AI 原生产品（2C）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83807" y="5747004"/>
            <a:ext cx="141732" cy="9601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503263" y="5705856"/>
            <a:ext cx="171114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开放平台及企业服务（2B）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804708" y="1783461"/>
            <a:ext cx="3637178" cy="2359152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079028" y="2057781"/>
            <a:ext cx="3088538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读法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79028" y="2332101"/>
            <a:ext cx="3088538" cy="810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2024 年 2C 靠订阅产品撑起七成收入。到 2025 年，2B 的增速已经反超，但基数小，占比只抬了 4 个点。真正的跳变发生在 2026 上半年——半年时间，2B 占比跳了 30.6 个百分点。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79028" y="3380613"/>
            <a:ext cx="3088538" cy="3246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口径：占比＝分部收入 ÷ 同期总收入。分部收入取自 MiniMax 业绩公告，总值为公告披露数，未做调整。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总盘 ·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增速拆到业务线：在涨的，和新长出来的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招股书只在 2025 年前三季度给过这一档口径；2025 全年与 2026 上半年的公告都已收回，只留两分部。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2487168" y="1929765"/>
            <a:ext cx="4298518" cy="9525"/>
          </a:xfrm>
          <a:prstGeom prst="rect">
            <a:avLst/>
          </a:prstGeom>
          <a:solidFill>
            <a:srgbClr val="B8BE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487168" y="2112645"/>
            <a:ext cx="1297080" cy="49377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103501"/>
            <a:ext cx="157276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开放平台及其他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12264" y="2094357"/>
            <a:ext cx="256032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+160.2%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87168" y="3008757"/>
            <a:ext cx="1465490" cy="493776"/>
          </a:xfrm>
          <a:prstGeom prst="rect">
            <a:avLst/>
          </a:prstGeom>
          <a:solidFill>
            <a:srgbClr val="1F66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999613"/>
            <a:ext cx="157276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AI 原生产品小计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80674" y="2990469"/>
            <a:ext cx="256032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+181.0%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87168" y="3904869"/>
            <a:ext cx="312529" cy="493776"/>
          </a:xfrm>
          <a:prstGeom prst="rect">
            <a:avLst/>
          </a:prstGeom>
          <a:solidFill>
            <a:srgbClr val="93B5D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895725"/>
            <a:ext cx="157276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Talkie／星野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7713" y="3886581"/>
            <a:ext cx="256032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+38.6%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74336" y="2140077"/>
            <a:ext cx="17373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官方口径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74336" y="3036189"/>
            <a:ext cx="17373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官方口径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74336" y="3932301"/>
            <a:ext cx="17373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自行推算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4892420"/>
            <a:ext cx="6145606" cy="405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三条线横跨同一个 9 个月区间（2024-01—09 对 2025-01—09），可以横向读；同期总收入同比 +174.7%，落在开放平台与 AI 原生之间。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804708" y="1783461"/>
            <a:ext cx="3637178" cy="3017520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79028" y="2057781"/>
            <a:ext cx="3088538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另外三条线，2024 年同期收入为零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9028" y="2388489"/>
            <a:ext cx="1572768" cy="1701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MiniMax（Agent）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06660" y="2388489"/>
            <a:ext cx="896112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3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756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9028" y="2586101"/>
            <a:ext cx="3088538" cy="146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9M2024 无收入 · ARPPU $73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9028" y="2887853"/>
            <a:ext cx="1572768" cy="1701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海螺 AI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06660" y="2887853"/>
            <a:ext cx="896112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3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17,464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9028" y="3085465"/>
            <a:ext cx="3088538" cy="146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2C 最大的单一增量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79028" y="3387217"/>
            <a:ext cx="1572768" cy="1701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MiniMax 语音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06660" y="3387217"/>
            <a:ext cx="896112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3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1,050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79028" y="3584829"/>
            <a:ext cx="3088538" cy="146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9M2024 无收入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79028" y="3886581"/>
            <a:ext cx="3088538" cy="3571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8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合计 1,927 万美元，占 9M2025 总收入 36.1%。这部分没有同比可算，只能看绝对额。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49808" y="5724144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96112" y="5737859"/>
            <a:ext cx="10545775" cy="308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口径：分产品收入取自招股章程「按产品划分的收入明细」表（千美元）。招股书未披露任何单一产品的收入同比增速；表中「官方口径」为招股书原值，「自行推算」＝9M2025 ÷ 9M2024 − 1，仅供参照。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564864" y="-304815"/>
            <a:ext cx="60990" cy="60990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564093" y="-72414"/>
            <a:ext cx="62532" cy="62532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563322" y="159986"/>
            <a:ext cx="64075" cy="64075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562551" y="392387"/>
            <a:ext cx="65617" cy="65617"/>
          </a:xfrm>
          <a:prstGeom prst="ellipse">
            <a:avLst/>
          </a:prstGeom>
          <a:solidFill>
            <a:srgbClr val="1131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61780" y="624788"/>
            <a:ext cx="67159" cy="67159"/>
          </a:xfrm>
          <a:prstGeom prst="ellipse">
            <a:avLst/>
          </a:prstGeom>
          <a:solidFill>
            <a:srgbClr val="1132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561009" y="857189"/>
            <a:ext cx="68701" cy="68701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60237" y="1089589"/>
            <a:ext cx="70244" cy="70244"/>
          </a:xfrm>
          <a:prstGeom prst="ellipse">
            <a:avLst/>
          </a:prstGeom>
          <a:solidFill>
            <a:srgbClr val="1235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559466" y="1321990"/>
            <a:ext cx="71786" cy="71786"/>
          </a:xfrm>
          <a:prstGeom prst="ellipse">
            <a:avLst/>
          </a:prstGeom>
          <a:solidFill>
            <a:srgbClr val="1236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558695" y="1554391"/>
            <a:ext cx="73328" cy="73328"/>
          </a:xfrm>
          <a:prstGeom prst="ellipse">
            <a:avLst/>
          </a:prstGeom>
          <a:solidFill>
            <a:srgbClr val="1337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557924" y="1786792"/>
            <a:ext cx="74871" cy="74871"/>
          </a:xfrm>
          <a:prstGeom prst="ellipse">
            <a:avLst/>
          </a:prstGeom>
          <a:solidFill>
            <a:srgbClr val="1339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557153" y="2019193"/>
            <a:ext cx="76413" cy="76413"/>
          </a:xfrm>
          <a:prstGeom prst="ellipse">
            <a:avLst/>
          </a:prstGeom>
          <a:solidFill>
            <a:srgbClr val="133A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556382" y="2251594"/>
            <a:ext cx="77955" cy="77955"/>
          </a:xfrm>
          <a:prstGeom prst="ellipse">
            <a:avLst/>
          </a:prstGeom>
          <a:solidFill>
            <a:srgbClr val="143B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555611" y="2483995"/>
            <a:ext cx="79497" cy="79497"/>
          </a:xfrm>
          <a:prstGeom prst="ellipse">
            <a:avLst/>
          </a:prstGeom>
          <a:solidFill>
            <a:srgbClr val="143C6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54839" y="2716395"/>
            <a:ext cx="81040" cy="81040"/>
          </a:xfrm>
          <a:prstGeom prst="ellipse">
            <a:avLst/>
          </a:prstGeom>
          <a:solidFill>
            <a:srgbClr val="143E7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554068" y="2948796"/>
            <a:ext cx="82582" cy="82582"/>
          </a:xfrm>
          <a:prstGeom prst="ellipse">
            <a:avLst/>
          </a:prstGeom>
          <a:solidFill>
            <a:srgbClr val="153F7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553297" y="3181197"/>
            <a:ext cx="84124" cy="84124"/>
          </a:xfrm>
          <a:prstGeom prst="ellipse">
            <a:avLst/>
          </a:prstGeom>
          <a:solidFill>
            <a:srgbClr val="15407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798717" y="-304134"/>
            <a:ext cx="59629" cy="59629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797946" y="-71733"/>
            <a:ext cx="61171" cy="61171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797174" y="160666"/>
            <a:ext cx="62714" cy="62714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796403" y="393067"/>
            <a:ext cx="64256" cy="64256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795632" y="625468"/>
            <a:ext cx="65798" cy="65798"/>
          </a:xfrm>
          <a:prstGeom prst="ellipse">
            <a:avLst/>
          </a:prstGeom>
          <a:solidFill>
            <a:srgbClr val="1131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794861" y="857869"/>
            <a:ext cx="67341" cy="67341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794090" y="1090270"/>
            <a:ext cx="68883" cy="68883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793319" y="1322671"/>
            <a:ext cx="70425" cy="70425"/>
          </a:xfrm>
          <a:prstGeom prst="ellipse">
            <a:avLst/>
          </a:prstGeom>
          <a:solidFill>
            <a:srgbClr val="1235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792548" y="1555072"/>
            <a:ext cx="71967" cy="71967"/>
          </a:xfrm>
          <a:prstGeom prst="ellipse">
            <a:avLst/>
          </a:prstGeom>
          <a:solidFill>
            <a:srgbClr val="1236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791776" y="1787472"/>
            <a:ext cx="73510" cy="73510"/>
          </a:xfrm>
          <a:prstGeom prst="ellipse">
            <a:avLst/>
          </a:prstGeom>
          <a:solidFill>
            <a:srgbClr val="133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791005" y="2019873"/>
            <a:ext cx="75052" cy="75052"/>
          </a:xfrm>
          <a:prstGeom prst="ellipse">
            <a:avLst/>
          </a:prstGeom>
          <a:solidFill>
            <a:srgbClr val="1339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790234" y="2252274"/>
            <a:ext cx="76594" cy="76594"/>
          </a:xfrm>
          <a:prstGeom prst="ellipse">
            <a:avLst/>
          </a:prstGeom>
          <a:solidFill>
            <a:srgbClr val="133A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789463" y="2484675"/>
            <a:ext cx="78137" cy="78137"/>
          </a:xfrm>
          <a:prstGeom prst="ellipse">
            <a:avLst/>
          </a:prstGeom>
          <a:solidFill>
            <a:srgbClr val="143B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788692" y="2717076"/>
            <a:ext cx="79679" cy="79679"/>
          </a:xfrm>
          <a:prstGeom prst="ellipse">
            <a:avLst/>
          </a:prstGeom>
          <a:solidFill>
            <a:srgbClr val="143C6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787921" y="2949477"/>
            <a:ext cx="81221" cy="81221"/>
          </a:xfrm>
          <a:prstGeom prst="ellipse">
            <a:avLst/>
          </a:prstGeom>
          <a:solidFill>
            <a:srgbClr val="143E7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787150" y="3181878"/>
            <a:ext cx="82763" cy="82763"/>
          </a:xfrm>
          <a:prstGeom prst="ellipse">
            <a:avLst/>
          </a:prstGeom>
          <a:solidFill>
            <a:srgbClr val="153F7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032569" y="-303454"/>
            <a:ext cx="58268" cy="58268"/>
          </a:xfrm>
          <a:prstGeom prst="ellipse">
            <a:avLst/>
          </a:prstGeom>
          <a:solidFill>
            <a:srgbClr val="0F2B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031798" y="-71053"/>
            <a:ext cx="59811" cy="59811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031027" y="161347"/>
            <a:ext cx="61353" cy="61353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030256" y="393748"/>
            <a:ext cx="62895" cy="62895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029485" y="626149"/>
            <a:ext cx="64437" cy="64437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028713" y="858549"/>
            <a:ext cx="65980" cy="65980"/>
          </a:xfrm>
          <a:prstGeom prst="ellipse">
            <a:avLst/>
          </a:prstGeom>
          <a:solidFill>
            <a:srgbClr val="1131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027942" y="1090950"/>
            <a:ext cx="67522" cy="67522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027171" y="1323351"/>
            <a:ext cx="69064" cy="69064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026400" y="1555752"/>
            <a:ext cx="70607" cy="70607"/>
          </a:xfrm>
          <a:prstGeom prst="ellipse">
            <a:avLst/>
          </a:prstGeom>
          <a:solidFill>
            <a:srgbClr val="1235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025629" y="1788153"/>
            <a:ext cx="72149" cy="72149"/>
          </a:xfrm>
          <a:prstGeom prst="ellipse">
            <a:avLst/>
          </a:prstGeom>
          <a:solidFill>
            <a:srgbClr val="1236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024858" y="2020554"/>
            <a:ext cx="73691" cy="73691"/>
          </a:xfrm>
          <a:prstGeom prst="ellipse">
            <a:avLst/>
          </a:prstGeom>
          <a:solidFill>
            <a:srgbClr val="133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024087" y="2252955"/>
            <a:ext cx="75233" cy="75233"/>
          </a:xfrm>
          <a:prstGeom prst="ellipse">
            <a:avLst/>
          </a:prstGeom>
          <a:solidFill>
            <a:srgbClr val="1339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023315" y="2485355"/>
            <a:ext cx="76776" cy="76776"/>
          </a:xfrm>
          <a:prstGeom prst="ellipse">
            <a:avLst/>
          </a:prstGeom>
          <a:solidFill>
            <a:srgbClr val="133A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022544" y="2717756"/>
            <a:ext cx="78318" cy="78318"/>
          </a:xfrm>
          <a:prstGeom prst="ellipse">
            <a:avLst/>
          </a:prstGeom>
          <a:solidFill>
            <a:srgbClr val="143B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021773" y="2950157"/>
            <a:ext cx="79860" cy="79860"/>
          </a:xfrm>
          <a:prstGeom prst="ellipse">
            <a:avLst/>
          </a:prstGeom>
          <a:solidFill>
            <a:srgbClr val="143D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021002" y="3182558"/>
            <a:ext cx="81403" cy="81403"/>
          </a:xfrm>
          <a:prstGeom prst="ellipse">
            <a:avLst/>
          </a:prstGeom>
          <a:solidFill>
            <a:srgbClr val="143E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266422" y="-302773"/>
            <a:ext cx="56907" cy="56907"/>
          </a:xfrm>
          <a:prstGeom prst="ellipse">
            <a:avLst/>
          </a:prstGeom>
          <a:solidFill>
            <a:srgbClr val="0F2A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265650" y="-70373"/>
            <a:ext cx="58450" cy="58450"/>
          </a:xfrm>
          <a:prstGeom prst="ellipse">
            <a:avLst/>
          </a:prstGeom>
          <a:solidFill>
            <a:srgbClr val="0F2B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264879" y="162027"/>
            <a:ext cx="59992" cy="59992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264108" y="394428"/>
            <a:ext cx="61534" cy="61534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263337" y="626829"/>
            <a:ext cx="63077" cy="63077"/>
          </a:xfrm>
          <a:prstGeom prst="ellipse">
            <a:avLst/>
          </a:prstGeom>
          <a:solidFill>
            <a:srgbClr val="102F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262566" y="859230"/>
            <a:ext cx="64619" cy="64619"/>
          </a:xfrm>
          <a:prstGeom prst="ellipse">
            <a:avLst/>
          </a:prstGeom>
          <a:solidFill>
            <a:srgbClr val="1130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261795" y="1091631"/>
            <a:ext cx="66161" cy="66161"/>
          </a:xfrm>
          <a:prstGeom prst="ellipse">
            <a:avLst/>
          </a:prstGeom>
          <a:solidFill>
            <a:srgbClr val="1132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261024" y="1324032"/>
            <a:ext cx="67703" cy="67703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260252" y="1556432"/>
            <a:ext cx="69246" cy="69246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259481" y="1788833"/>
            <a:ext cx="70788" cy="70788"/>
          </a:xfrm>
          <a:prstGeom prst="ellipse">
            <a:avLst/>
          </a:prstGeom>
          <a:solidFill>
            <a:srgbClr val="1235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258710" y="2021234"/>
            <a:ext cx="72330" cy="72330"/>
          </a:xfrm>
          <a:prstGeom prst="ellipse">
            <a:avLst/>
          </a:prstGeom>
          <a:solidFill>
            <a:srgbClr val="1237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257939" y="2253635"/>
            <a:ext cx="73873" cy="73873"/>
          </a:xfrm>
          <a:prstGeom prst="ellipse">
            <a:avLst/>
          </a:prstGeom>
          <a:solidFill>
            <a:srgbClr val="133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257168" y="2486036"/>
            <a:ext cx="75415" cy="75415"/>
          </a:xfrm>
          <a:prstGeom prst="ellipse">
            <a:avLst/>
          </a:prstGeom>
          <a:solidFill>
            <a:srgbClr val="1339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256397" y="2718437"/>
            <a:ext cx="76957" cy="76957"/>
          </a:xfrm>
          <a:prstGeom prst="ellipse">
            <a:avLst/>
          </a:prstGeom>
          <a:solidFill>
            <a:srgbClr val="133A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255626" y="2950838"/>
            <a:ext cx="78499" cy="78499"/>
          </a:xfrm>
          <a:prstGeom prst="ellipse">
            <a:avLst/>
          </a:prstGeom>
          <a:solidFill>
            <a:srgbClr val="143C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254854" y="3183238"/>
            <a:ext cx="80042" cy="80042"/>
          </a:xfrm>
          <a:prstGeom prst="ellipse">
            <a:avLst/>
          </a:prstGeom>
          <a:solidFill>
            <a:srgbClr val="143D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500274" y="-302093"/>
            <a:ext cx="55547" cy="55547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499503" y="-69692"/>
            <a:ext cx="57089" cy="57089"/>
          </a:xfrm>
          <a:prstGeom prst="ellipse">
            <a:avLst/>
          </a:prstGeom>
          <a:solidFill>
            <a:srgbClr val="0F2A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498732" y="162708"/>
            <a:ext cx="58631" cy="58631"/>
          </a:xfrm>
          <a:prstGeom prst="ellipse">
            <a:avLst/>
          </a:prstGeom>
          <a:solidFill>
            <a:srgbClr val="0F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497961" y="395109"/>
            <a:ext cx="60173" cy="60173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497189" y="627509"/>
            <a:ext cx="61716" cy="61716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496418" y="859910"/>
            <a:ext cx="63258" cy="63258"/>
          </a:xfrm>
          <a:prstGeom prst="ellipse">
            <a:avLst/>
          </a:prstGeom>
          <a:solidFill>
            <a:srgbClr val="102F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495647" y="1092311"/>
            <a:ext cx="64800" cy="64800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494876" y="1324712"/>
            <a:ext cx="66343" cy="66343"/>
          </a:xfrm>
          <a:prstGeom prst="ellipse">
            <a:avLst/>
          </a:prstGeom>
          <a:solidFill>
            <a:srgbClr val="1132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494105" y="1557113"/>
            <a:ext cx="67885" cy="67885"/>
          </a:xfrm>
          <a:prstGeom prst="ellipse">
            <a:avLst/>
          </a:prstGeom>
          <a:solidFill>
            <a:srgbClr val="1133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493334" y="1789514"/>
            <a:ext cx="69427" cy="69427"/>
          </a:xfrm>
          <a:prstGeom prst="ellipse">
            <a:avLst/>
          </a:prstGeom>
          <a:solidFill>
            <a:srgbClr val="1234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492563" y="2021915"/>
            <a:ext cx="70969" cy="70969"/>
          </a:xfrm>
          <a:prstGeom prst="ellipse">
            <a:avLst/>
          </a:prstGeom>
          <a:solidFill>
            <a:srgbClr val="1235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491791" y="2254315"/>
            <a:ext cx="72512" cy="72512"/>
          </a:xfrm>
          <a:prstGeom prst="ellipse">
            <a:avLst/>
          </a:prstGeom>
          <a:solidFill>
            <a:srgbClr val="1237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491020" y="2486716"/>
            <a:ext cx="74054" cy="74054"/>
          </a:xfrm>
          <a:prstGeom prst="ellipse">
            <a:avLst/>
          </a:prstGeom>
          <a:solidFill>
            <a:srgbClr val="133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490249" y="2719117"/>
            <a:ext cx="75596" cy="75596"/>
          </a:xfrm>
          <a:prstGeom prst="ellipse">
            <a:avLst/>
          </a:prstGeom>
          <a:solidFill>
            <a:srgbClr val="1339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489478" y="2951518"/>
            <a:ext cx="77139" cy="77139"/>
          </a:xfrm>
          <a:prstGeom prst="ellipse">
            <a:avLst/>
          </a:prstGeom>
          <a:solidFill>
            <a:srgbClr val="133A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488707" y="3183919"/>
            <a:ext cx="78681" cy="78681"/>
          </a:xfrm>
          <a:prstGeom prst="ellipse">
            <a:avLst/>
          </a:prstGeom>
          <a:solidFill>
            <a:srgbClr val="143C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734126" y="-301413"/>
            <a:ext cx="54186" cy="54186"/>
          </a:xfrm>
          <a:prstGeom prst="ellipse">
            <a:avLst/>
          </a:prstGeom>
          <a:solidFill>
            <a:srgbClr val="0F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733355" y="-69012"/>
            <a:ext cx="55728" cy="55728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732584" y="163388"/>
            <a:ext cx="57270" cy="57270"/>
          </a:xfrm>
          <a:prstGeom prst="ellipse">
            <a:avLst/>
          </a:prstGeom>
          <a:solidFill>
            <a:srgbClr val="0F2B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731813" y="395789"/>
            <a:ext cx="58813" cy="58813"/>
          </a:xfrm>
          <a:prstGeom prst="ellipse">
            <a:avLst/>
          </a:prstGeom>
          <a:solidFill>
            <a:srgbClr val="10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731042" y="628190"/>
            <a:ext cx="60355" cy="60355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730271" y="860591"/>
            <a:ext cx="61897" cy="61897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729500" y="1092992"/>
            <a:ext cx="63439" cy="63439"/>
          </a:xfrm>
          <a:prstGeom prst="ellipse">
            <a:avLst/>
          </a:prstGeom>
          <a:solidFill>
            <a:srgbClr val="112F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728728" y="1325392"/>
            <a:ext cx="64982" cy="64982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727957" y="1557793"/>
            <a:ext cx="66524" cy="66524"/>
          </a:xfrm>
          <a:prstGeom prst="ellipse">
            <a:avLst/>
          </a:prstGeom>
          <a:solidFill>
            <a:srgbClr val="1132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727186" y="1790194"/>
            <a:ext cx="68066" cy="68066"/>
          </a:xfrm>
          <a:prstGeom prst="ellipse">
            <a:avLst/>
          </a:prstGeom>
          <a:solidFill>
            <a:srgbClr val="1233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726415" y="2022595"/>
            <a:ext cx="69609" cy="69609"/>
          </a:xfrm>
          <a:prstGeom prst="ellipse">
            <a:avLst/>
          </a:prstGeom>
          <a:solidFill>
            <a:srgbClr val="1234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725644" y="2254996"/>
            <a:ext cx="71151" cy="71151"/>
          </a:xfrm>
          <a:prstGeom prst="ellipse">
            <a:avLst/>
          </a:prstGeom>
          <a:solidFill>
            <a:srgbClr val="1236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724873" y="2487397"/>
            <a:ext cx="72693" cy="72693"/>
          </a:xfrm>
          <a:prstGeom prst="ellipse">
            <a:avLst/>
          </a:prstGeom>
          <a:solidFill>
            <a:srgbClr val="1337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724101" y="2719797"/>
            <a:ext cx="74236" cy="74236"/>
          </a:xfrm>
          <a:prstGeom prst="ellipse">
            <a:avLst/>
          </a:prstGeom>
          <a:solidFill>
            <a:srgbClr val="1338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723330" y="2952198"/>
            <a:ext cx="75778" cy="75778"/>
          </a:xfrm>
          <a:prstGeom prst="ellipse">
            <a:avLst/>
          </a:prstGeom>
          <a:solidFill>
            <a:srgbClr val="1339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722559" y="3184599"/>
            <a:ext cx="77320" cy="77320"/>
          </a:xfrm>
          <a:prstGeom prst="ellipse">
            <a:avLst/>
          </a:prstGeom>
          <a:solidFill>
            <a:srgbClr val="143B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967979" y="-300732"/>
            <a:ext cx="52825" cy="52825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967208" y="-68331"/>
            <a:ext cx="54367" cy="54367"/>
          </a:xfrm>
          <a:prstGeom prst="ellipse">
            <a:avLst/>
          </a:prstGeom>
          <a:solidFill>
            <a:srgbClr val="0F28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966436" y="164068"/>
            <a:ext cx="55910" cy="55910"/>
          </a:xfrm>
          <a:prstGeom prst="ellipse">
            <a:avLst/>
          </a:prstGeom>
          <a:solidFill>
            <a:srgbClr val="0F29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965665" y="396469"/>
            <a:ext cx="57452" cy="57452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964894" y="628870"/>
            <a:ext cx="58994" cy="58994"/>
          </a:xfrm>
          <a:prstGeom prst="ellipse">
            <a:avLst/>
          </a:prstGeom>
          <a:solidFill>
            <a:srgbClr val="10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964123" y="861271"/>
            <a:ext cx="60536" cy="60536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963352" y="1093672"/>
            <a:ext cx="62079" cy="62079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962581" y="1326073"/>
            <a:ext cx="63621" cy="63621"/>
          </a:xfrm>
          <a:prstGeom prst="ellipse">
            <a:avLst/>
          </a:prstGeom>
          <a:solidFill>
            <a:srgbClr val="1130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961810" y="1558474"/>
            <a:ext cx="65163" cy="65163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961038" y="1790874"/>
            <a:ext cx="66706" cy="66706"/>
          </a:xfrm>
          <a:prstGeom prst="ellipse">
            <a:avLst/>
          </a:prstGeom>
          <a:solidFill>
            <a:srgbClr val="1132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960267" y="2023275"/>
            <a:ext cx="68248" cy="68248"/>
          </a:xfrm>
          <a:prstGeom prst="ellipse">
            <a:avLst/>
          </a:prstGeom>
          <a:solidFill>
            <a:srgbClr val="1233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959496" y="2255676"/>
            <a:ext cx="69790" cy="69790"/>
          </a:xfrm>
          <a:prstGeom prst="ellipse">
            <a:avLst/>
          </a:prstGeom>
          <a:solidFill>
            <a:srgbClr val="1235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958725" y="2488077"/>
            <a:ext cx="71332" cy="71332"/>
          </a:xfrm>
          <a:prstGeom prst="ellipse">
            <a:avLst/>
          </a:prstGeom>
          <a:solidFill>
            <a:srgbClr val="1236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957954" y="2720478"/>
            <a:ext cx="72875" cy="72875"/>
          </a:xfrm>
          <a:prstGeom prst="ellipse">
            <a:avLst/>
          </a:prstGeom>
          <a:solidFill>
            <a:srgbClr val="1337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957183" y="2952879"/>
            <a:ext cx="74417" cy="74417"/>
          </a:xfrm>
          <a:prstGeom prst="ellipse">
            <a:avLst/>
          </a:prstGeom>
          <a:solidFill>
            <a:srgbClr val="1338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956412" y="3185280"/>
            <a:ext cx="75959" cy="75959"/>
          </a:xfrm>
          <a:prstGeom prst="ellipse">
            <a:avLst/>
          </a:prstGeom>
          <a:solidFill>
            <a:srgbClr val="1339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0201831" y="-300052"/>
            <a:ext cx="51464" cy="51464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201060" y="-67651"/>
            <a:ext cx="53006" cy="53006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200289" y="164749"/>
            <a:ext cx="54549" cy="54549"/>
          </a:xfrm>
          <a:prstGeom prst="ellipse">
            <a:avLst/>
          </a:prstGeom>
          <a:solidFill>
            <a:srgbClr val="0F28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199518" y="397150"/>
            <a:ext cx="56091" cy="56091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198747" y="629551"/>
            <a:ext cx="57633" cy="57633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197975" y="861951"/>
            <a:ext cx="59176" cy="59176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197204" y="1094352"/>
            <a:ext cx="60718" cy="60718"/>
          </a:xfrm>
          <a:prstGeom prst="ellipse">
            <a:avLst/>
          </a:prstGeom>
          <a:solidFill>
            <a:srgbClr val="102D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196433" y="1326753"/>
            <a:ext cx="62260" cy="62260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0195662" y="1559154"/>
            <a:ext cx="63802" cy="63802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0194891" y="1791555"/>
            <a:ext cx="65345" cy="65345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0194120" y="2023956"/>
            <a:ext cx="66887" cy="66887"/>
          </a:xfrm>
          <a:prstGeom prst="ellipse">
            <a:avLst/>
          </a:prstGeom>
          <a:solidFill>
            <a:srgbClr val="1132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0193349" y="2256357"/>
            <a:ext cx="68429" cy="68429"/>
          </a:xfrm>
          <a:prstGeom prst="ellipse">
            <a:avLst/>
          </a:prstGeom>
          <a:solidFill>
            <a:srgbClr val="1233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0192577" y="2488757"/>
            <a:ext cx="69972" cy="69972"/>
          </a:xfrm>
          <a:prstGeom prst="ellipse">
            <a:avLst/>
          </a:prstGeom>
          <a:solidFill>
            <a:srgbClr val="1235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0191806" y="2721158"/>
            <a:ext cx="71514" cy="71514"/>
          </a:xfrm>
          <a:prstGeom prst="ellipse">
            <a:avLst/>
          </a:prstGeom>
          <a:solidFill>
            <a:srgbClr val="1236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0191035" y="2953559"/>
            <a:ext cx="73056" cy="73056"/>
          </a:xfrm>
          <a:prstGeom prst="ellipse">
            <a:avLst/>
          </a:prstGeom>
          <a:solidFill>
            <a:srgbClr val="1337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0190264" y="3185960"/>
            <a:ext cx="74598" cy="74598"/>
          </a:xfrm>
          <a:prstGeom prst="ellipse">
            <a:avLst/>
          </a:prstGeom>
          <a:solidFill>
            <a:srgbClr val="1338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0435684" y="-299371"/>
            <a:ext cx="50103" cy="50103"/>
          </a:xfrm>
          <a:prstGeom prst="ellipse">
            <a:avLst/>
          </a:prstGeom>
          <a:solidFill>
            <a:srgbClr val="0E25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0434912" y="-66971"/>
            <a:ext cx="51646" cy="51646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434141" y="165429"/>
            <a:ext cx="53188" cy="53188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433370" y="397830"/>
            <a:ext cx="54730" cy="54730"/>
          </a:xfrm>
          <a:prstGeom prst="ellipse">
            <a:avLst/>
          </a:prstGeom>
          <a:solidFill>
            <a:srgbClr val="0F28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432599" y="630231"/>
            <a:ext cx="56272" cy="56272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431828" y="862632"/>
            <a:ext cx="57815" cy="57815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431057" y="1095033"/>
            <a:ext cx="59357" cy="59357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430286" y="1327434"/>
            <a:ext cx="60899" cy="60899"/>
          </a:xfrm>
          <a:prstGeom prst="ellipse">
            <a:avLst/>
          </a:prstGeom>
          <a:solidFill>
            <a:srgbClr val="102D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429514" y="1559834"/>
            <a:ext cx="62442" cy="62442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428743" y="1792235"/>
            <a:ext cx="63984" cy="63984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427972" y="2024636"/>
            <a:ext cx="65526" cy="65526"/>
          </a:xfrm>
          <a:prstGeom prst="ellipse">
            <a:avLst/>
          </a:prstGeom>
          <a:solidFill>
            <a:srgbClr val="1131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427201" y="2257037"/>
            <a:ext cx="67068" cy="67068"/>
          </a:xfrm>
          <a:prstGeom prst="ellipse">
            <a:avLst/>
          </a:prstGeom>
          <a:solidFill>
            <a:srgbClr val="1132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426430" y="2489438"/>
            <a:ext cx="68611" cy="68611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425659" y="2721839"/>
            <a:ext cx="70153" cy="70153"/>
          </a:xfrm>
          <a:prstGeom prst="ellipse">
            <a:avLst/>
          </a:prstGeom>
          <a:solidFill>
            <a:srgbClr val="1235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424888" y="2954240"/>
            <a:ext cx="71695" cy="71695"/>
          </a:xfrm>
          <a:prstGeom prst="ellipse">
            <a:avLst/>
          </a:prstGeom>
          <a:solidFill>
            <a:srgbClr val="1236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424116" y="3186640"/>
            <a:ext cx="73238" cy="73238"/>
          </a:xfrm>
          <a:prstGeom prst="ellipse">
            <a:avLst/>
          </a:prstGeom>
          <a:solidFill>
            <a:srgbClr val="1337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669536" y="-298691"/>
            <a:ext cx="48742" cy="48742"/>
          </a:xfrm>
          <a:prstGeom prst="ellipse">
            <a:avLst/>
          </a:prstGeom>
          <a:solidFill>
            <a:srgbClr val="0D24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668765" y="-66290"/>
            <a:ext cx="50285" cy="50285"/>
          </a:xfrm>
          <a:prstGeom prst="ellipse">
            <a:avLst/>
          </a:prstGeom>
          <a:solidFill>
            <a:srgbClr val="0E2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667994" y="166110"/>
            <a:ext cx="51827" cy="51827"/>
          </a:xfrm>
          <a:prstGeom prst="ellipse">
            <a:avLst/>
          </a:prstGeom>
          <a:solidFill>
            <a:srgbClr val="0E26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667223" y="398511"/>
            <a:ext cx="53369" cy="53369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666451" y="630911"/>
            <a:ext cx="54912" cy="54912"/>
          </a:xfrm>
          <a:prstGeom prst="ellipse">
            <a:avLst/>
          </a:prstGeom>
          <a:solidFill>
            <a:srgbClr val="0F29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665680" y="863312"/>
            <a:ext cx="56454" cy="56454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664909" y="1095713"/>
            <a:ext cx="57996" cy="57996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664138" y="1328114"/>
            <a:ext cx="59538" cy="59538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663367" y="1560515"/>
            <a:ext cx="61081" cy="61081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662596" y="1792916"/>
            <a:ext cx="62623" cy="62623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661825" y="2025317"/>
            <a:ext cx="64165" cy="64165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661053" y="2257717"/>
            <a:ext cx="65708" cy="65708"/>
          </a:xfrm>
          <a:prstGeom prst="ellipse">
            <a:avLst/>
          </a:prstGeom>
          <a:solidFill>
            <a:srgbClr val="1131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660282" y="2490118"/>
            <a:ext cx="67250" cy="67250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659511" y="2722519"/>
            <a:ext cx="68792" cy="68792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658740" y="2954920"/>
            <a:ext cx="70334" cy="70334"/>
          </a:xfrm>
          <a:prstGeom prst="ellipse">
            <a:avLst/>
          </a:prstGeom>
          <a:solidFill>
            <a:srgbClr val="1235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657969" y="3187321"/>
            <a:ext cx="71877" cy="71877"/>
          </a:xfrm>
          <a:prstGeom prst="ellipse">
            <a:avLst/>
          </a:prstGeom>
          <a:solidFill>
            <a:srgbClr val="1236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903388" y="-298011"/>
            <a:ext cx="47382" cy="47382"/>
          </a:xfrm>
          <a:prstGeom prst="ellipse">
            <a:avLst/>
          </a:prstGeom>
          <a:solidFill>
            <a:srgbClr val="0D23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0902617" y="-65610"/>
            <a:ext cx="48924" cy="48924"/>
          </a:xfrm>
          <a:prstGeom prst="ellipse">
            <a:avLst/>
          </a:prstGeom>
          <a:solidFill>
            <a:srgbClr val="0D24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0901846" y="166790"/>
            <a:ext cx="50466" cy="50466"/>
          </a:xfrm>
          <a:prstGeom prst="ellipse">
            <a:avLst/>
          </a:prstGeom>
          <a:solidFill>
            <a:srgbClr val="0E2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0901075" y="399191"/>
            <a:ext cx="52008" cy="52008"/>
          </a:xfrm>
          <a:prstGeom prst="ellipse">
            <a:avLst/>
          </a:prstGeom>
          <a:solidFill>
            <a:srgbClr val="0E26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0900304" y="631592"/>
            <a:ext cx="53551" cy="53551"/>
          </a:xfrm>
          <a:prstGeom prst="ellipse">
            <a:avLst/>
          </a:prstGeom>
          <a:solidFill>
            <a:srgbClr val="0E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0899533" y="863993"/>
            <a:ext cx="55093" cy="55093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0898762" y="1096394"/>
            <a:ext cx="56635" cy="56635"/>
          </a:xfrm>
          <a:prstGeom prst="ellipse">
            <a:avLst/>
          </a:prstGeom>
          <a:solidFill>
            <a:srgbClr val="0F2A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0897990" y="1328794"/>
            <a:ext cx="58178" cy="58178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0897219" y="1561195"/>
            <a:ext cx="59720" cy="59720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0896448" y="1793596"/>
            <a:ext cx="61262" cy="61262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0895677" y="2025997"/>
            <a:ext cx="62804" cy="62804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0894906" y="2258398"/>
            <a:ext cx="64347" cy="64347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0894135" y="2490799"/>
            <a:ext cx="65889" cy="65889"/>
          </a:xfrm>
          <a:prstGeom prst="ellipse">
            <a:avLst/>
          </a:prstGeom>
          <a:solidFill>
            <a:srgbClr val="1131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0893364" y="2723200"/>
            <a:ext cx="67431" cy="67431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0892592" y="2955600"/>
            <a:ext cx="68974" cy="68974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0891821" y="3188001"/>
            <a:ext cx="70516" cy="70516"/>
          </a:xfrm>
          <a:prstGeom prst="ellipse">
            <a:avLst/>
          </a:prstGeom>
          <a:solidFill>
            <a:srgbClr val="1235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1137241" y="-297330"/>
            <a:ext cx="46021" cy="46021"/>
          </a:xfrm>
          <a:prstGeom prst="ellipse">
            <a:avLst/>
          </a:prstGeom>
          <a:solidFill>
            <a:srgbClr val="0D22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1136470" y="-64929"/>
            <a:ext cx="47563" cy="47563"/>
          </a:xfrm>
          <a:prstGeom prst="ellipse">
            <a:avLst/>
          </a:prstGeom>
          <a:solidFill>
            <a:srgbClr val="0D23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1135699" y="167471"/>
            <a:ext cx="49105" cy="49105"/>
          </a:xfrm>
          <a:prstGeom prst="ellipse">
            <a:avLst/>
          </a:prstGeom>
          <a:solidFill>
            <a:srgbClr val="0D24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1134927" y="399871"/>
            <a:ext cx="50648" cy="50648"/>
          </a:xfrm>
          <a:prstGeom prst="ellipse">
            <a:avLst/>
          </a:prstGeom>
          <a:solidFill>
            <a:srgbClr val="0E2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1134156" y="632272"/>
            <a:ext cx="52190" cy="52190"/>
          </a:xfrm>
          <a:prstGeom prst="ellipse">
            <a:avLst/>
          </a:prstGeom>
          <a:solidFill>
            <a:srgbClr val="0E26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1133385" y="864673"/>
            <a:ext cx="53732" cy="53732"/>
          </a:xfrm>
          <a:prstGeom prst="ellipse">
            <a:avLst/>
          </a:prstGeom>
          <a:solidFill>
            <a:srgbClr val="0E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1132614" y="1097074"/>
            <a:ext cx="55274" cy="55274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1131843" y="1329475"/>
            <a:ext cx="56817" cy="56817"/>
          </a:xfrm>
          <a:prstGeom prst="ellipse">
            <a:avLst/>
          </a:prstGeom>
          <a:solidFill>
            <a:srgbClr val="0F2A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1131072" y="1561876"/>
            <a:ext cx="58359" cy="58359"/>
          </a:xfrm>
          <a:prstGeom prst="ellipse">
            <a:avLst/>
          </a:prstGeom>
          <a:solidFill>
            <a:srgbClr val="0F2B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1130301" y="1794277"/>
            <a:ext cx="59901" cy="59901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1129529" y="2026677"/>
            <a:ext cx="61444" cy="61444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1128758" y="2259078"/>
            <a:ext cx="62986" cy="62986"/>
          </a:xfrm>
          <a:prstGeom prst="ellipse">
            <a:avLst/>
          </a:prstGeom>
          <a:solidFill>
            <a:srgbClr val="102F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1127987" y="2491479"/>
            <a:ext cx="64528" cy="64528"/>
          </a:xfrm>
          <a:prstGeom prst="ellipse">
            <a:avLst/>
          </a:prstGeom>
          <a:solidFill>
            <a:srgbClr val="1130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1127216" y="2723880"/>
            <a:ext cx="66070" cy="66070"/>
          </a:xfrm>
          <a:prstGeom prst="ellipse">
            <a:avLst/>
          </a:prstGeom>
          <a:solidFill>
            <a:srgbClr val="1132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1126445" y="2956281"/>
            <a:ext cx="67613" cy="67613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1125674" y="3188682"/>
            <a:ext cx="69155" cy="69155"/>
          </a:xfrm>
          <a:prstGeom prst="ellipse">
            <a:avLst/>
          </a:prstGeom>
          <a:solidFill>
            <a:srgbClr val="1234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1371093" y="-296650"/>
            <a:ext cx="44660" cy="44660"/>
          </a:xfrm>
          <a:prstGeom prst="ellipse">
            <a:avLst/>
          </a:prstGeom>
          <a:solidFill>
            <a:srgbClr val="0C20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11370322" y="-64249"/>
            <a:ext cx="46202" cy="46202"/>
          </a:xfrm>
          <a:prstGeom prst="ellipse">
            <a:avLst/>
          </a:prstGeom>
          <a:solidFill>
            <a:srgbClr val="0D22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11369551" y="168151"/>
            <a:ext cx="47744" cy="47744"/>
          </a:xfrm>
          <a:prstGeom prst="ellipse">
            <a:avLst/>
          </a:prstGeom>
          <a:solidFill>
            <a:srgbClr val="0D23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11368780" y="400552"/>
            <a:ext cx="49287" cy="49287"/>
          </a:xfrm>
          <a:prstGeom prst="ellipse">
            <a:avLst/>
          </a:prstGeom>
          <a:solidFill>
            <a:srgbClr val="0D24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11368009" y="632953"/>
            <a:ext cx="50829" cy="50829"/>
          </a:xfrm>
          <a:prstGeom prst="ellipse">
            <a:avLst/>
          </a:prstGeom>
          <a:solidFill>
            <a:srgbClr val="0E2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11367238" y="865354"/>
            <a:ext cx="52371" cy="52371"/>
          </a:xfrm>
          <a:prstGeom prst="ellipse">
            <a:avLst/>
          </a:prstGeom>
          <a:solidFill>
            <a:srgbClr val="0E27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11366466" y="1097754"/>
            <a:ext cx="53914" cy="53914"/>
          </a:xfrm>
          <a:prstGeom prst="ellipse">
            <a:avLst/>
          </a:prstGeom>
          <a:solidFill>
            <a:srgbClr val="0E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11365695" y="1330155"/>
            <a:ext cx="55456" cy="55456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11364924" y="1562556"/>
            <a:ext cx="56998" cy="56998"/>
          </a:xfrm>
          <a:prstGeom prst="ellipse">
            <a:avLst/>
          </a:prstGeom>
          <a:solidFill>
            <a:srgbClr val="0F2A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11364153" y="1794957"/>
            <a:ext cx="58540" cy="58540"/>
          </a:xfrm>
          <a:prstGeom prst="ellipse">
            <a:avLst/>
          </a:prstGeom>
          <a:solidFill>
            <a:srgbClr val="0F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11363382" y="2027358"/>
            <a:ext cx="60083" cy="60083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11362611" y="2259759"/>
            <a:ext cx="61625" cy="61625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11361840" y="2492160"/>
            <a:ext cx="63167" cy="63167"/>
          </a:xfrm>
          <a:prstGeom prst="ellipse">
            <a:avLst/>
          </a:prstGeom>
          <a:solidFill>
            <a:srgbClr val="102F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11361068" y="2724560"/>
            <a:ext cx="64710" cy="64710"/>
          </a:xfrm>
          <a:prstGeom prst="ellipse">
            <a:avLst/>
          </a:prstGeom>
          <a:solidFill>
            <a:srgbClr val="1130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11360297" y="2956961"/>
            <a:ext cx="66252" cy="66252"/>
          </a:xfrm>
          <a:prstGeom prst="ellipse">
            <a:avLst/>
          </a:prstGeom>
          <a:solidFill>
            <a:srgbClr val="1132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11359526" y="3189362"/>
            <a:ext cx="67794" cy="67794"/>
          </a:xfrm>
          <a:prstGeom prst="ellipse">
            <a:avLst/>
          </a:prstGeom>
          <a:solidFill>
            <a:srgbClr val="1133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11604946" y="-295969"/>
            <a:ext cx="43299" cy="43299"/>
          </a:xfrm>
          <a:prstGeom prst="ellipse">
            <a:avLst/>
          </a:prstGeom>
          <a:solidFill>
            <a:srgbClr val="0C1F4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11604175" y="-63568"/>
            <a:ext cx="44841" cy="44841"/>
          </a:xfrm>
          <a:prstGeom prst="ellipse">
            <a:avLst/>
          </a:prstGeom>
          <a:solidFill>
            <a:srgbClr val="0D21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11603403" y="168831"/>
            <a:ext cx="46384" cy="46384"/>
          </a:xfrm>
          <a:prstGeom prst="ellipse">
            <a:avLst/>
          </a:prstGeom>
          <a:solidFill>
            <a:srgbClr val="0D224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11602632" y="401232"/>
            <a:ext cx="47926" cy="47926"/>
          </a:xfrm>
          <a:prstGeom prst="ellipse">
            <a:avLst/>
          </a:prstGeom>
          <a:solidFill>
            <a:srgbClr val="0D234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11601861" y="633633"/>
            <a:ext cx="49468" cy="49468"/>
          </a:xfrm>
          <a:prstGeom prst="ellipse">
            <a:avLst/>
          </a:prstGeom>
          <a:solidFill>
            <a:srgbClr val="0E24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11601090" y="866034"/>
            <a:ext cx="51010" cy="51010"/>
          </a:xfrm>
          <a:prstGeom prst="ellipse">
            <a:avLst/>
          </a:prstGeom>
          <a:solidFill>
            <a:srgbClr val="0E26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11600319" y="1098435"/>
            <a:ext cx="52553" cy="52553"/>
          </a:xfrm>
          <a:prstGeom prst="ellipse">
            <a:avLst/>
          </a:prstGeom>
          <a:solidFill>
            <a:srgbClr val="0E27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11599548" y="1330836"/>
            <a:ext cx="54095" cy="54095"/>
          </a:xfrm>
          <a:prstGeom prst="ellipse">
            <a:avLst/>
          </a:prstGeom>
          <a:solidFill>
            <a:srgbClr val="0F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11598777" y="1563237"/>
            <a:ext cx="55637" cy="55637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11598005" y="1795637"/>
            <a:ext cx="57180" cy="57180"/>
          </a:xfrm>
          <a:prstGeom prst="ellipse">
            <a:avLst/>
          </a:prstGeom>
          <a:solidFill>
            <a:srgbClr val="0F2A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11597234" y="2028038"/>
            <a:ext cx="58722" cy="58722"/>
          </a:xfrm>
          <a:prstGeom prst="ellipse">
            <a:avLst/>
          </a:prstGeom>
          <a:solidFill>
            <a:srgbClr val="10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11596463" y="2260439"/>
            <a:ext cx="60264" cy="60264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11595692" y="2492840"/>
            <a:ext cx="61806" cy="61806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11594921" y="2725241"/>
            <a:ext cx="63349" cy="63349"/>
          </a:xfrm>
          <a:prstGeom prst="ellipse">
            <a:avLst/>
          </a:prstGeom>
          <a:solidFill>
            <a:srgbClr val="112F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11594150" y="2957642"/>
            <a:ext cx="64891" cy="64891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11593379" y="3190043"/>
            <a:ext cx="66433" cy="66433"/>
          </a:xfrm>
          <a:prstGeom prst="ellipse">
            <a:avLst/>
          </a:prstGeom>
          <a:solidFill>
            <a:srgbClr val="1132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11838798" y="-295289"/>
            <a:ext cx="41938" cy="41938"/>
          </a:xfrm>
          <a:prstGeom prst="ellipse">
            <a:avLst/>
          </a:prstGeom>
          <a:solidFill>
            <a:srgbClr val="0C1E4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11838027" y="-62888"/>
            <a:ext cx="43480" cy="43480"/>
          </a:xfrm>
          <a:prstGeom prst="ellipse">
            <a:avLst/>
          </a:prstGeom>
          <a:solidFill>
            <a:srgbClr val="0C1F4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11837256" y="169512"/>
            <a:ext cx="45023" cy="45023"/>
          </a:xfrm>
          <a:prstGeom prst="ellipse">
            <a:avLst/>
          </a:prstGeom>
          <a:solidFill>
            <a:srgbClr val="0D21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11836485" y="401913"/>
            <a:ext cx="46565" cy="46565"/>
          </a:xfrm>
          <a:prstGeom prst="ellipse">
            <a:avLst/>
          </a:prstGeom>
          <a:solidFill>
            <a:srgbClr val="0D224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11835714" y="634314"/>
            <a:ext cx="48107" cy="48107"/>
          </a:xfrm>
          <a:prstGeom prst="ellipse">
            <a:avLst/>
          </a:prstGeom>
          <a:solidFill>
            <a:srgbClr val="0D234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11834942" y="866714"/>
            <a:ext cx="49650" cy="49650"/>
          </a:xfrm>
          <a:prstGeom prst="ellipse">
            <a:avLst/>
          </a:prstGeom>
          <a:solidFill>
            <a:srgbClr val="0E24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11834171" y="1099115"/>
            <a:ext cx="51192" cy="51192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11833400" y="1331516"/>
            <a:ext cx="52734" cy="52734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11832629" y="1563917"/>
            <a:ext cx="54276" cy="54276"/>
          </a:xfrm>
          <a:prstGeom prst="ellipse">
            <a:avLst/>
          </a:prstGeom>
          <a:solidFill>
            <a:srgbClr val="0F28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11831858" y="1796318"/>
            <a:ext cx="55819" cy="55819"/>
          </a:xfrm>
          <a:prstGeom prst="ellipse">
            <a:avLst/>
          </a:prstGeom>
          <a:solidFill>
            <a:srgbClr val="0F29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11831087" y="2028719"/>
            <a:ext cx="57361" cy="57361"/>
          </a:xfrm>
          <a:prstGeom prst="ellipse">
            <a:avLst/>
          </a:prstGeom>
          <a:solidFill>
            <a:srgbClr val="0F2B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11830316" y="2261120"/>
            <a:ext cx="58903" cy="58903"/>
          </a:xfrm>
          <a:prstGeom prst="ellipse">
            <a:avLst/>
          </a:prstGeom>
          <a:solidFill>
            <a:srgbClr val="10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11829544" y="2493520"/>
            <a:ext cx="60446" cy="60446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11828773" y="2725921"/>
            <a:ext cx="61988" cy="61988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11828002" y="2958322"/>
            <a:ext cx="63530" cy="63530"/>
          </a:xfrm>
          <a:prstGeom prst="ellipse">
            <a:avLst/>
          </a:prstGeom>
          <a:solidFill>
            <a:srgbClr val="1130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11827231" y="3190723"/>
            <a:ext cx="65073" cy="65073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12072651" y="-294608"/>
            <a:ext cx="40577" cy="40577"/>
          </a:xfrm>
          <a:prstGeom prst="ellipse">
            <a:avLst/>
          </a:prstGeom>
          <a:solidFill>
            <a:srgbClr val="0C1D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12071879" y="-62208"/>
            <a:ext cx="42120" cy="42120"/>
          </a:xfrm>
          <a:prstGeom prst="ellipse">
            <a:avLst/>
          </a:prstGeom>
          <a:solidFill>
            <a:srgbClr val="0C1E4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12071108" y="170192"/>
            <a:ext cx="43662" cy="43662"/>
          </a:xfrm>
          <a:prstGeom prst="ellipse">
            <a:avLst/>
          </a:prstGeom>
          <a:solidFill>
            <a:srgbClr val="0C204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12070337" y="402593"/>
            <a:ext cx="45204" cy="45204"/>
          </a:xfrm>
          <a:prstGeom prst="ellipse">
            <a:avLst/>
          </a:prstGeom>
          <a:solidFill>
            <a:srgbClr val="0D21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12069566" y="634994"/>
            <a:ext cx="46746" cy="46746"/>
          </a:xfrm>
          <a:prstGeom prst="ellipse">
            <a:avLst/>
          </a:prstGeom>
          <a:solidFill>
            <a:srgbClr val="0D224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12068795" y="867395"/>
            <a:ext cx="48289" cy="48289"/>
          </a:xfrm>
          <a:prstGeom prst="ellipse">
            <a:avLst/>
          </a:prstGeom>
          <a:solidFill>
            <a:srgbClr val="0D234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12068024" y="1099796"/>
            <a:ext cx="49831" cy="49831"/>
          </a:xfrm>
          <a:prstGeom prst="ellipse">
            <a:avLst/>
          </a:prstGeom>
          <a:solidFill>
            <a:srgbClr val="0E25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12067253" y="1332197"/>
            <a:ext cx="51373" cy="51373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12066481" y="1564597"/>
            <a:ext cx="52916" cy="52916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12065710" y="1796998"/>
            <a:ext cx="54458" cy="54458"/>
          </a:xfrm>
          <a:prstGeom prst="ellipse">
            <a:avLst/>
          </a:prstGeom>
          <a:solidFill>
            <a:srgbClr val="0F28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12064939" y="2029399"/>
            <a:ext cx="56000" cy="56000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12064168" y="2261800"/>
            <a:ext cx="57543" cy="57543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12063397" y="2494201"/>
            <a:ext cx="59085" cy="59085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12062626" y="2726602"/>
            <a:ext cx="60627" cy="60627"/>
          </a:xfrm>
          <a:prstGeom prst="ellipse">
            <a:avLst/>
          </a:prstGeom>
          <a:solidFill>
            <a:srgbClr val="102D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12061855" y="2959003"/>
            <a:ext cx="62169" cy="62169"/>
          </a:xfrm>
          <a:prstGeom prst="ellipse">
            <a:avLst/>
          </a:prstGeom>
          <a:solidFill>
            <a:srgbClr val="102E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12061083" y="3191403"/>
            <a:ext cx="63712" cy="63712"/>
          </a:xfrm>
          <a:prstGeom prst="ellipse">
            <a:avLst/>
          </a:prstGeom>
          <a:solidFill>
            <a:srgbClr val="1130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12306503" y="-293928"/>
            <a:ext cx="39217" cy="39217"/>
          </a:xfrm>
          <a:prstGeom prst="ellipse">
            <a:avLst/>
          </a:prstGeom>
          <a:solidFill>
            <a:srgbClr val="0B1C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12305732" y="-61527"/>
            <a:ext cx="40759" cy="40759"/>
          </a:xfrm>
          <a:prstGeom prst="ellipse">
            <a:avLst/>
          </a:prstGeom>
          <a:solidFill>
            <a:srgbClr val="0C1D3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12304961" y="170873"/>
            <a:ext cx="42301" cy="42301"/>
          </a:xfrm>
          <a:prstGeom prst="ellipse">
            <a:avLst/>
          </a:prstGeom>
          <a:solidFill>
            <a:srgbClr val="0C1F4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12304190" y="403274"/>
            <a:ext cx="43843" cy="43843"/>
          </a:xfrm>
          <a:prstGeom prst="ellipse">
            <a:avLst/>
          </a:prstGeom>
          <a:solidFill>
            <a:srgbClr val="0C204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12303418" y="635674"/>
            <a:ext cx="45386" cy="45386"/>
          </a:xfrm>
          <a:prstGeom prst="ellipse">
            <a:avLst/>
          </a:prstGeom>
          <a:solidFill>
            <a:srgbClr val="0D21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12302647" y="868075"/>
            <a:ext cx="46928" cy="46928"/>
          </a:xfrm>
          <a:prstGeom prst="ellipse">
            <a:avLst/>
          </a:prstGeom>
          <a:solidFill>
            <a:srgbClr val="0D224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12301876" y="1100476"/>
            <a:ext cx="48470" cy="48470"/>
          </a:xfrm>
          <a:prstGeom prst="ellipse">
            <a:avLst/>
          </a:prstGeom>
          <a:solidFill>
            <a:srgbClr val="0D234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12301105" y="1332877"/>
            <a:ext cx="50013" cy="50013"/>
          </a:xfrm>
          <a:prstGeom prst="ellipse">
            <a:avLst/>
          </a:prstGeom>
          <a:solidFill>
            <a:srgbClr val="0E25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12300334" y="1565278"/>
            <a:ext cx="51555" cy="51555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12299563" y="1797679"/>
            <a:ext cx="53097" cy="53097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12298792" y="2030080"/>
            <a:ext cx="54639" cy="54639"/>
          </a:xfrm>
          <a:prstGeom prst="ellipse">
            <a:avLst/>
          </a:prstGeom>
          <a:solidFill>
            <a:srgbClr val="0F28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12298020" y="2262480"/>
            <a:ext cx="56182" cy="56182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12297249" y="2494881"/>
            <a:ext cx="57724" cy="57724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12296478" y="2727282"/>
            <a:ext cx="59266" cy="59266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12295707" y="2959683"/>
            <a:ext cx="60809" cy="60809"/>
          </a:xfrm>
          <a:prstGeom prst="ellipse">
            <a:avLst/>
          </a:prstGeom>
          <a:solidFill>
            <a:srgbClr val="102D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12294936" y="3192084"/>
            <a:ext cx="62351" cy="62351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12540355" y="-293248"/>
            <a:ext cx="37856" cy="37856"/>
          </a:xfrm>
          <a:prstGeom prst="ellipse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12539584" y="-60847"/>
            <a:ext cx="39398" cy="39398"/>
          </a:xfrm>
          <a:prstGeom prst="ellipse">
            <a:avLst/>
          </a:prstGeom>
          <a:solidFill>
            <a:srgbClr val="0B1C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12538813" y="171553"/>
            <a:ext cx="40940" cy="40940"/>
          </a:xfrm>
          <a:prstGeom prst="ellipse">
            <a:avLst/>
          </a:prstGeom>
          <a:solidFill>
            <a:srgbClr val="0C1D3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12538042" y="403954"/>
            <a:ext cx="42483" cy="42483"/>
          </a:xfrm>
          <a:prstGeom prst="ellipse">
            <a:avLst/>
          </a:prstGeom>
          <a:solidFill>
            <a:srgbClr val="0C1F4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12537271" y="636355"/>
            <a:ext cx="44025" cy="44025"/>
          </a:xfrm>
          <a:prstGeom prst="ellipse">
            <a:avLst/>
          </a:prstGeom>
          <a:solidFill>
            <a:srgbClr val="0C204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2536500" y="868756"/>
            <a:ext cx="45567" cy="45567"/>
          </a:xfrm>
          <a:prstGeom prst="ellipse">
            <a:avLst/>
          </a:prstGeom>
          <a:solidFill>
            <a:srgbClr val="0D21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2535729" y="1101157"/>
            <a:ext cx="47109" cy="47109"/>
          </a:xfrm>
          <a:prstGeom prst="ellipse">
            <a:avLst/>
          </a:prstGeom>
          <a:solidFill>
            <a:srgbClr val="0D22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2534957" y="1333557"/>
            <a:ext cx="48652" cy="48652"/>
          </a:xfrm>
          <a:prstGeom prst="ellipse">
            <a:avLst/>
          </a:prstGeom>
          <a:solidFill>
            <a:srgbClr val="0D24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2534186" y="1565958"/>
            <a:ext cx="50194" cy="50194"/>
          </a:xfrm>
          <a:prstGeom prst="ellipse">
            <a:avLst/>
          </a:prstGeom>
          <a:solidFill>
            <a:srgbClr val="0E25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2533415" y="1798359"/>
            <a:ext cx="51736" cy="51736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2532644" y="2030760"/>
            <a:ext cx="53279" cy="53279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2531873" y="2263161"/>
            <a:ext cx="54821" cy="54821"/>
          </a:xfrm>
          <a:prstGeom prst="ellipse">
            <a:avLst/>
          </a:prstGeom>
          <a:solidFill>
            <a:srgbClr val="0F29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2531102" y="2495562"/>
            <a:ext cx="56363" cy="56363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2530331" y="2727963"/>
            <a:ext cx="57905" cy="57905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2529559" y="2960363"/>
            <a:ext cx="59448" cy="59448"/>
          </a:xfrm>
          <a:prstGeom prst="ellipse">
            <a:avLst/>
          </a:prstGeom>
          <a:solidFill>
            <a:srgbClr val="102C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2528788" y="3192764"/>
            <a:ext cx="60990" cy="60990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1" name="TextBox 290"/>
          <p:cNvSpPr txBox="1"/>
          <p:nvPr/>
        </p:nvSpPr>
        <p:spPr>
          <a:xfrm>
            <a:off x="749808" y="1389888"/>
            <a:ext cx="548640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292" name="TextBox 291"/>
          <p:cNvSpPr txBox="1"/>
          <p:nvPr/>
        </p:nvSpPr>
        <p:spPr>
          <a:xfrm>
            <a:off x="749808" y="1847088"/>
            <a:ext cx="7054900" cy="944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2C：流量入口，
不是利润来源</a:t>
            </a:r>
          </a:p>
        </p:txBody>
      </p:sp>
      <p:sp>
        <p:nvSpPr>
          <p:cNvPr id="293" name="Rectangle 292"/>
          <p:cNvSpPr/>
          <p:nvPr/>
        </p:nvSpPr>
        <p:spPr>
          <a:xfrm>
            <a:off x="749808" y="3310128"/>
            <a:ext cx="1920240" cy="2834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4" name="TextBox 293"/>
          <p:cNvSpPr txBox="1"/>
          <p:nvPr/>
        </p:nvSpPr>
        <p:spPr>
          <a:xfrm>
            <a:off x="749808" y="3639312"/>
            <a:ext cx="6145606" cy="461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8000"/>
              </a:lnSpc>
            </a:pPr>
            <a:r>
              <a:rPr sz="1150" b="0">
                <a:solidFill>
                  <a:srgbClr val="A7ADB8"/>
                </a:solidFill>
                <a:latin typeface="微软雅黑"/>
                <a:ea typeface="微软雅黑"/>
                <a:cs typeface="微软雅黑"/>
              </a:rPr>
              <a:t>AI 原生产品线承载了 MiniMax 绝大部分的用户和下载量，却只贡献了 4.7% 的毛利率。这一节先看它内部的收入落差，再把海螺 AI 与 Talkie 两个产品各自摊开。</a:t>
            </a:r>
          </a:p>
        </p:txBody>
      </p:sp>
      <p:sp>
        <p:nvSpPr>
          <p:cNvPr id="295" name="TextBox 294"/>
          <p:cNvSpPr txBox="1"/>
          <p:nvPr/>
        </p:nvSpPr>
        <p:spPr>
          <a:xfrm>
            <a:off x="8595360" y="3712463"/>
            <a:ext cx="2834640" cy="871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5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4.7%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8595360" y="4700016"/>
            <a:ext cx="2834640" cy="171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2000"/>
              </a:lnSpc>
            </a:pPr>
            <a:r>
              <a:rPr sz="950" b="0">
                <a:solidFill>
                  <a:srgbClr val="9198A7"/>
                </a:solidFill>
                <a:latin typeface="微软雅黑"/>
                <a:ea typeface="微软雅黑"/>
                <a:cs typeface="微软雅黑"/>
              </a:rPr>
              <a:t>2C 毛利率</a:t>
            </a:r>
          </a:p>
        </p:txBody>
      </p:sp>
      <p:sp>
        <p:nvSpPr>
          <p:cNvPr id="297" name="TextBox 296"/>
          <p:cNvSpPr txBox="1"/>
          <p:nvPr/>
        </p:nvSpPr>
        <p:spPr>
          <a:xfrm>
            <a:off x="8595360" y="4919472"/>
            <a:ext cx="2834640" cy="171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2000"/>
              </a:lnSpc>
            </a:pPr>
            <a:r>
              <a:rPr sz="950" b="0">
                <a:solidFill>
                  <a:srgbClr val="9198A7"/>
                </a:solidFill>
                <a:latin typeface="微软雅黑"/>
                <a:ea typeface="微软雅黑"/>
                <a:cs typeface="微软雅黑"/>
              </a:rPr>
              <a:t>2025 年前三季度</a:t>
            </a:r>
          </a:p>
        </p:txBody>
      </p:sp>
      <p:sp>
        <p:nvSpPr>
          <p:cNvPr id="298" name="Rectangle 297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9" name="TextBox 298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300" name="TextBox 299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07</a:t>
            </a:r>
          </a:p>
        </p:txBody>
      </p:sp>
      <p:sp>
        <p:nvSpPr>
          <p:cNvPr id="301" name="Rectangle 300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2C ·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同一个 2C 里面，ARPU 差了十一倍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把 2C 当成一个整体看会掩盖问题——它内部是两个完全不同的生意。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2231136" y="2204085"/>
            <a:ext cx="4554550" cy="9525"/>
          </a:xfrm>
          <a:prstGeom prst="rect">
            <a:avLst/>
          </a:prstGeom>
          <a:solidFill>
            <a:srgbClr val="B8BE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231136" y="2386965"/>
            <a:ext cx="245003" cy="731520"/>
          </a:xfrm>
          <a:prstGeom prst="rect">
            <a:avLst/>
          </a:prstGeom>
          <a:solidFill>
            <a:srgbClr val="D2B3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377821"/>
            <a:ext cx="13167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星野 / Talkie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04155" y="2368677"/>
            <a:ext cx="169164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$5 / 付费客户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31136" y="3539108"/>
            <a:ext cx="2744038" cy="731520"/>
          </a:xfrm>
          <a:prstGeom prst="rect">
            <a:avLst/>
          </a:prstGeom>
          <a:solidFill>
            <a:srgbClr val="1F66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3529965"/>
            <a:ext cx="13167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海螺 AI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3190" y="3520820"/>
            <a:ext cx="169164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$56 / 付费客户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4947285"/>
            <a:ext cx="6145606" cy="424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1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海螺 AI（视频生成）贡献了 2C 内 32.6% 的收入；星野 / Talkie（角色陪伴）用户体量更大，人均订阅付费只有 5 美元——它的收入里六成来自广告。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04708" y="1801748"/>
            <a:ext cx="3637178" cy="2432304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79028" y="2076069"/>
            <a:ext cx="3088538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为什么差这么多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79028" y="2524887"/>
            <a:ext cx="3088538" cy="6080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海螺 AI 卖的是「生成次数」，单次消耗高、复购强，单次付费天然更贵。Talkie 卖的是「陪聊时长」，用户随时可停，订阅被压到 9.99 美元这个量级。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9028" y="3352419"/>
            <a:ext cx="3088538" cy="4869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口径：ARPPU 只计应用内充值＋订阅，不含广告。星野／Talkie 的广告收入 1,118.8 万美元，占该线收入的 59.7%——所以 $5 不等于它对公司的实际产出。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08" y="5577840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112" y="5591555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2025 年前三季度分部收入：海螺 AI 1,746.4 万美元（占 32.6%）、星野 / Talkie 1,875 万美元（占 35.1%）、开放平台及其他企业服务 1,541.7 万美元（占 28.9%）。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08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2C ·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海螺 AI：2C 新增收入的七成，来自这一个产品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同为 2C，海螺 AI 与 Talkie 的商业化路径完全不同——一个卖生成量，一个卖时长。</a:t>
            </a:r>
          </a:p>
        </p:txBody>
      </p:sp>
      <p:pic>
        <p:nvPicPr>
          <p:cNvPr id="6" name="Picture 5" descr="ui_hailuo_mult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1692021"/>
            <a:ext cx="2542032" cy="4180973"/>
          </a:xfrm>
          <a:prstGeom prst="rect">
            <a:avLst/>
          </a:prstGeom>
        </p:spPr>
      </p:pic>
      <p:pic>
        <p:nvPicPr>
          <p:cNvPr id="7" name="Picture 6" descr="ui_hailuo_edi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296" y="1801748"/>
            <a:ext cx="2542032" cy="41809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9808" y="6037586"/>
            <a:ext cx="530352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官方 App Store 截图：海螺 AI（中国区 v2.18.0，2026-08-08）。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97750" y="1637157"/>
            <a:ext cx="4144136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它是什么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97750" y="2049399"/>
            <a:ext cx="4144136" cy="8214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4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中国区商店全称「海螺 AI - 视频创作工具」，开发方上海基智无限科技。官方描述把功能收敛成四件：文生视频、图生视频、主体参考、真实情感表现；适合人群写的是短视频创作者、新媒体运营者、品牌营销人员与故事创作者。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97750" y="3108579"/>
            <a:ext cx="4144136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产品结构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97750" y="3520821"/>
            <a:ext cx="4144136" cy="61607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4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首屏三个一级入口——创作图片 / 创作视频 / 全能参考，下方是「AI 魔法工具」与「热门模板」两排预置玩法；付费走「贝壳」虚拟货币加标准会员两级。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97750" y="4411218"/>
            <a:ext cx="1697164" cy="277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1,746.4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97750" y="4752594"/>
            <a:ext cx="16971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万美元 · 9M2025 收入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61842" y="4411218"/>
            <a:ext cx="1697164" cy="277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564.8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61842" y="4752594"/>
            <a:ext cx="16971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万 · 月活用户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97750" y="5186172"/>
            <a:ext cx="4144136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其中订阅 1,414.7 万、充值 331.7 万，订阅占八成。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97750" y="5577840"/>
            <a:ext cx="4144136" cy="1946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2C 净增 2,449 万美元，海螺 AI 一家贡献 1,746 万，占 71%。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2C ·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Talkie：规模还在，商业化质量在掉分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把 Talkie 单拎出来看，它是 2C 里最像「流量生意」的那一个。</a:t>
            </a:r>
          </a:p>
        </p:txBody>
      </p:sp>
      <p:pic>
        <p:nvPicPr>
          <p:cNvPr id="6" name="Picture 5" descr="ui_talkie_explore_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134" y="1692021"/>
            <a:ext cx="1992148" cy="4133087"/>
          </a:xfrm>
          <a:prstGeom prst="rect">
            <a:avLst/>
          </a:prstGeom>
        </p:spPr>
      </p:pic>
      <p:pic>
        <p:nvPicPr>
          <p:cNvPr id="7" name="Picture 6" descr="ui_talkie_image_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9738" y="1865757"/>
            <a:ext cx="1992148" cy="4133087"/>
          </a:xfrm>
          <a:prstGeom prst="rect">
            <a:avLst/>
          </a:prstGeom>
        </p:spPr>
      </p:pic>
      <p:pic>
        <p:nvPicPr>
          <p:cNvPr id="8" name="Picture 7" descr="talkie_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" y="1637157"/>
            <a:ext cx="530352" cy="5303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26464" y="1783461"/>
            <a:ext cx="2329763" cy="2509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19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1.47 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26464" y="2098421"/>
            <a:ext cx="232976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累计用户（+124%）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23155" y="1783461"/>
            <a:ext cx="2329763" cy="2509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19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1,100 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23155" y="2098421"/>
            <a:ext cx="232976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月活（2024 年中）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2661285"/>
            <a:ext cx="608599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Talkie 由新加坡 SUBSUP PTE. LTD. 运营，2023 年 6 月上线，美国用户占比过半；2024 年 10 月月活 2,062 万，全球 AI 陪伴类第 2。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262503"/>
            <a:ext cx="608599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2024 年 12 月从美国 App Store 下架后，iOS 用户改用 Talkie Lab——官方现在把它定位成多模态创作应用，文字、图片、语音三套模型各自可选。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9808" y="3936873"/>
            <a:ext cx="5669279" cy="9525"/>
          </a:xfrm>
          <a:prstGeom prst="rect">
            <a:avLst/>
          </a:prstGeom>
          <a:solidFill>
            <a:srgbClr val="939AA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4037457"/>
            <a:ext cx="14264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方案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04288" y="4037457"/>
            <a:ext cx="9692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价格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1568" y="4037457"/>
            <a:ext cx="2889503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关键差异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4293425"/>
            <a:ext cx="142646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免费版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04288" y="4293425"/>
            <a:ext cx="96926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$0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01568" y="4293425"/>
            <a:ext cx="288950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广告支持，有消息上限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4570031"/>
            <a:ext cx="56692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4574603"/>
            <a:ext cx="142646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Standard 月付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04288" y="4574603"/>
            <a:ext cx="96926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$9.99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01568" y="4574603"/>
            <a:ext cx="288950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无广告、无限聊天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4851209"/>
            <a:ext cx="56692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4855781"/>
            <a:ext cx="142646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Standard 首年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04288" y="4855781"/>
            <a:ext cx="96926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$49.99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01568" y="4855781"/>
            <a:ext cx="288950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续费 $95.99 / 年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5132387"/>
            <a:ext cx="56692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9808" y="5136959"/>
            <a:ext cx="142646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Pro 月付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04288" y="5136959"/>
            <a:ext cx="969264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$24.99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01568" y="5136959"/>
            <a:ext cx="288950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永久记忆、记忆锁定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8" y="5413565"/>
            <a:ext cx="56692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49808" y="5596445"/>
            <a:ext cx="22225" cy="2743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96112" y="5610161"/>
            <a:ext cx="5939686" cy="308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减分项：2024 年 12 月美国 App Store 下架；Trustpilot 2.7/5；2026 年 4—5 月 Google Play 下架。右图为 Talkie Lab 官方商店截图（美国区，v2.61.601）。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50535" y="4888976"/>
            <a:ext cx="60990" cy="60990"/>
          </a:xfrm>
          <a:prstGeom prst="ellipse">
            <a:avLst/>
          </a:prstGeom>
          <a:solidFill>
            <a:srgbClr val="10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352848" y="5124407"/>
            <a:ext cx="65617" cy="65617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355162" y="5359837"/>
            <a:ext cx="70244" cy="70244"/>
          </a:xfrm>
          <a:prstGeom prst="ellipse">
            <a:avLst/>
          </a:prstGeom>
          <a:solidFill>
            <a:srgbClr val="1133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-357475" y="5595268"/>
            <a:ext cx="74871" cy="74871"/>
          </a:xfrm>
          <a:prstGeom prst="ellipse">
            <a:avLst/>
          </a:prstGeom>
          <a:solidFill>
            <a:srgbClr val="1236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-359788" y="5830699"/>
            <a:ext cx="79497" cy="79497"/>
          </a:xfrm>
          <a:prstGeom prst="ellipse">
            <a:avLst/>
          </a:prstGeom>
          <a:solidFill>
            <a:srgbClr val="133A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-362102" y="6066129"/>
            <a:ext cx="84124" cy="84124"/>
          </a:xfrm>
          <a:prstGeom prst="ellipse">
            <a:avLst/>
          </a:prstGeom>
          <a:solidFill>
            <a:srgbClr val="143D6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-112328" y="4889439"/>
            <a:ext cx="60065" cy="60065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-114641" y="5124870"/>
            <a:ext cx="64691" cy="64691"/>
          </a:xfrm>
          <a:prstGeom prst="ellipse">
            <a:avLst/>
          </a:prstGeom>
          <a:solidFill>
            <a:srgbClr val="102F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-116955" y="5360300"/>
            <a:ext cx="69318" cy="69318"/>
          </a:xfrm>
          <a:prstGeom prst="ellipse">
            <a:avLst/>
          </a:prstGeom>
          <a:solidFill>
            <a:srgbClr val="1132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-119268" y="5595731"/>
            <a:ext cx="73945" cy="73945"/>
          </a:xfrm>
          <a:prstGeom prst="ellipse">
            <a:avLst/>
          </a:prstGeom>
          <a:solidFill>
            <a:srgbClr val="1236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-121582" y="5831161"/>
            <a:ext cx="78572" cy="78572"/>
          </a:xfrm>
          <a:prstGeom prst="ellipse">
            <a:avLst/>
          </a:prstGeom>
          <a:solidFill>
            <a:srgbClr val="1339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-123895" y="6066592"/>
            <a:ext cx="83199" cy="83199"/>
          </a:xfrm>
          <a:prstGeom prst="ellipse">
            <a:avLst/>
          </a:prstGeom>
          <a:solidFill>
            <a:srgbClr val="143C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25878" y="4889902"/>
            <a:ext cx="59139" cy="59139"/>
          </a:xfrm>
          <a:prstGeom prst="ellipse">
            <a:avLst/>
          </a:prstGeom>
          <a:solidFill>
            <a:srgbClr val="0F2B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23564" y="5125332"/>
            <a:ext cx="63766" cy="63766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21251" y="5360763"/>
            <a:ext cx="68393" cy="68393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8937" y="5596193"/>
            <a:ext cx="73020" cy="73020"/>
          </a:xfrm>
          <a:prstGeom prst="ellipse">
            <a:avLst/>
          </a:prstGeom>
          <a:solidFill>
            <a:srgbClr val="1235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6624" y="5831624"/>
            <a:ext cx="77647" cy="77647"/>
          </a:xfrm>
          <a:prstGeom prst="ellipse">
            <a:avLst/>
          </a:prstGeom>
          <a:solidFill>
            <a:srgbClr val="133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310" y="6067054"/>
            <a:ext cx="82274" cy="82274"/>
          </a:xfrm>
          <a:prstGeom prst="ellipse">
            <a:avLst/>
          </a:prstGeom>
          <a:solidFill>
            <a:srgbClr val="143C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64084" y="4890364"/>
            <a:ext cx="58214" cy="58214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61771" y="5125795"/>
            <a:ext cx="62841" cy="62841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359457" y="5361225"/>
            <a:ext cx="67468" cy="67468"/>
          </a:xfrm>
          <a:prstGeom prst="ellipse">
            <a:avLst/>
          </a:prstGeom>
          <a:solidFill>
            <a:srgbClr val="1131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357144" y="5596656"/>
            <a:ext cx="72094" cy="72094"/>
          </a:xfrm>
          <a:prstGeom prst="ellipse">
            <a:avLst/>
          </a:prstGeom>
          <a:solidFill>
            <a:srgbClr val="1234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354831" y="5832087"/>
            <a:ext cx="76721" cy="76721"/>
          </a:xfrm>
          <a:prstGeom prst="ellipse">
            <a:avLst/>
          </a:prstGeom>
          <a:solidFill>
            <a:srgbClr val="1338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52517" y="6067517"/>
            <a:ext cx="81348" cy="81348"/>
          </a:xfrm>
          <a:prstGeom prst="ellipse">
            <a:avLst/>
          </a:prstGeom>
          <a:solidFill>
            <a:srgbClr val="133B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02291" y="4890827"/>
            <a:ext cx="57288" cy="57288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99978" y="5126258"/>
            <a:ext cx="61915" cy="61915"/>
          </a:xfrm>
          <a:prstGeom prst="ellipse">
            <a:avLst/>
          </a:prstGeom>
          <a:solidFill>
            <a:srgbClr val="102D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597664" y="5361688"/>
            <a:ext cx="66542" cy="66542"/>
          </a:xfrm>
          <a:prstGeom prst="ellipse">
            <a:avLst/>
          </a:prstGeom>
          <a:solidFill>
            <a:srgbClr val="1130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595351" y="5597119"/>
            <a:ext cx="71169" cy="71169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593037" y="5832549"/>
            <a:ext cx="75796" cy="75796"/>
          </a:xfrm>
          <a:prstGeom prst="ellipse">
            <a:avLst/>
          </a:prstGeom>
          <a:solidFill>
            <a:srgbClr val="1237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90724" y="6067980"/>
            <a:ext cx="80423" cy="80423"/>
          </a:xfrm>
          <a:prstGeom prst="ellipse">
            <a:avLst/>
          </a:prstGeom>
          <a:solidFill>
            <a:srgbClr val="133A6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40498" y="4891290"/>
            <a:ext cx="56363" cy="56363"/>
          </a:xfrm>
          <a:prstGeom prst="ellipse">
            <a:avLst/>
          </a:prstGeom>
          <a:solidFill>
            <a:srgbClr val="0F29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8184" y="5126720"/>
            <a:ext cx="60990" cy="60990"/>
          </a:xfrm>
          <a:prstGeom prst="ellipse">
            <a:avLst/>
          </a:prstGeom>
          <a:solidFill>
            <a:srgbClr val="10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35871" y="5362151"/>
            <a:ext cx="65617" cy="65617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33557" y="5597581"/>
            <a:ext cx="70244" cy="70244"/>
          </a:xfrm>
          <a:prstGeom prst="ellipse">
            <a:avLst/>
          </a:prstGeom>
          <a:solidFill>
            <a:srgbClr val="1133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31244" y="5833012"/>
            <a:ext cx="74871" cy="74871"/>
          </a:xfrm>
          <a:prstGeom prst="ellipse">
            <a:avLst/>
          </a:prstGeom>
          <a:solidFill>
            <a:srgbClr val="1236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28931" y="6068443"/>
            <a:ext cx="79497" cy="79497"/>
          </a:xfrm>
          <a:prstGeom prst="ellipse">
            <a:avLst/>
          </a:prstGeom>
          <a:solidFill>
            <a:srgbClr val="133A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78704" y="4891752"/>
            <a:ext cx="55438" cy="55438"/>
          </a:xfrm>
          <a:prstGeom prst="ellipse">
            <a:avLst/>
          </a:prstGeom>
          <a:solidFill>
            <a:srgbClr val="0E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76391" y="5127183"/>
            <a:ext cx="60065" cy="60065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74078" y="5362614"/>
            <a:ext cx="64691" cy="64691"/>
          </a:xfrm>
          <a:prstGeom prst="ellipse">
            <a:avLst/>
          </a:prstGeom>
          <a:solidFill>
            <a:srgbClr val="102F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71764" y="5598044"/>
            <a:ext cx="69318" cy="69318"/>
          </a:xfrm>
          <a:prstGeom prst="ellipse">
            <a:avLst/>
          </a:prstGeom>
          <a:solidFill>
            <a:srgbClr val="1132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69451" y="5833475"/>
            <a:ext cx="73945" cy="73945"/>
          </a:xfrm>
          <a:prstGeom prst="ellipse">
            <a:avLst/>
          </a:prstGeom>
          <a:solidFill>
            <a:srgbClr val="1236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67137" y="6068905"/>
            <a:ext cx="78572" cy="78572"/>
          </a:xfrm>
          <a:prstGeom prst="ellipse">
            <a:avLst/>
          </a:prstGeom>
          <a:solidFill>
            <a:srgbClr val="1339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316911" y="4892215"/>
            <a:ext cx="54512" cy="54512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314598" y="5127646"/>
            <a:ext cx="59139" cy="59139"/>
          </a:xfrm>
          <a:prstGeom prst="ellipse">
            <a:avLst/>
          </a:prstGeom>
          <a:solidFill>
            <a:srgbClr val="0F2B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312284" y="5363076"/>
            <a:ext cx="63766" cy="63766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309971" y="5598507"/>
            <a:ext cx="68393" cy="68393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307657" y="5833937"/>
            <a:ext cx="73020" cy="73020"/>
          </a:xfrm>
          <a:prstGeom prst="ellipse">
            <a:avLst/>
          </a:prstGeom>
          <a:solidFill>
            <a:srgbClr val="1235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305344" y="6069368"/>
            <a:ext cx="77647" cy="77647"/>
          </a:xfrm>
          <a:prstGeom prst="ellipse">
            <a:avLst/>
          </a:prstGeom>
          <a:solidFill>
            <a:srgbClr val="133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555118" y="4892678"/>
            <a:ext cx="53587" cy="53587"/>
          </a:xfrm>
          <a:prstGeom prst="ellipse">
            <a:avLst/>
          </a:prstGeom>
          <a:solidFill>
            <a:srgbClr val="0E27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552804" y="5128108"/>
            <a:ext cx="58214" cy="58214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550491" y="5363539"/>
            <a:ext cx="62841" cy="62841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548177" y="5598969"/>
            <a:ext cx="67468" cy="67468"/>
          </a:xfrm>
          <a:prstGeom prst="ellipse">
            <a:avLst/>
          </a:prstGeom>
          <a:solidFill>
            <a:srgbClr val="1131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545864" y="5834400"/>
            <a:ext cx="72094" cy="72094"/>
          </a:xfrm>
          <a:prstGeom prst="ellipse">
            <a:avLst/>
          </a:prstGeom>
          <a:solidFill>
            <a:srgbClr val="1234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543551" y="6069831"/>
            <a:ext cx="76721" cy="76721"/>
          </a:xfrm>
          <a:prstGeom prst="ellipse">
            <a:avLst/>
          </a:prstGeom>
          <a:solidFill>
            <a:srgbClr val="1338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793324" y="4893140"/>
            <a:ext cx="52662" cy="52662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791011" y="5128571"/>
            <a:ext cx="57288" cy="57288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788698" y="5364002"/>
            <a:ext cx="61915" cy="61915"/>
          </a:xfrm>
          <a:prstGeom prst="ellipse">
            <a:avLst/>
          </a:prstGeom>
          <a:solidFill>
            <a:srgbClr val="102D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786384" y="5599432"/>
            <a:ext cx="66542" cy="66542"/>
          </a:xfrm>
          <a:prstGeom prst="ellipse">
            <a:avLst/>
          </a:prstGeom>
          <a:solidFill>
            <a:srgbClr val="1130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784071" y="5834863"/>
            <a:ext cx="71169" cy="71169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781757" y="6070293"/>
            <a:ext cx="75796" cy="75796"/>
          </a:xfrm>
          <a:prstGeom prst="ellipse">
            <a:avLst/>
          </a:prstGeom>
          <a:solidFill>
            <a:srgbClr val="1237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2031531" y="4893603"/>
            <a:ext cx="51736" cy="51736"/>
          </a:xfrm>
          <a:prstGeom prst="ellipse">
            <a:avLst/>
          </a:prstGeom>
          <a:solidFill>
            <a:srgbClr val="0E2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2029218" y="5129034"/>
            <a:ext cx="56363" cy="56363"/>
          </a:xfrm>
          <a:prstGeom prst="ellipse">
            <a:avLst/>
          </a:prstGeom>
          <a:solidFill>
            <a:srgbClr val="0F29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2026904" y="5364464"/>
            <a:ext cx="60990" cy="60990"/>
          </a:xfrm>
          <a:prstGeom prst="ellipse">
            <a:avLst/>
          </a:prstGeom>
          <a:solidFill>
            <a:srgbClr val="10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2024591" y="5599895"/>
            <a:ext cx="65617" cy="65617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2022277" y="5835325"/>
            <a:ext cx="70244" cy="70244"/>
          </a:xfrm>
          <a:prstGeom prst="ellipse">
            <a:avLst/>
          </a:prstGeom>
          <a:solidFill>
            <a:srgbClr val="1133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2019964" y="6070756"/>
            <a:ext cx="74871" cy="74871"/>
          </a:xfrm>
          <a:prstGeom prst="ellipse">
            <a:avLst/>
          </a:prstGeom>
          <a:solidFill>
            <a:srgbClr val="1236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2269738" y="4894066"/>
            <a:ext cx="50811" cy="50811"/>
          </a:xfrm>
          <a:prstGeom prst="ellipse">
            <a:avLst/>
          </a:prstGeom>
          <a:solidFill>
            <a:srgbClr val="0E25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2267424" y="5129496"/>
            <a:ext cx="55438" cy="55438"/>
          </a:xfrm>
          <a:prstGeom prst="ellipse">
            <a:avLst/>
          </a:prstGeom>
          <a:solidFill>
            <a:srgbClr val="0E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265111" y="5364927"/>
            <a:ext cx="60065" cy="60065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2262798" y="5600358"/>
            <a:ext cx="64691" cy="64691"/>
          </a:xfrm>
          <a:prstGeom prst="ellipse">
            <a:avLst/>
          </a:prstGeom>
          <a:solidFill>
            <a:srgbClr val="102F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2260484" y="5835788"/>
            <a:ext cx="69318" cy="69318"/>
          </a:xfrm>
          <a:prstGeom prst="ellipse">
            <a:avLst/>
          </a:prstGeom>
          <a:solidFill>
            <a:srgbClr val="1132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2258171" y="6071219"/>
            <a:ext cx="73945" cy="73945"/>
          </a:xfrm>
          <a:prstGeom prst="ellipse">
            <a:avLst/>
          </a:prstGeom>
          <a:solidFill>
            <a:srgbClr val="1236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2507944" y="4894528"/>
            <a:ext cx="49886" cy="49886"/>
          </a:xfrm>
          <a:prstGeom prst="ellipse">
            <a:avLst/>
          </a:prstGeom>
          <a:solidFill>
            <a:srgbClr val="0D24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2505631" y="5129959"/>
            <a:ext cx="54512" cy="54512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2503318" y="5365390"/>
            <a:ext cx="59139" cy="59139"/>
          </a:xfrm>
          <a:prstGeom prst="ellipse">
            <a:avLst/>
          </a:prstGeom>
          <a:solidFill>
            <a:srgbClr val="0F2B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2501004" y="5600820"/>
            <a:ext cx="63766" cy="63766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2498691" y="5836251"/>
            <a:ext cx="68393" cy="68393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2496377" y="6071681"/>
            <a:ext cx="73020" cy="73020"/>
          </a:xfrm>
          <a:prstGeom prst="ellipse">
            <a:avLst/>
          </a:prstGeom>
          <a:solidFill>
            <a:srgbClr val="1235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746151" y="4894991"/>
            <a:ext cx="48960" cy="48960"/>
          </a:xfrm>
          <a:prstGeom prst="ellipse">
            <a:avLst/>
          </a:prstGeom>
          <a:solidFill>
            <a:srgbClr val="0D23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2743838" y="5130422"/>
            <a:ext cx="53587" cy="53587"/>
          </a:xfrm>
          <a:prstGeom prst="ellipse">
            <a:avLst/>
          </a:prstGeom>
          <a:solidFill>
            <a:srgbClr val="0E27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2741524" y="5365852"/>
            <a:ext cx="58214" cy="58214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2739211" y="5601283"/>
            <a:ext cx="62841" cy="62841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2736897" y="5836713"/>
            <a:ext cx="67468" cy="67468"/>
          </a:xfrm>
          <a:prstGeom prst="ellipse">
            <a:avLst/>
          </a:prstGeom>
          <a:solidFill>
            <a:srgbClr val="1131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2734584" y="6072144"/>
            <a:ext cx="72094" cy="72094"/>
          </a:xfrm>
          <a:prstGeom prst="ellipse">
            <a:avLst/>
          </a:prstGeom>
          <a:solidFill>
            <a:srgbClr val="12346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2984358" y="4895454"/>
            <a:ext cx="48035" cy="48035"/>
          </a:xfrm>
          <a:prstGeom prst="ellipse">
            <a:avLst/>
          </a:prstGeom>
          <a:solidFill>
            <a:srgbClr val="0D224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2982044" y="5130884"/>
            <a:ext cx="52662" cy="52662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2979731" y="5366315"/>
            <a:ext cx="57288" cy="57288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2977418" y="5601746"/>
            <a:ext cx="61915" cy="61915"/>
          </a:xfrm>
          <a:prstGeom prst="ellipse">
            <a:avLst/>
          </a:prstGeom>
          <a:solidFill>
            <a:srgbClr val="102D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2975104" y="5837176"/>
            <a:ext cx="66542" cy="66542"/>
          </a:xfrm>
          <a:prstGeom prst="ellipse">
            <a:avLst/>
          </a:prstGeom>
          <a:solidFill>
            <a:srgbClr val="1130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2972791" y="6072607"/>
            <a:ext cx="71169" cy="71169"/>
          </a:xfrm>
          <a:prstGeom prst="ellipse">
            <a:avLst/>
          </a:prstGeom>
          <a:solidFill>
            <a:srgbClr val="1133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3222565" y="4895917"/>
            <a:ext cx="47109" cy="47109"/>
          </a:xfrm>
          <a:prstGeom prst="ellipse">
            <a:avLst/>
          </a:prstGeom>
          <a:solidFill>
            <a:srgbClr val="0D22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3220251" y="5131347"/>
            <a:ext cx="51736" cy="51736"/>
          </a:xfrm>
          <a:prstGeom prst="ellipse">
            <a:avLst/>
          </a:prstGeom>
          <a:solidFill>
            <a:srgbClr val="0E2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3217938" y="5366778"/>
            <a:ext cx="56363" cy="56363"/>
          </a:xfrm>
          <a:prstGeom prst="ellipse">
            <a:avLst/>
          </a:prstGeom>
          <a:solidFill>
            <a:srgbClr val="0F29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3215624" y="5602208"/>
            <a:ext cx="60990" cy="60990"/>
          </a:xfrm>
          <a:prstGeom prst="ellipse">
            <a:avLst/>
          </a:prstGeom>
          <a:solidFill>
            <a:srgbClr val="10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3213311" y="5837639"/>
            <a:ext cx="65617" cy="65617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3210997" y="6073069"/>
            <a:ext cx="70244" cy="70244"/>
          </a:xfrm>
          <a:prstGeom prst="ellipse">
            <a:avLst/>
          </a:prstGeom>
          <a:solidFill>
            <a:srgbClr val="1133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3460771" y="4896379"/>
            <a:ext cx="46184" cy="46184"/>
          </a:xfrm>
          <a:prstGeom prst="ellipse">
            <a:avLst/>
          </a:prstGeom>
          <a:solidFill>
            <a:srgbClr val="0D21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3458458" y="5131810"/>
            <a:ext cx="50811" cy="50811"/>
          </a:xfrm>
          <a:prstGeom prst="ellipse">
            <a:avLst/>
          </a:prstGeom>
          <a:solidFill>
            <a:srgbClr val="0E25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3456144" y="5367240"/>
            <a:ext cx="55438" cy="55438"/>
          </a:xfrm>
          <a:prstGeom prst="ellipse">
            <a:avLst/>
          </a:prstGeom>
          <a:solidFill>
            <a:srgbClr val="0E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3453831" y="5602671"/>
            <a:ext cx="60065" cy="60065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3451518" y="5838102"/>
            <a:ext cx="64691" cy="64691"/>
          </a:xfrm>
          <a:prstGeom prst="ellipse">
            <a:avLst/>
          </a:prstGeom>
          <a:solidFill>
            <a:srgbClr val="102F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3449204" y="6073532"/>
            <a:ext cx="69318" cy="69318"/>
          </a:xfrm>
          <a:prstGeom prst="ellipse">
            <a:avLst/>
          </a:prstGeom>
          <a:solidFill>
            <a:srgbClr val="1132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3698978" y="4896842"/>
            <a:ext cx="45259" cy="45259"/>
          </a:xfrm>
          <a:prstGeom prst="ellipse">
            <a:avLst/>
          </a:prstGeom>
          <a:solidFill>
            <a:srgbClr val="0C204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3696664" y="5132272"/>
            <a:ext cx="49886" cy="49886"/>
          </a:xfrm>
          <a:prstGeom prst="ellipse">
            <a:avLst/>
          </a:prstGeom>
          <a:solidFill>
            <a:srgbClr val="0D24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3694351" y="5367703"/>
            <a:ext cx="54512" cy="54512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3692038" y="5603134"/>
            <a:ext cx="59139" cy="59139"/>
          </a:xfrm>
          <a:prstGeom prst="ellipse">
            <a:avLst/>
          </a:prstGeom>
          <a:solidFill>
            <a:srgbClr val="0F2B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3689724" y="5838564"/>
            <a:ext cx="63766" cy="63766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3687411" y="6073995"/>
            <a:ext cx="68393" cy="68393"/>
          </a:xfrm>
          <a:prstGeom prst="ellipse">
            <a:avLst/>
          </a:prstGeom>
          <a:solidFill>
            <a:srgbClr val="11315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3937185" y="4897305"/>
            <a:ext cx="44333" cy="44333"/>
          </a:xfrm>
          <a:prstGeom prst="ellipse">
            <a:avLst/>
          </a:prstGeom>
          <a:solidFill>
            <a:srgbClr val="0C204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3934871" y="5132735"/>
            <a:ext cx="48960" cy="48960"/>
          </a:xfrm>
          <a:prstGeom prst="ellipse">
            <a:avLst/>
          </a:prstGeom>
          <a:solidFill>
            <a:srgbClr val="0D23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3932558" y="5368166"/>
            <a:ext cx="53587" cy="53587"/>
          </a:xfrm>
          <a:prstGeom prst="ellipse">
            <a:avLst/>
          </a:prstGeom>
          <a:solidFill>
            <a:srgbClr val="0E27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3930244" y="5603596"/>
            <a:ext cx="58214" cy="58214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3927931" y="5839027"/>
            <a:ext cx="62841" cy="62841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3925617" y="6074457"/>
            <a:ext cx="67468" cy="67468"/>
          </a:xfrm>
          <a:prstGeom prst="ellipse">
            <a:avLst/>
          </a:prstGeom>
          <a:solidFill>
            <a:srgbClr val="1131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4175391" y="4897767"/>
            <a:ext cx="43408" cy="43408"/>
          </a:xfrm>
          <a:prstGeom prst="ellipse">
            <a:avLst/>
          </a:prstGeom>
          <a:solidFill>
            <a:srgbClr val="0C1F4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4173078" y="5133198"/>
            <a:ext cx="48035" cy="48035"/>
          </a:xfrm>
          <a:prstGeom prst="ellipse">
            <a:avLst/>
          </a:prstGeom>
          <a:solidFill>
            <a:srgbClr val="0D224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4170764" y="5368628"/>
            <a:ext cx="52662" cy="52662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4168451" y="5604059"/>
            <a:ext cx="57288" cy="57288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4166138" y="5839490"/>
            <a:ext cx="61915" cy="61915"/>
          </a:xfrm>
          <a:prstGeom prst="ellipse">
            <a:avLst/>
          </a:prstGeom>
          <a:solidFill>
            <a:srgbClr val="102D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4163824" y="6074920"/>
            <a:ext cx="66542" cy="66542"/>
          </a:xfrm>
          <a:prstGeom prst="ellipse">
            <a:avLst/>
          </a:prstGeom>
          <a:solidFill>
            <a:srgbClr val="11305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4413598" y="4898230"/>
            <a:ext cx="42483" cy="42483"/>
          </a:xfrm>
          <a:prstGeom prst="ellipse">
            <a:avLst/>
          </a:prstGeom>
          <a:solidFill>
            <a:srgbClr val="0C1E4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4411285" y="5133661"/>
            <a:ext cx="47109" cy="47109"/>
          </a:xfrm>
          <a:prstGeom prst="ellipse">
            <a:avLst/>
          </a:prstGeom>
          <a:solidFill>
            <a:srgbClr val="0D22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4408971" y="5369091"/>
            <a:ext cx="51736" cy="51736"/>
          </a:xfrm>
          <a:prstGeom prst="ellipse">
            <a:avLst/>
          </a:prstGeom>
          <a:solidFill>
            <a:srgbClr val="0E2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4406658" y="5604522"/>
            <a:ext cx="56363" cy="56363"/>
          </a:xfrm>
          <a:prstGeom prst="ellipse">
            <a:avLst/>
          </a:prstGeom>
          <a:solidFill>
            <a:srgbClr val="0F29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4404344" y="5839952"/>
            <a:ext cx="60990" cy="60990"/>
          </a:xfrm>
          <a:prstGeom prst="ellipse">
            <a:avLst/>
          </a:prstGeom>
          <a:solidFill>
            <a:srgbClr val="10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4402031" y="6075383"/>
            <a:ext cx="65617" cy="65617"/>
          </a:xfrm>
          <a:prstGeom prst="ellipse">
            <a:avLst/>
          </a:prstGeom>
          <a:solidFill>
            <a:srgbClr val="102F5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4651805" y="4898693"/>
            <a:ext cx="41557" cy="41557"/>
          </a:xfrm>
          <a:prstGeom prst="ellipse">
            <a:avLst/>
          </a:prstGeom>
          <a:solidFill>
            <a:srgbClr val="0C1E3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4649491" y="5134123"/>
            <a:ext cx="46184" cy="46184"/>
          </a:xfrm>
          <a:prstGeom prst="ellipse">
            <a:avLst/>
          </a:prstGeom>
          <a:solidFill>
            <a:srgbClr val="0D21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4647178" y="5369554"/>
            <a:ext cx="50811" cy="50811"/>
          </a:xfrm>
          <a:prstGeom prst="ellipse">
            <a:avLst/>
          </a:prstGeom>
          <a:solidFill>
            <a:srgbClr val="0E25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4644864" y="5604984"/>
            <a:ext cx="55438" cy="55438"/>
          </a:xfrm>
          <a:prstGeom prst="ellipse">
            <a:avLst/>
          </a:prstGeom>
          <a:solidFill>
            <a:srgbClr val="0E28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4642551" y="5840415"/>
            <a:ext cx="60065" cy="60065"/>
          </a:xfrm>
          <a:prstGeom prst="ellipse">
            <a:avLst/>
          </a:prstGeom>
          <a:solidFill>
            <a:srgbClr val="0F2B5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4640238" y="6075846"/>
            <a:ext cx="64691" cy="64691"/>
          </a:xfrm>
          <a:prstGeom prst="ellipse">
            <a:avLst/>
          </a:prstGeom>
          <a:solidFill>
            <a:srgbClr val="102F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4890011" y="4899155"/>
            <a:ext cx="40632" cy="40632"/>
          </a:xfrm>
          <a:prstGeom prst="ellipse">
            <a:avLst/>
          </a:prstGeom>
          <a:solidFill>
            <a:srgbClr val="0C1D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4887698" y="5134586"/>
            <a:ext cx="45259" cy="45259"/>
          </a:xfrm>
          <a:prstGeom prst="ellipse">
            <a:avLst/>
          </a:prstGeom>
          <a:solidFill>
            <a:srgbClr val="0C204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4885384" y="5370016"/>
            <a:ext cx="49886" cy="49886"/>
          </a:xfrm>
          <a:prstGeom prst="ellipse">
            <a:avLst/>
          </a:prstGeom>
          <a:solidFill>
            <a:srgbClr val="0D24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4883071" y="5605447"/>
            <a:ext cx="54512" cy="54512"/>
          </a:xfrm>
          <a:prstGeom prst="ellipse">
            <a:avLst/>
          </a:prstGeom>
          <a:solidFill>
            <a:srgbClr val="0E27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4880758" y="5840878"/>
            <a:ext cx="59139" cy="59139"/>
          </a:xfrm>
          <a:prstGeom prst="ellipse">
            <a:avLst/>
          </a:prstGeom>
          <a:solidFill>
            <a:srgbClr val="0F2B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4878444" y="6076308"/>
            <a:ext cx="63766" cy="63766"/>
          </a:xfrm>
          <a:prstGeom prst="ellipse">
            <a:avLst/>
          </a:prstGeom>
          <a:solidFill>
            <a:srgbClr val="102E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5128218" y="4899618"/>
            <a:ext cx="39706" cy="39706"/>
          </a:xfrm>
          <a:prstGeom prst="ellipse">
            <a:avLst/>
          </a:prstGeom>
          <a:solidFill>
            <a:srgbClr val="0B1C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5125905" y="5135049"/>
            <a:ext cx="44333" cy="44333"/>
          </a:xfrm>
          <a:prstGeom prst="ellipse">
            <a:avLst/>
          </a:prstGeom>
          <a:solidFill>
            <a:srgbClr val="0C204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5123591" y="5370479"/>
            <a:ext cx="48960" cy="48960"/>
          </a:xfrm>
          <a:prstGeom prst="ellipse">
            <a:avLst/>
          </a:prstGeom>
          <a:solidFill>
            <a:srgbClr val="0D23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5121278" y="5605910"/>
            <a:ext cx="53587" cy="53587"/>
          </a:xfrm>
          <a:prstGeom prst="ellipse">
            <a:avLst/>
          </a:prstGeom>
          <a:solidFill>
            <a:srgbClr val="0E274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5118964" y="5841340"/>
            <a:ext cx="58214" cy="58214"/>
          </a:xfrm>
          <a:prstGeom prst="ellipse">
            <a:avLst/>
          </a:prstGeom>
          <a:solidFill>
            <a:srgbClr val="0F2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5116651" y="6076771"/>
            <a:ext cx="62841" cy="62841"/>
          </a:xfrm>
          <a:prstGeom prst="ellipse">
            <a:avLst/>
          </a:prstGeom>
          <a:solidFill>
            <a:srgbClr val="102D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5366425" y="4900081"/>
            <a:ext cx="38781" cy="38781"/>
          </a:xfrm>
          <a:prstGeom prst="ellipse">
            <a:avLst/>
          </a:prstGeom>
          <a:solidFill>
            <a:srgbClr val="0B1C3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5364111" y="5135511"/>
            <a:ext cx="43408" cy="43408"/>
          </a:xfrm>
          <a:prstGeom prst="ellipse">
            <a:avLst/>
          </a:prstGeom>
          <a:solidFill>
            <a:srgbClr val="0C1F4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5361798" y="5370942"/>
            <a:ext cx="48035" cy="48035"/>
          </a:xfrm>
          <a:prstGeom prst="ellipse">
            <a:avLst/>
          </a:prstGeom>
          <a:solidFill>
            <a:srgbClr val="0D224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5359484" y="5606372"/>
            <a:ext cx="52662" cy="52662"/>
          </a:xfrm>
          <a:prstGeom prst="ellipse">
            <a:avLst/>
          </a:prstGeom>
          <a:solidFill>
            <a:srgbClr val="0E26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5357171" y="5841803"/>
            <a:ext cx="57288" cy="57288"/>
          </a:xfrm>
          <a:prstGeom prst="ellipse">
            <a:avLst/>
          </a:prstGeom>
          <a:solidFill>
            <a:srgbClr val="0F295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5354858" y="6077234"/>
            <a:ext cx="61915" cy="61915"/>
          </a:xfrm>
          <a:prstGeom prst="ellipse">
            <a:avLst/>
          </a:prstGeom>
          <a:solidFill>
            <a:srgbClr val="102D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5604631" y="4900543"/>
            <a:ext cx="37856" cy="37856"/>
          </a:xfrm>
          <a:prstGeom prst="ellipse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5602318" y="5135974"/>
            <a:ext cx="42483" cy="42483"/>
          </a:xfrm>
          <a:prstGeom prst="ellipse">
            <a:avLst/>
          </a:prstGeom>
          <a:solidFill>
            <a:srgbClr val="0C1E4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5600005" y="5371405"/>
            <a:ext cx="47109" cy="47109"/>
          </a:xfrm>
          <a:prstGeom prst="ellipse">
            <a:avLst/>
          </a:prstGeom>
          <a:solidFill>
            <a:srgbClr val="0D22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5597691" y="5606835"/>
            <a:ext cx="51736" cy="51736"/>
          </a:xfrm>
          <a:prstGeom prst="ellipse">
            <a:avLst/>
          </a:prstGeom>
          <a:solidFill>
            <a:srgbClr val="0E25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5595378" y="5842266"/>
            <a:ext cx="56363" cy="56363"/>
          </a:xfrm>
          <a:prstGeom prst="ellipse">
            <a:avLst/>
          </a:prstGeom>
          <a:solidFill>
            <a:srgbClr val="0F29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5593064" y="6077696"/>
            <a:ext cx="60990" cy="60990"/>
          </a:xfrm>
          <a:prstGeom prst="ellipse">
            <a:avLst/>
          </a:prstGeom>
          <a:solidFill>
            <a:srgbClr val="102C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TextBox 158"/>
          <p:cNvSpPr txBox="1"/>
          <p:nvPr/>
        </p:nvSpPr>
        <p:spPr>
          <a:xfrm>
            <a:off x="749808" y="1517904"/>
            <a:ext cx="548640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749808" y="1975104"/>
            <a:ext cx="7054900" cy="944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2B：把验证过的能力
卖成 API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749808" y="3438144"/>
            <a:ext cx="1920240" cy="2834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TextBox 161"/>
          <p:cNvSpPr txBox="1"/>
          <p:nvPr/>
        </p:nvSpPr>
        <p:spPr>
          <a:xfrm>
            <a:off x="749808" y="3767328"/>
            <a:ext cx="6145606" cy="461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8000"/>
              </a:lnSpc>
            </a:pPr>
            <a:r>
              <a:rPr sz="1150" b="0">
                <a:solidFill>
                  <a:srgbClr val="A7ADB8"/>
                </a:solidFill>
                <a:latin typeface="微软雅黑"/>
                <a:ea typeface="微软雅黑"/>
                <a:cs typeface="微软雅黑"/>
              </a:rPr>
              <a:t>开放平台及企业服务在 2026 上半年贡献了 63.4% 的收入，同比增长 703.1%。这一节看它的增速、它的客户基础，以及它和 2C 之间那道近十五倍的毛利率鸿沟。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8595360" y="2103120"/>
            <a:ext cx="2834640" cy="871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5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69.4%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8595360" y="3090672"/>
            <a:ext cx="2834640" cy="171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2000"/>
              </a:lnSpc>
            </a:pPr>
            <a:r>
              <a:rPr sz="950" b="0">
                <a:solidFill>
                  <a:srgbClr val="9198A7"/>
                </a:solidFill>
                <a:latin typeface="微软雅黑"/>
                <a:ea typeface="微软雅黑"/>
                <a:cs typeface="微软雅黑"/>
              </a:rPr>
              <a:t>2B 毛利率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8595360" y="3310128"/>
            <a:ext cx="2834640" cy="171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2000"/>
              </a:lnSpc>
            </a:pPr>
            <a:r>
              <a:rPr sz="950" b="0">
                <a:solidFill>
                  <a:srgbClr val="9198A7"/>
                </a:solidFill>
                <a:latin typeface="微软雅黑"/>
                <a:ea typeface="微软雅黑"/>
                <a:cs typeface="微软雅黑"/>
              </a:rPr>
              <a:t>2025 年前三季度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TextBox 166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2B ·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2B 的增速已经和 2C 不是一个量级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2025 全年两者只差 54 个百分点；到 2026 上半年，2B 同比 +703.1%，2C 只有 +100.9%。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2167128" y="1966341"/>
            <a:ext cx="9165031" cy="9525"/>
          </a:xfrm>
          <a:prstGeom prst="rect">
            <a:avLst/>
          </a:prstGeom>
          <a:solidFill>
            <a:srgbClr val="B8BE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167128" y="2149221"/>
            <a:ext cx="731261" cy="310896"/>
          </a:xfrm>
          <a:prstGeom prst="rect">
            <a:avLst/>
          </a:prstGeom>
          <a:solidFill>
            <a:srgbClr val="E3D4A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140077"/>
            <a:ext cx="12527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2024 全年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26405" y="2130933"/>
            <a:ext cx="283464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8.7 百万美元　基数年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67128" y="2752725"/>
            <a:ext cx="2185378" cy="310896"/>
          </a:xfrm>
          <a:prstGeom prst="rect">
            <a:avLst/>
          </a:prstGeom>
          <a:solidFill>
            <a:srgbClr val="D6BA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743581"/>
            <a:ext cx="12527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2025 全年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22" y="2734437"/>
            <a:ext cx="283464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26.0 百万美元　+197.8%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67128" y="3356229"/>
            <a:ext cx="6211519" cy="3108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347085"/>
            <a:ext cx="12527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2026 上半年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6663" y="3337941"/>
            <a:ext cx="283464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73.9 百万美元　+703.1%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4197477"/>
            <a:ext cx="6145606" cy="2123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1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2026 上半年这半年的 2B 收入，已达 2025 全年的近三倍。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8" y="4626864"/>
            <a:ext cx="2251937" cy="1294003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221201" y="4626864"/>
            <a:ext cx="3674213" cy="1294003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24127" y="4901183"/>
            <a:ext cx="1703297" cy="269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21.4 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127" y="5299075"/>
            <a:ext cx="1703297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累计企业客户及开发者，来自 100 多个国家和地区。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95521" y="4901183"/>
            <a:ext cx="3125573" cy="269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1,322.8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95521" y="5299075"/>
            <a:ext cx="3125573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2026 年 6 月末现金结余（百万美元），2025 年底为 1,050.3。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804708" y="4663440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51012" y="4677155"/>
            <a:ext cx="3271418" cy="308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口径：分部收入取自 MiniMax 业绩公告；「同比」为公告披露原值，2024 年基数过小，增速百分比参考意义有限。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2B ·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近十五倍的毛利率断层，是整个模型的支点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如果 2C 不赚钱、2B 才赚钱，那么 2B 的增速就是 MiniMax 唯一的杠杆。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66341"/>
            <a:ext cx="2395728" cy="1883664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185797"/>
            <a:ext cx="1883664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4.7%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807589"/>
            <a:ext cx="1883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2C · AI 原生产品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027045"/>
            <a:ext cx="1883664" cy="513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海螺 AI 与星野 / Talkie 合计，承担绝大部分推理成本，用户付费被内容与获客摊薄。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64991" y="1966341"/>
            <a:ext cx="3530422" cy="1883664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21024" y="2185797"/>
            <a:ext cx="301835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69.4%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1024" y="2807589"/>
            <a:ext cx="301835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2B · 开放平台及企业服务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21024" y="3027045"/>
            <a:ext cx="3018358" cy="342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模型能力被封装为 API 后按调用计价，边际成本远低于直接面向消费者。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4270629"/>
            <a:ext cx="6145606" cy="4302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4000"/>
              </a:lnSpc>
            </a:pPr>
            <a:r>
              <a:rPr sz="11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两条线的差不是经营效率的差，是计费方式的差。2C 是把模型能力直接卖成「体验」，每一分钱都要先付给推理；2B 是把同一份能力卖成「调用量」，一次调用只占用户价值的一小部分。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04708" y="2002917"/>
            <a:ext cx="3637178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这对结构意味着什么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04708" y="2433447"/>
            <a:ext cx="3637178" cy="405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2B 占比每上升一分，整体毛利率理论上是往上走的——这正是 2026 上半年 2B 反超时最被期待的事。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04708" y="3076574"/>
            <a:ext cx="3637178" cy="2026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下一页要讲的恰恰是：这件事没有按预期发生。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08" y="5577840"/>
            <a:ext cx="22225" cy="2743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112" y="5591555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口径：分部毛利率为招股书（聆讯后资料集）披露值，仅覆盖 2025 年前三季度；MiniMax 在 2025 年度业绩与 2026 年中期业绩公告中均未再披露分部毛利率。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830692" y="3258693"/>
            <a:ext cx="66294" cy="66294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829645" y="3495389"/>
            <a:ext cx="68389" cy="68389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828597" y="3732085"/>
            <a:ext cx="70485" cy="70485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827549" y="3968781"/>
            <a:ext cx="72580" cy="72580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26501" y="4205478"/>
            <a:ext cx="74676" cy="74676"/>
          </a:xfrm>
          <a:prstGeom prst="ellipse">
            <a:avLst/>
          </a:prstGeom>
          <a:solidFill>
            <a:srgbClr val="3E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825454" y="4442174"/>
            <a:ext cx="76771" cy="76771"/>
          </a:xfrm>
          <a:prstGeom prst="ellipse">
            <a:avLst/>
          </a:prstGeom>
          <a:solidFill>
            <a:srgbClr val="41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824406" y="4678870"/>
            <a:ext cx="78867" cy="78867"/>
          </a:xfrm>
          <a:prstGeom prst="ellipse">
            <a:avLst/>
          </a:prstGeom>
          <a:solidFill>
            <a:srgbClr val="44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823358" y="4915566"/>
            <a:ext cx="80962" cy="80962"/>
          </a:xfrm>
          <a:prstGeom prst="ellipse">
            <a:avLst/>
          </a:prstGeom>
          <a:solidFill>
            <a:srgbClr val="47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822311" y="5152262"/>
            <a:ext cx="83058" cy="83058"/>
          </a:xfrm>
          <a:prstGeom prst="ellipse">
            <a:avLst/>
          </a:prstGeom>
          <a:solidFill>
            <a:srgbClr val="4A4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821263" y="5388959"/>
            <a:ext cx="85153" cy="85153"/>
          </a:xfrm>
          <a:prstGeom prst="ellipse">
            <a:avLst/>
          </a:prstGeom>
          <a:solidFill>
            <a:srgbClr val="4E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820215" y="5625655"/>
            <a:ext cx="87249" cy="87249"/>
          </a:xfrm>
          <a:prstGeom prst="ellipse">
            <a:avLst/>
          </a:prstGeom>
          <a:solidFill>
            <a:srgbClr val="51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819167" y="5862351"/>
            <a:ext cx="89344" cy="89344"/>
          </a:xfrm>
          <a:prstGeom prst="ellipse">
            <a:avLst/>
          </a:prstGeom>
          <a:solidFill>
            <a:srgbClr val="544F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818119" y="6099048"/>
            <a:ext cx="91440" cy="91440"/>
          </a:xfrm>
          <a:prstGeom prst="ellipse">
            <a:avLst/>
          </a:prstGeom>
          <a:solidFill>
            <a:srgbClr val="57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069098" y="3259354"/>
            <a:ext cx="64970" cy="64970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068050" y="3496050"/>
            <a:ext cx="67066" cy="67066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067003" y="3732747"/>
            <a:ext cx="69161" cy="69161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65955" y="3969443"/>
            <a:ext cx="71257" cy="71257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064907" y="4206139"/>
            <a:ext cx="73352" cy="73352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63859" y="4442835"/>
            <a:ext cx="75448" cy="75448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062812" y="4679532"/>
            <a:ext cx="77543" cy="77543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061764" y="4916228"/>
            <a:ext cx="79639" cy="79639"/>
          </a:xfrm>
          <a:prstGeom prst="ellipse">
            <a:avLst/>
          </a:prstGeom>
          <a:solidFill>
            <a:srgbClr val="45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060716" y="5152924"/>
            <a:ext cx="81734" cy="81734"/>
          </a:xfrm>
          <a:prstGeom prst="ellipse">
            <a:avLst/>
          </a:prstGeom>
          <a:solidFill>
            <a:srgbClr val="48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059668" y="5389620"/>
            <a:ext cx="83830" cy="83830"/>
          </a:xfrm>
          <a:prstGeom prst="ellipse">
            <a:avLst/>
          </a:prstGeom>
          <a:solidFill>
            <a:srgbClr val="4C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058621" y="5626317"/>
            <a:ext cx="85925" cy="85925"/>
          </a:xfrm>
          <a:prstGeom prst="ellipse">
            <a:avLst/>
          </a:prstGeom>
          <a:solidFill>
            <a:srgbClr val="4F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057573" y="5863013"/>
            <a:ext cx="88021" cy="88021"/>
          </a:xfrm>
          <a:prstGeom prst="ellipse">
            <a:avLst/>
          </a:prstGeom>
          <a:solidFill>
            <a:srgbClr val="52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056525" y="6099709"/>
            <a:ext cx="90116" cy="90116"/>
          </a:xfrm>
          <a:prstGeom prst="ellipse">
            <a:avLst/>
          </a:prstGeom>
          <a:solidFill>
            <a:srgbClr val="5550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307504" y="3260016"/>
            <a:ext cx="63647" cy="63647"/>
          </a:xfrm>
          <a:prstGeom prst="ellipse">
            <a:avLst/>
          </a:prstGeom>
          <a:solidFill>
            <a:srgbClr val="2D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306456" y="3496712"/>
            <a:ext cx="65742" cy="65742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305408" y="3733408"/>
            <a:ext cx="67838" cy="67838"/>
          </a:xfrm>
          <a:prstGeom prst="ellipse">
            <a:avLst/>
          </a:prstGeom>
          <a:solidFill>
            <a:srgbClr val="33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304361" y="3970105"/>
            <a:ext cx="69933" cy="69933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303313" y="4206801"/>
            <a:ext cx="72029" cy="72029"/>
          </a:xfrm>
          <a:prstGeom prst="ellipse">
            <a:avLst/>
          </a:prstGeom>
          <a:solidFill>
            <a:srgbClr val="3A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02265" y="4443497"/>
            <a:ext cx="74124" cy="74124"/>
          </a:xfrm>
          <a:prstGeom prst="ellipse">
            <a:avLst/>
          </a:prstGeom>
          <a:solidFill>
            <a:srgbClr val="3D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301217" y="4680193"/>
            <a:ext cx="76220" cy="76220"/>
          </a:xfrm>
          <a:prstGeom prst="ellipse">
            <a:avLst/>
          </a:prstGeom>
          <a:solidFill>
            <a:srgbClr val="40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300170" y="4916890"/>
            <a:ext cx="78315" cy="78315"/>
          </a:xfrm>
          <a:prstGeom prst="ellipse">
            <a:avLst/>
          </a:prstGeom>
          <a:solidFill>
            <a:srgbClr val="43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299122" y="5153586"/>
            <a:ext cx="80411" cy="80411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298074" y="5390282"/>
            <a:ext cx="82506" cy="82506"/>
          </a:xfrm>
          <a:prstGeom prst="ellipse">
            <a:avLst/>
          </a:prstGeom>
          <a:solidFill>
            <a:srgbClr val="4A47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297026" y="5626978"/>
            <a:ext cx="84602" cy="84602"/>
          </a:xfrm>
          <a:prstGeom prst="ellipse">
            <a:avLst/>
          </a:prstGeom>
          <a:solidFill>
            <a:srgbClr val="4D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295979" y="5863675"/>
            <a:ext cx="86697" cy="86697"/>
          </a:xfrm>
          <a:prstGeom prst="ellipse">
            <a:avLst/>
          </a:prstGeom>
          <a:solidFill>
            <a:srgbClr val="50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294931" y="6100371"/>
            <a:ext cx="88793" cy="88793"/>
          </a:xfrm>
          <a:prstGeom prst="ellipse">
            <a:avLst/>
          </a:prstGeom>
          <a:solidFill>
            <a:srgbClr val="534E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545910" y="3260678"/>
            <a:ext cx="62323" cy="62323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544862" y="3497374"/>
            <a:ext cx="64419" cy="64419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543814" y="3734070"/>
            <a:ext cx="66514" cy="66514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542766" y="3970766"/>
            <a:ext cx="68610" cy="68610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541719" y="4207463"/>
            <a:ext cx="70705" cy="70705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540671" y="4444159"/>
            <a:ext cx="72801" cy="72801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539623" y="4680855"/>
            <a:ext cx="74896" cy="74896"/>
          </a:xfrm>
          <a:prstGeom prst="ellipse">
            <a:avLst/>
          </a:prstGeom>
          <a:solidFill>
            <a:srgbClr val="3E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538575" y="4917551"/>
            <a:ext cx="76992" cy="76992"/>
          </a:xfrm>
          <a:prstGeom prst="ellipse">
            <a:avLst/>
          </a:prstGeom>
          <a:solidFill>
            <a:srgbClr val="41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537528" y="5154248"/>
            <a:ext cx="79087" cy="79087"/>
          </a:xfrm>
          <a:prstGeom prst="ellipse">
            <a:avLst/>
          </a:prstGeom>
          <a:solidFill>
            <a:srgbClr val="44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536480" y="5390944"/>
            <a:ext cx="81183" cy="81183"/>
          </a:xfrm>
          <a:prstGeom prst="ellipse">
            <a:avLst/>
          </a:prstGeom>
          <a:solidFill>
            <a:srgbClr val="48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535432" y="5627640"/>
            <a:ext cx="83278" cy="83278"/>
          </a:xfrm>
          <a:prstGeom prst="ellipse">
            <a:avLst/>
          </a:prstGeom>
          <a:solidFill>
            <a:srgbClr val="4B4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534384" y="5864336"/>
            <a:ext cx="85374" cy="85374"/>
          </a:xfrm>
          <a:prstGeom prst="ellipse">
            <a:avLst/>
          </a:prstGeom>
          <a:solidFill>
            <a:srgbClr val="4E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533337" y="6101033"/>
            <a:ext cx="87469" cy="87469"/>
          </a:xfrm>
          <a:prstGeom prst="ellipse">
            <a:avLst/>
          </a:prstGeom>
          <a:solidFill>
            <a:srgbClr val="51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784315" y="3261339"/>
            <a:ext cx="61000" cy="61000"/>
          </a:xfrm>
          <a:prstGeom prst="ellipse">
            <a:avLst/>
          </a:prstGeom>
          <a:solidFill>
            <a:srgbClr val="29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783268" y="3498036"/>
            <a:ext cx="63095" cy="63095"/>
          </a:xfrm>
          <a:prstGeom prst="ellipse">
            <a:avLst/>
          </a:prstGeom>
          <a:solidFill>
            <a:srgbClr val="2C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782220" y="3734732"/>
            <a:ext cx="65191" cy="65191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781172" y="3971428"/>
            <a:ext cx="67286" cy="67286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780124" y="4208124"/>
            <a:ext cx="69382" cy="69382"/>
          </a:xfrm>
          <a:prstGeom prst="ellipse">
            <a:avLst/>
          </a:prstGeom>
          <a:solidFill>
            <a:srgbClr val="36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779077" y="4444821"/>
            <a:ext cx="71477" cy="71477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778029" y="4681517"/>
            <a:ext cx="73573" cy="73573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776981" y="4918213"/>
            <a:ext cx="75668" cy="75668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775933" y="5154909"/>
            <a:ext cx="77764" cy="77764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774886" y="5391606"/>
            <a:ext cx="79859" cy="79859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773838" y="5628302"/>
            <a:ext cx="81955" cy="81955"/>
          </a:xfrm>
          <a:prstGeom prst="ellipse">
            <a:avLst/>
          </a:prstGeom>
          <a:solidFill>
            <a:srgbClr val="49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772790" y="5864998"/>
            <a:ext cx="84050" cy="84050"/>
          </a:xfrm>
          <a:prstGeom prst="ellipse">
            <a:avLst/>
          </a:prstGeom>
          <a:solidFill>
            <a:srgbClr val="4C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771742" y="6101694"/>
            <a:ext cx="86146" cy="86146"/>
          </a:xfrm>
          <a:prstGeom prst="ellipse">
            <a:avLst/>
          </a:prstGeom>
          <a:solidFill>
            <a:srgbClr val="4F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022721" y="3262001"/>
            <a:ext cx="59676" cy="59676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021673" y="3498697"/>
            <a:ext cx="61772" cy="61772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020626" y="3735394"/>
            <a:ext cx="63867" cy="63867"/>
          </a:xfrm>
          <a:prstGeom prst="ellipse">
            <a:avLst/>
          </a:prstGeom>
          <a:solidFill>
            <a:srgbClr val="2D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019578" y="3972090"/>
            <a:ext cx="65963" cy="65963"/>
          </a:xfrm>
          <a:prstGeom prst="ellipse">
            <a:avLst/>
          </a:prstGeom>
          <a:solidFill>
            <a:srgbClr val="30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018530" y="4208786"/>
            <a:ext cx="68058" cy="68058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017482" y="4445482"/>
            <a:ext cx="70154" cy="70154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016435" y="4682179"/>
            <a:ext cx="72249" cy="72249"/>
          </a:xfrm>
          <a:prstGeom prst="ellipse">
            <a:avLst/>
          </a:prstGeom>
          <a:solidFill>
            <a:srgbClr val="3A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015387" y="4918875"/>
            <a:ext cx="74345" cy="74345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014339" y="5155571"/>
            <a:ext cx="76440" cy="76440"/>
          </a:xfrm>
          <a:prstGeom prst="ellipse">
            <a:avLst/>
          </a:prstGeom>
          <a:solidFill>
            <a:srgbClr val="40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013291" y="5392267"/>
            <a:ext cx="78536" cy="78536"/>
          </a:xfrm>
          <a:prstGeom prst="ellipse">
            <a:avLst/>
          </a:prstGeom>
          <a:solidFill>
            <a:srgbClr val="44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012244" y="5628964"/>
            <a:ext cx="80631" cy="80631"/>
          </a:xfrm>
          <a:prstGeom prst="ellipse">
            <a:avLst/>
          </a:prstGeom>
          <a:solidFill>
            <a:srgbClr val="47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011196" y="5865660"/>
            <a:ext cx="82727" cy="82727"/>
          </a:xfrm>
          <a:prstGeom prst="ellipse">
            <a:avLst/>
          </a:prstGeom>
          <a:solidFill>
            <a:srgbClr val="4A4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010148" y="6102356"/>
            <a:ext cx="84822" cy="84822"/>
          </a:xfrm>
          <a:prstGeom prst="ellipse">
            <a:avLst/>
          </a:prstGeom>
          <a:solidFill>
            <a:srgbClr val="4D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261127" y="3262663"/>
            <a:ext cx="58353" cy="58353"/>
          </a:xfrm>
          <a:prstGeom prst="ellipse">
            <a:avLst/>
          </a:prstGeom>
          <a:solidFill>
            <a:srgbClr val="25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260079" y="3499359"/>
            <a:ext cx="60448" cy="60448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259031" y="3736055"/>
            <a:ext cx="62544" cy="62544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257984" y="3972752"/>
            <a:ext cx="64639" cy="64639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256936" y="4209448"/>
            <a:ext cx="66735" cy="66735"/>
          </a:xfrm>
          <a:prstGeom prst="ellipse">
            <a:avLst/>
          </a:prstGeom>
          <a:solidFill>
            <a:srgbClr val="32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255888" y="4446144"/>
            <a:ext cx="68830" cy="68830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254840" y="4682840"/>
            <a:ext cx="70926" cy="70926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253793" y="4919537"/>
            <a:ext cx="73021" cy="73021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52745" y="5156233"/>
            <a:ext cx="75117" cy="75117"/>
          </a:xfrm>
          <a:prstGeom prst="ellipse">
            <a:avLst/>
          </a:prstGeom>
          <a:solidFill>
            <a:srgbClr val="3E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251697" y="5392929"/>
            <a:ext cx="77212" cy="77212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250649" y="5629625"/>
            <a:ext cx="79308" cy="79308"/>
          </a:xfrm>
          <a:prstGeom prst="ellipse">
            <a:avLst/>
          </a:prstGeom>
          <a:solidFill>
            <a:srgbClr val="45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249602" y="5866322"/>
            <a:ext cx="81403" cy="81403"/>
          </a:xfrm>
          <a:prstGeom prst="ellipse">
            <a:avLst/>
          </a:prstGeom>
          <a:solidFill>
            <a:srgbClr val="48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248554" y="6103018"/>
            <a:ext cx="83499" cy="83499"/>
          </a:xfrm>
          <a:prstGeom prst="ellipse">
            <a:avLst/>
          </a:prstGeom>
          <a:solidFill>
            <a:srgbClr val="4B4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499533" y="3263325"/>
            <a:ext cx="57029" cy="57029"/>
          </a:xfrm>
          <a:prstGeom prst="ellipse">
            <a:avLst/>
          </a:prstGeom>
          <a:solidFill>
            <a:srgbClr val="232C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498485" y="3500021"/>
            <a:ext cx="59125" cy="59125"/>
          </a:xfrm>
          <a:prstGeom prst="ellipse">
            <a:avLst/>
          </a:prstGeom>
          <a:solidFill>
            <a:srgbClr val="26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497437" y="3736717"/>
            <a:ext cx="61220" cy="61220"/>
          </a:xfrm>
          <a:prstGeom prst="ellipse">
            <a:avLst/>
          </a:prstGeom>
          <a:solidFill>
            <a:srgbClr val="29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496389" y="3973413"/>
            <a:ext cx="63316" cy="63316"/>
          </a:xfrm>
          <a:prstGeom prst="ellipse">
            <a:avLst/>
          </a:prstGeom>
          <a:solidFill>
            <a:srgbClr val="2C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495342" y="4210110"/>
            <a:ext cx="65411" cy="65411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494294" y="4446806"/>
            <a:ext cx="67507" cy="67507"/>
          </a:xfrm>
          <a:prstGeom prst="ellipse">
            <a:avLst/>
          </a:prstGeom>
          <a:solidFill>
            <a:srgbClr val="33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493246" y="4683502"/>
            <a:ext cx="69602" cy="69602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492198" y="4920198"/>
            <a:ext cx="71698" cy="71698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491151" y="5156895"/>
            <a:ext cx="73793" cy="73793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490103" y="5393591"/>
            <a:ext cx="75889" cy="75889"/>
          </a:xfrm>
          <a:prstGeom prst="ellipse">
            <a:avLst/>
          </a:prstGeom>
          <a:solidFill>
            <a:srgbClr val="4040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489055" y="5630287"/>
            <a:ext cx="77984" cy="77984"/>
          </a:xfrm>
          <a:prstGeom prst="ellipse">
            <a:avLst/>
          </a:prstGeom>
          <a:solidFill>
            <a:srgbClr val="43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488007" y="5866983"/>
            <a:ext cx="80080" cy="80080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486960" y="6103680"/>
            <a:ext cx="82175" cy="82175"/>
          </a:xfrm>
          <a:prstGeom prst="ellipse">
            <a:avLst/>
          </a:prstGeom>
          <a:solidFill>
            <a:srgbClr val="4947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737938" y="3263986"/>
            <a:ext cx="55706" cy="55706"/>
          </a:xfrm>
          <a:prstGeom prst="ellipse">
            <a:avLst/>
          </a:prstGeom>
          <a:solidFill>
            <a:srgbClr val="21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736891" y="3500683"/>
            <a:ext cx="57801" cy="57801"/>
          </a:xfrm>
          <a:prstGeom prst="ellipse">
            <a:avLst/>
          </a:prstGeom>
          <a:solidFill>
            <a:srgbClr val="24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735843" y="3737379"/>
            <a:ext cx="59897" cy="59897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734795" y="3974075"/>
            <a:ext cx="61992" cy="61992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733747" y="4210771"/>
            <a:ext cx="64088" cy="64088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732700" y="4447468"/>
            <a:ext cx="66183" cy="66183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731652" y="4684164"/>
            <a:ext cx="68279" cy="68279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730604" y="4920860"/>
            <a:ext cx="70374" cy="70374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729556" y="5157556"/>
            <a:ext cx="72470" cy="72470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728509" y="5394253"/>
            <a:ext cx="74565" cy="74565"/>
          </a:xfrm>
          <a:prstGeom prst="ellipse">
            <a:avLst/>
          </a:prstGeom>
          <a:solidFill>
            <a:srgbClr val="3E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9727461" y="5630949"/>
            <a:ext cx="76661" cy="76661"/>
          </a:xfrm>
          <a:prstGeom prst="ellipse">
            <a:avLst/>
          </a:prstGeom>
          <a:solidFill>
            <a:srgbClr val="41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9726413" y="5867645"/>
            <a:ext cx="78756" cy="78756"/>
          </a:xfrm>
          <a:prstGeom prst="ellipse">
            <a:avLst/>
          </a:prstGeom>
          <a:solidFill>
            <a:srgbClr val="44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9725365" y="6104341"/>
            <a:ext cx="80852" cy="80852"/>
          </a:xfrm>
          <a:prstGeom prst="ellipse">
            <a:avLst/>
          </a:prstGeom>
          <a:solidFill>
            <a:srgbClr val="47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9976344" y="3264648"/>
            <a:ext cx="54382" cy="54382"/>
          </a:xfrm>
          <a:prstGeom prst="ellipse">
            <a:avLst/>
          </a:prstGeom>
          <a:solidFill>
            <a:srgbClr val="1F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9975296" y="3501344"/>
            <a:ext cx="56478" cy="56478"/>
          </a:xfrm>
          <a:prstGeom prst="ellipse">
            <a:avLst/>
          </a:prstGeom>
          <a:solidFill>
            <a:srgbClr val="22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9974249" y="3738041"/>
            <a:ext cx="58573" cy="58573"/>
          </a:xfrm>
          <a:prstGeom prst="ellipse">
            <a:avLst/>
          </a:prstGeom>
          <a:solidFill>
            <a:srgbClr val="25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973201" y="3974737"/>
            <a:ext cx="60669" cy="60669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972153" y="4211433"/>
            <a:ext cx="62764" cy="62764"/>
          </a:xfrm>
          <a:prstGeom prst="ellipse">
            <a:avLst/>
          </a:prstGeom>
          <a:solidFill>
            <a:srgbClr val="2C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9971105" y="4448129"/>
            <a:ext cx="64860" cy="64860"/>
          </a:xfrm>
          <a:prstGeom prst="ellipse">
            <a:avLst/>
          </a:prstGeom>
          <a:solidFill>
            <a:srgbClr val="2F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9970058" y="4684826"/>
            <a:ext cx="66955" cy="66955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969010" y="4921522"/>
            <a:ext cx="69051" cy="69051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9967962" y="5158218"/>
            <a:ext cx="71146" cy="71146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9966914" y="5394914"/>
            <a:ext cx="73242" cy="73242"/>
          </a:xfrm>
          <a:prstGeom prst="ellipse">
            <a:avLst/>
          </a:prstGeom>
          <a:solidFill>
            <a:srgbClr val="3C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9965867" y="5631611"/>
            <a:ext cx="75337" cy="75337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9964819" y="5868307"/>
            <a:ext cx="77433" cy="77433"/>
          </a:xfrm>
          <a:prstGeom prst="ellipse">
            <a:avLst/>
          </a:prstGeom>
          <a:solidFill>
            <a:srgbClr val="42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9963771" y="6105003"/>
            <a:ext cx="79528" cy="79528"/>
          </a:xfrm>
          <a:prstGeom prst="ellipse">
            <a:avLst/>
          </a:prstGeom>
          <a:solidFill>
            <a:srgbClr val="45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214750" y="3265310"/>
            <a:ext cx="53059" cy="53059"/>
          </a:xfrm>
          <a:prstGeom prst="ellipse">
            <a:avLst/>
          </a:prstGeom>
          <a:solidFill>
            <a:srgbClr val="1D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213702" y="3502006"/>
            <a:ext cx="55154" cy="55154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212654" y="3738702"/>
            <a:ext cx="57250" cy="57250"/>
          </a:xfrm>
          <a:prstGeom prst="ellipse">
            <a:avLst/>
          </a:prstGeom>
          <a:solidFill>
            <a:srgbClr val="232C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211607" y="3975399"/>
            <a:ext cx="59345" cy="59345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210559" y="4212095"/>
            <a:ext cx="61441" cy="61441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209511" y="4448791"/>
            <a:ext cx="63536" cy="63536"/>
          </a:xfrm>
          <a:prstGeom prst="ellipse">
            <a:avLst/>
          </a:prstGeom>
          <a:solidFill>
            <a:srgbClr val="2D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208463" y="4685487"/>
            <a:ext cx="65632" cy="65632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207416" y="4922184"/>
            <a:ext cx="67727" cy="67727"/>
          </a:xfrm>
          <a:prstGeom prst="ellipse">
            <a:avLst/>
          </a:prstGeom>
          <a:solidFill>
            <a:srgbClr val="33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206368" y="5158880"/>
            <a:ext cx="69823" cy="69823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205320" y="5395576"/>
            <a:ext cx="71918" cy="71918"/>
          </a:xfrm>
          <a:prstGeom prst="ellipse">
            <a:avLst/>
          </a:prstGeom>
          <a:solidFill>
            <a:srgbClr val="3A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204272" y="5632272"/>
            <a:ext cx="74014" cy="74014"/>
          </a:xfrm>
          <a:prstGeom prst="ellipse">
            <a:avLst/>
          </a:prstGeom>
          <a:solidFill>
            <a:srgbClr val="3D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203225" y="5868969"/>
            <a:ext cx="76109" cy="76109"/>
          </a:xfrm>
          <a:prstGeom prst="ellipse">
            <a:avLst/>
          </a:prstGeom>
          <a:solidFill>
            <a:srgbClr val="40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202177" y="6105665"/>
            <a:ext cx="78205" cy="78205"/>
          </a:xfrm>
          <a:prstGeom prst="ellipse">
            <a:avLst/>
          </a:prstGeom>
          <a:solidFill>
            <a:srgbClr val="43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453156" y="3265972"/>
            <a:ext cx="51735" cy="51735"/>
          </a:xfrm>
          <a:prstGeom prst="ellipse">
            <a:avLst/>
          </a:prstGeom>
          <a:solidFill>
            <a:srgbClr val="1B26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452108" y="3502668"/>
            <a:ext cx="53831" cy="53831"/>
          </a:xfrm>
          <a:prstGeom prst="ellipse">
            <a:avLst/>
          </a:prstGeom>
          <a:solidFill>
            <a:srgbClr val="1E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451060" y="3739364"/>
            <a:ext cx="55926" cy="55926"/>
          </a:xfrm>
          <a:prstGeom prst="ellipse">
            <a:avLst/>
          </a:prstGeom>
          <a:solidFill>
            <a:srgbClr val="21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450012" y="3976060"/>
            <a:ext cx="58022" cy="58022"/>
          </a:xfrm>
          <a:prstGeom prst="ellipse">
            <a:avLst/>
          </a:prstGeom>
          <a:solidFill>
            <a:srgbClr val="24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448965" y="4212757"/>
            <a:ext cx="60117" cy="60117"/>
          </a:xfrm>
          <a:prstGeom prst="ellipse">
            <a:avLst/>
          </a:prstGeom>
          <a:solidFill>
            <a:srgbClr val="28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447917" y="4449453"/>
            <a:ext cx="62213" cy="62213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446869" y="4686149"/>
            <a:ext cx="64308" cy="64308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445821" y="4922845"/>
            <a:ext cx="66404" cy="66404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444774" y="5159542"/>
            <a:ext cx="68499" cy="68499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443726" y="5396238"/>
            <a:ext cx="70595" cy="70595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442678" y="5632934"/>
            <a:ext cx="72690" cy="72690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441630" y="5869630"/>
            <a:ext cx="74786" cy="74786"/>
          </a:xfrm>
          <a:prstGeom prst="ellipse">
            <a:avLst/>
          </a:prstGeom>
          <a:solidFill>
            <a:srgbClr val="3E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440583" y="6106327"/>
            <a:ext cx="76881" cy="76881"/>
          </a:xfrm>
          <a:prstGeom prst="ellipse">
            <a:avLst/>
          </a:prstGeom>
          <a:solidFill>
            <a:srgbClr val="41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691561" y="3266633"/>
            <a:ext cx="50412" cy="50412"/>
          </a:xfrm>
          <a:prstGeom prst="ellipse">
            <a:avLst/>
          </a:prstGeom>
          <a:solidFill>
            <a:srgbClr val="1925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690514" y="3503330"/>
            <a:ext cx="52507" cy="52507"/>
          </a:xfrm>
          <a:prstGeom prst="ellipse">
            <a:avLst/>
          </a:prstGeom>
          <a:solidFill>
            <a:srgbClr val="1C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689466" y="3740026"/>
            <a:ext cx="54603" cy="54603"/>
          </a:xfrm>
          <a:prstGeom prst="ellipse">
            <a:avLst/>
          </a:prstGeom>
          <a:solidFill>
            <a:srgbClr val="1F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688418" y="3976722"/>
            <a:ext cx="56698" cy="56698"/>
          </a:xfrm>
          <a:prstGeom prst="ellipse">
            <a:avLst/>
          </a:prstGeom>
          <a:solidFill>
            <a:srgbClr val="222C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687370" y="4213418"/>
            <a:ext cx="58794" cy="58794"/>
          </a:xfrm>
          <a:prstGeom prst="ellipse">
            <a:avLst/>
          </a:prstGeom>
          <a:solidFill>
            <a:srgbClr val="26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0686323" y="4450115"/>
            <a:ext cx="60889" cy="60889"/>
          </a:xfrm>
          <a:prstGeom prst="ellipse">
            <a:avLst/>
          </a:prstGeom>
          <a:solidFill>
            <a:srgbClr val="29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0685275" y="4686811"/>
            <a:ext cx="62985" cy="62985"/>
          </a:xfrm>
          <a:prstGeom prst="ellipse">
            <a:avLst/>
          </a:prstGeom>
          <a:solidFill>
            <a:srgbClr val="2C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0684227" y="4923507"/>
            <a:ext cx="65080" cy="65080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0683179" y="5160203"/>
            <a:ext cx="67176" cy="67176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0682132" y="5396900"/>
            <a:ext cx="69271" cy="69271"/>
          </a:xfrm>
          <a:prstGeom prst="ellipse">
            <a:avLst/>
          </a:prstGeom>
          <a:solidFill>
            <a:srgbClr val="36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0681084" y="5633596"/>
            <a:ext cx="71367" cy="71367"/>
          </a:xfrm>
          <a:prstGeom prst="ellipse">
            <a:avLst/>
          </a:prstGeom>
          <a:solidFill>
            <a:srgbClr val="39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0680036" y="5870292"/>
            <a:ext cx="73462" cy="73462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0678988" y="6106988"/>
            <a:ext cx="75558" cy="75558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0929967" y="3267295"/>
            <a:ext cx="49088" cy="49088"/>
          </a:xfrm>
          <a:prstGeom prst="ellipse">
            <a:avLst/>
          </a:prstGeom>
          <a:solidFill>
            <a:srgbClr val="1724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0928919" y="3503991"/>
            <a:ext cx="51184" cy="51184"/>
          </a:xfrm>
          <a:prstGeom prst="ellipse">
            <a:avLst/>
          </a:prstGeom>
          <a:solidFill>
            <a:srgbClr val="1A26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0927872" y="3740688"/>
            <a:ext cx="53279" cy="53279"/>
          </a:xfrm>
          <a:prstGeom prst="ellipse">
            <a:avLst/>
          </a:prstGeom>
          <a:solidFill>
            <a:srgbClr val="1D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0926824" y="3977384"/>
            <a:ext cx="55375" cy="55375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0925776" y="4214080"/>
            <a:ext cx="57470" cy="57470"/>
          </a:xfrm>
          <a:prstGeom prst="ellipse">
            <a:avLst/>
          </a:prstGeom>
          <a:solidFill>
            <a:srgbClr val="24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0924728" y="4450776"/>
            <a:ext cx="59566" cy="59566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0923681" y="4687473"/>
            <a:ext cx="61661" cy="61661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0922633" y="4924169"/>
            <a:ext cx="63757" cy="63757"/>
          </a:xfrm>
          <a:prstGeom prst="ellipse">
            <a:avLst/>
          </a:prstGeom>
          <a:solidFill>
            <a:srgbClr val="2D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0921585" y="5160865"/>
            <a:ext cx="65852" cy="65852"/>
          </a:xfrm>
          <a:prstGeom prst="ellipse">
            <a:avLst/>
          </a:prstGeom>
          <a:solidFill>
            <a:srgbClr val="30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0920537" y="5397561"/>
            <a:ext cx="67948" cy="67948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0919490" y="5634258"/>
            <a:ext cx="70043" cy="70043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0918442" y="5870954"/>
            <a:ext cx="72139" cy="72139"/>
          </a:xfrm>
          <a:prstGeom prst="ellipse">
            <a:avLst/>
          </a:prstGeom>
          <a:solidFill>
            <a:srgbClr val="3A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0917394" y="6107650"/>
            <a:ext cx="74234" cy="74234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1168373" y="3267957"/>
            <a:ext cx="47765" cy="47765"/>
          </a:xfrm>
          <a:prstGeom prst="ellipse">
            <a:avLst/>
          </a:prstGeom>
          <a:solidFill>
            <a:srgbClr val="1522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1167325" y="3504653"/>
            <a:ext cx="49860" cy="49860"/>
          </a:xfrm>
          <a:prstGeom prst="ellipse">
            <a:avLst/>
          </a:prstGeom>
          <a:solidFill>
            <a:srgbClr val="1824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1166277" y="3741349"/>
            <a:ext cx="51956" cy="51956"/>
          </a:xfrm>
          <a:prstGeom prst="ellipse">
            <a:avLst/>
          </a:prstGeom>
          <a:solidFill>
            <a:srgbClr val="1B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1165230" y="3978046"/>
            <a:ext cx="54051" cy="54051"/>
          </a:xfrm>
          <a:prstGeom prst="ellipse">
            <a:avLst/>
          </a:prstGeom>
          <a:solidFill>
            <a:srgbClr val="1E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1164182" y="4214742"/>
            <a:ext cx="56147" cy="56147"/>
          </a:xfrm>
          <a:prstGeom prst="ellipse">
            <a:avLst/>
          </a:prstGeom>
          <a:solidFill>
            <a:srgbClr val="22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1163134" y="4451438"/>
            <a:ext cx="58242" cy="58242"/>
          </a:xfrm>
          <a:prstGeom prst="ellipse">
            <a:avLst/>
          </a:prstGeom>
          <a:solidFill>
            <a:srgbClr val="25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1162086" y="4688134"/>
            <a:ext cx="60338" cy="60338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1161039" y="4924831"/>
            <a:ext cx="62433" cy="62433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1159991" y="5161527"/>
            <a:ext cx="64529" cy="64529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1158943" y="5398223"/>
            <a:ext cx="66624" cy="66624"/>
          </a:xfrm>
          <a:prstGeom prst="ellipse">
            <a:avLst/>
          </a:prstGeom>
          <a:solidFill>
            <a:srgbClr val="32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1157895" y="5634919"/>
            <a:ext cx="68720" cy="68720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11156848" y="5871616"/>
            <a:ext cx="70815" cy="70815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11155800" y="6108312"/>
            <a:ext cx="72911" cy="72911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11406779" y="3268619"/>
            <a:ext cx="46441" cy="46441"/>
          </a:xfrm>
          <a:prstGeom prst="ellipse">
            <a:avLst/>
          </a:prstGeom>
          <a:solidFill>
            <a:srgbClr val="1321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11405731" y="3505315"/>
            <a:ext cx="48537" cy="48537"/>
          </a:xfrm>
          <a:prstGeom prst="ellipse">
            <a:avLst/>
          </a:prstGeom>
          <a:solidFill>
            <a:srgbClr val="1623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11404683" y="3742011"/>
            <a:ext cx="50632" cy="50632"/>
          </a:xfrm>
          <a:prstGeom prst="ellipse">
            <a:avLst/>
          </a:prstGeom>
          <a:solidFill>
            <a:srgbClr val="1925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11403635" y="3978707"/>
            <a:ext cx="52728" cy="52728"/>
          </a:xfrm>
          <a:prstGeom prst="ellipse">
            <a:avLst/>
          </a:prstGeom>
          <a:solidFill>
            <a:srgbClr val="1C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11402588" y="4215404"/>
            <a:ext cx="54823" cy="54823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11401540" y="4452100"/>
            <a:ext cx="56919" cy="56919"/>
          </a:xfrm>
          <a:prstGeom prst="ellipse">
            <a:avLst/>
          </a:prstGeom>
          <a:solidFill>
            <a:srgbClr val="232C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11400492" y="4688796"/>
            <a:ext cx="59014" cy="59014"/>
          </a:xfrm>
          <a:prstGeom prst="ellipse">
            <a:avLst/>
          </a:prstGeom>
          <a:solidFill>
            <a:srgbClr val="26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11399444" y="4925492"/>
            <a:ext cx="61110" cy="61110"/>
          </a:xfrm>
          <a:prstGeom prst="ellipse">
            <a:avLst/>
          </a:prstGeom>
          <a:solidFill>
            <a:srgbClr val="29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11398397" y="5162189"/>
            <a:ext cx="63205" cy="63205"/>
          </a:xfrm>
          <a:prstGeom prst="ellipse">
            <a:avLst/>
          </a:prstGeom>
          <a:solidFill>
            <a:srgbClr val="2C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11397349" y="5398885"/>
            <a:ext cx="65301" cy="65301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11396301" y="5635581"/>
            <a:ext cx="67396" cy="67396"/>
          </a:xfrm>
          <a:prstGeom prst="ellipse">
            <a:avLst/>
          </a:prstGeom>
          <a:solidFill>
            <a:srgbClr val="33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11395253" y="5872277"/>
            <a:ext cx="69492" cy="69492"/>
          </a:xfrm>
          <a:prstGeom prst="ellipse">
            <a:avLst/>
          </a:prstGeom>
          <a:solidFill>
            <a:srgbClr val="3639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11394206" y="6108974"/>
            <a:ext cx="71587" cy="71587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11645184" y="3269280"/>
            <a:ext cx="45118" cy="45118"/>
          </a:xfrm>
          <a:prstGeom prst="ellipse">
            <a:avLst/>
          </a:prstGeom>
          <a:solidFill>
            <a:srgbClr val="111F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11644137" y="3505977"/>
            <a:ext cx="47213" cy="47213"/>
          </a:xfrm>
          <a:prstGeom prst="ellipse">
            <a:avLst/>
          </a:prstGeom>
          <a:solidFill>
            <a:srgbClr val="1422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11643089" y="3742673"/>
            <a:ext cx="49309" cy="49309"/>
          </a:xfrm>
          <a:prstGeom prst="ellipse">
            <a:avLst/>
          </a:prstGeom>
          <a:solidFill>
            <a:srgbClr val="1724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11642041" y="3979369"/>
            <a:ext cx="51404" cy="51404"/>
          </a:xfrm>
          <a:prstGeom prst="ellipse">
            <a:avLst/>
          </a:prstGeom>
          <a:solidFill>
            <a:srgbClr val="1A26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11640993" y="4216065"/>
            <a:ext cx="53500" cy="53500"/>
          </a:xfrm>
          <a:prstGeom prst="ellipse">
            <a:avLst/>
          </a:prstGeom>
          <a:solidFill>
            <a:srgbClr val="1E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11639946" y="4452762"/>
            <a:ext cx="55595" cy="55595"/>
          </a:xfrm>
          <a:prstGeom prst="ellipse">
            <a:avLst/>
          </a:prstGeom>
          <a:solidFill>
            <a:srgbClr val="21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11638898" y="4689458"/>
            <a:ext cx="57691" cy="57691"/>
          </a:xfrm>
          <a:prstGeom prst="ellipse">
            <a:avLst/>
          </a:prstGeom>
          <a:solidFill>
            <a:srgbClr val="24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11637850" y="4926154"/>
            <a:ext cx="59786" cy="59786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11636802" y="5162850"/>
            <a:ext cx="61882" cy="61882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11635755" y="5399547"/>
            <a:ext cx="63977" cy="63977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11634707" y="5636243"/>
            <a:ext cx="66073" cy="66073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11633659" y="5872939"/>
            <a:ext cx="68168" cy="68168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11632611" y="6109635"/>
            <a:ext cx="70264" cy="70264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11883590" y="3269942"/>
            <a:ext cx="43794" cy="43794"/>
          </a:xfrm>
          <a:prstGeom prst="ellipse">
            <a:avLst/>
          </a:prstGeom>
          <a:solidFill>
            <a:srgbClr val="0F1E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11882542" y="3506638"/>
            <a:ext cx="45890" cy="45890"/>
          </a:xfrm>
          <a:prstGeom prst="ellipse">
            <a:avLst/>
          </a:prstGeom>
          <a:solidFill>
            <a:srgbClr val="1220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11881495" y="3743335"/>
            <a:ext cx="47985" cy="47985"/>
          </a:xfrm>
          <a:prstGeom prst="ellipse">
            <a:avLst/>
          </a:prstGeom>
          <a:solidFill>
            <a:srgbClr val="1522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11880447" y="3980031"/>
            <a:ext cx="50081" cy="50081"/>
          </a:xfrm>
          <a:prstGeom prst="ellipse">
            <a:avLst/>
          </a:prstGeom>
          <a:solidFill>
            <a:srgbClr val="1825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11879399" y="4216727"/>
            <a:ext cx="52176" cy="52176"/>
          </a:xfrm>
          <a:prstGeom prst="ellipse">
            <a:avLst/>
          </a:prstGeom>
          <a:solidFill>
            <a:srgbClr val="1C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11878351" y="4453423"/>
            <a:ext cx="54272" cy="54272"/>
          </a:xfrm>
          <a:prstGeom prst="ellipse">
            <a:avLst/>
          </a:prstGeom>
          <a:solidFill>
            <a:srgbClr val="1F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11877304" y="4690120"/>
            <a:ext cx="56367" cy="56367"/>
          </a:xfrm>
          <a:prstGeom prst="ellipse">
            <a:avLst/>
          </a:prstGeom>
          <a:solidFill>
            <a:srgbClr val="22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11876256" y="4926816"/>
            <a:ext cx="58463" cy="58463"/>
          </a:xfrm>
          <a:prstGeom prst="ellipse">
            <a:avLst/>
          </a:prstGeom>
          <a:solidFill>
            <a:srgbClr val="25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11875208" y="5163512"/>
            <a:ext cx="60558" cy="60558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11874160" y="5400208"/>
            <a:ext cx="62654" cy="62654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11873113" y="5636905"/>
            <a:ext cx="64749" cy="64749"/>
          </a:xfrm>
          <a:prstGeom prst="ellipse">
            <a:avLst/>
          </a:prstGeom>
          <a:solidFill>
            <a:srgbClr val="2F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11872065" y="5873601"/>
            <a:ext cx="66845" cy="66845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11871017" y="6110297"/>
            <a:ext cx="68940" cy="68940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12121996" y="3270604"/>
            <a:ext cx="42471" cy="42471"/>
          </a:xfrm>
          <a:prstGeom prst="ellipse">
            <a:avLst/>
          </a:prstGeom>
          <a:solidFill>
            <a:srgbClr val="0D1C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12120948" y="3507300"/>
            <a:ext cx="44566" cy="44566"/>
          </a:xfrm>
          <a:prstGeom prst="ellipse">
            <a:avLst/>
          </a:prstGeom>
          <a:solidFill>
            <a:srgbClr val="101F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12119900" y="3743996"/>
            <a:ext cx="46662" cy="46662"/>
          </a:xfrm>
          <a:prstGeom prst="ellipse">
            <a:avLst/>
          </a:prstGeom>
          <a:solidFill>
            <a:srgbClr val="1321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12118853" y="3980693"/>
            <a:ext cx="48757" cy="48757"/>
          </a:xfrm>
          <a:prstGeom prst="ellipse">
            <a:avLst/>
          </a:prstGeom>
          <a:solidFill>
            <a:srgbClr val="1623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12117805" y="4217389"/>
            <a:ext cx="50853" cy="50853"/>
          </a:xfrm>
          <a:prstGeom prst="ellipse">
            <a:avLst/>
          </a:prstGeom>
          <a:solidFill>
            <a:srgbClr val="1A25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12116757" y="4454085"/>
            <a:ext cx="52948" cy="52948"/>
          </a:xfrm>
          <a:prstGeom prst="ellipse">
            <a:avLst/>
          </a:prstGeom>
          <a:solidFill>
            <a:srgbClr val="1D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12115709" y="4690781"/>
            <a:ext cx="55044" cy="55044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12114662" y="4927478"/>
            <a:ext cx="57139" cy="57139"/>
          </a:xfrm>
          <a:prstGeom prst="ellipse">
            <a:avLst/>
          </a:prstGeom>
          <a:solidFill>
            <a:srgbClr val="232C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12113614" y="5164174"/>
            <a:ext cx="59235" cy="59235"/>
          </a:xfrm>
          <a:prstGeom prst="ellipse">
            <a:avLst/>
          </a:prstGeom>
          <a:solidFill>
            <a:srgbClr val="26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12112566" y="5400870"/>
            <a:ext cx="61330" cy="61330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12111518" y="5637566"/>
            <a:ext cx="63426" cy="63426"/>
          </a:xfrm>
          <a:prstGeom prst="ellipse">
            <a:avLst/>
          </a:prstGeom>
          <a:solidFill>
            <a:srgbClr val="2D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12110471" y="5874263"/>
            <a:ext cx="65521" cy="65521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12109423" y="6110959"/>
            <a:ext cx="67617" cy="67617"/>
          </a:xfrm>
          <a:prstGeom prst="ellipse">
            <a:avLst/>
          </a:prstGeom>
          <a:solidFill>
            <a:srgbClr val="33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12360401" y="3271266"/>
            <a:ext cx="41148" cy="41148"/>
          </a:xfrm>
          <a:prstGeom prst="ellipse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12359354" y="3507962"/>
            <a:ext cx="43243" cy="43243"/>
          </a:xfrm>
          <a:prstGeom prst="ellipse">
            <a:avLst/>
          </a:prstGeom>
          <a:solidFill>
            <a:srgbClr val="0E1D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12358306" y="3744658"/>
            <a:ext cx="45338" cy="45338"/>
          </a:xfrm>
          <a:prstGeom prst="ellipse">
            <a:avLst/>
          </a:prstGeom>
          <a:solidFill>
            <a:srgbClr val="111F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12357258" y="3981354"/>
            <a:ext cx="47434" cy="47434"/>
          </a:xfrm>
          <a:prstGeom prst="ellipse">
            <a:avLst/>
          </a:prstGeom>
          <a:solidFill>
            <a:srgbClr val="1422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12356210" y="4218051"/>
            <a:ext cx="49530" cy="49530"/>
          </a:xfrm>
          <a:prstGeom prst="ellipse">
            <a:avLst/>
          </a:prstGeom>
          <a:solidFill>
            <a:srgbClr val="1824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12355163" y="4454747"/>
            <a:ext cx="51625" cy="51625"/>
          </a:xfrm>
          <a:prstGeom prst="ellipse">
            <a:avLst/>
          </a:prstGeom>
          <a:solidFill>
            <a:srgbClr val="1B26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12354115" y="4691443"/>
            <a:ext cx="53721" cy="53721"/>
          </a:xfrm>
          <a:prstGeom prst="ellipse">
            <a:avLst/>
          </a:prstGeom>
          <a:solidFill>
            <a:srgbClr val="1E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12353067" y="4928139"/>
            <a:ext cx="55816" cy="55816"/>
          </a:xfrm>
          <a:prstGeom prst="ellipse">
            <a:avLst/>
          </a:prstGeom>
          <a:solidFill>
            <a:srgbClr val="21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12352020" y="5164836"/>
            <a:ext cx="57912" cy="57912"/>
          </a:xfrm>
          <a:prstGeom prst="ellipse">
            <a:avLst/>
          </a:prstGeom>
          <a:solidFill>
            <a:srgbClr val="24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12350972" y="5401532"/>
            <a:ext cx="60007" cy="60007"/>
          </a:xfrm>
          <a:prstGeom prst="ellipse">
            <a:avLst/>
          </a:prstGeom>
          <a:solidFill>
            <a:srgbClr val="28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12349924" y="5638228"/>
            <a:ext cx="62103" cy="62103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12348876" y="5874924"/>
            <a:ext cx="64198" cy="64198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12347828" y="6111621"/>
            <a:ext cx="66294" cy="66294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3" name="TextBox 262"/>
          <p:cNvSpPr txBox="1"/>
          <p:nvPr/>
        </p:nvSpPr>
        <p:spPr>
          <a:xfrm>
            <a:off x="749808" y="1737360"/>
            <a:ext cx="548640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64" name="TextBox 263"/>
          <p:cNvSpPr txBox="1"/>
          <p:nvPr/>
        </p:nvSpPr>
        <p:spPr>
          <a:xfrm>
            <a:off x="749808" y="2194560"/>
            <a:ext cx="7964195" cy="944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代价：结构变好了，
钱还没挣回来</a:t>
            </a:r>
          </a:p>
        </p:txBody>
      </p:sp>
      <p:sp>
        <p:nvSpPr>
          <p:cNvPr id="265" name="Rectangle 264"/>
          <p:cNvSpPr/>
          <p:nvPr/>
        </p:nvSpPr>
        <p:spPr>
          <a:xfrm>
            <a:off x="749808" y="3712463"/>
            <a:ext cx="1920240" cy="2834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6" name="TextBox 265"/>
          <p:cNvSpPr txBox="1"/>
          <p:nvPr/>
        </p:nvSpPr>
        <p:spPr>
          <a:xfrm>
            <a:off x="749808" y="4041648"/>
            <a:ext cx="6145606" cy="461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8000"/>
              </a:lnSpc>
            </a:pPr>
            <a:r>
              <a:rPr sz="1150" b="0">
                <a:solidFill>
                  <a:srgbClr val="A7ADB8"/>
                </a:solidFill>
                <a:latin typeface="微软雅黑"/>
                <a:ea typeface="微软雅黑"/>
                <a:cs typeface="微软雅黑"/>
              </a:rPr>
              <a:t>两页反常识。第一，先别急着说毛利率退步——那是拿半年报对比全年报的口径错觉。第二，即使按同期口径，毛利改善的幅度远远追不上研发开支的膨胀。</a:t>
            </a:r>
          </a:p>
        </p:txBody>
      </p:sp>
      <p:sp>
        <p:nvSpPr>
          <p:cNvPr id="267" name="Rectangle 26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8" name="TextBox 26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269" name="TextBox 26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  <p:sp>
        <p:nvSpPr>
          <p:cNvPr id="270" name="Rectangle 26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代价 ·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毛利率没有退步，是口径在骗人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同一组数字，拿全年和半年对比会得出完全相反的结论。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002917"/>
            <a:ext cx="4327017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全年口径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277237"/>
            <a:ext cx="4327017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2024 年 12.2% → 2025 年 25.4%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1152144" y="3007788"/>
            <a:ext cx="3522345" cy="475703"/>
          </a:xfrm>
          <a:prstGeom prst="line">
            <a:avLst/>
          </a:prstGeom>
          <a:ln w="25400">
            <a:solidFill>
              <a:srgbClr val="6E7B8A"/>
            </a:solidFill>
          </a:ln>
          <a:effectLst/>
        </p:spPr>
      </p:cxnSp>
      <p:sp>
        <p:nvSpPr>
          <p:cNvPr id="9" name="Oval 8"/>
          <p:cNvSpPr/>
          <p:nvPr/>
        </p:nvSpPr>
        <p:spPr>
          <a:xfrm>
            <a:off x="1083564" y="3414911"/>
            <a:ext cx="137160" cy="137160"/>
          </a:xfrm>
          <a:prstGeom prst="ellipse">
            <a:avLst/>
          </a:prstGeom>
          <a:solidFill>
            <a:srgbClr val="6E7B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4" y="3629795"/>
            <a:ext cx="137160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7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12.2%</a:t>
            </a:r>
          </a:p>
        </p:txBody>
      </p:sp>
      <p:sp>
        <p:nvSpPr>
          <p:cNvPr id="11" name="Oval 10"/>
          <p:cNvSpPr/>
          <p:nvPr/>
        </p:nvSpPr>
        <p:spPr>
          <a:xfrm>
            <a:off x="4605909" y="2939208"/>
            <a:ext cx="137160" cy="137160"/>
          </a:xfrm>
          <a:prstGeom prst="ellipse">
            <a:avLst/>
          </a:prstGeom>
          <a:solidFill>
            <a:srgbClr val="6E7B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88689" y="2568876"/>
            <a:ext cx="137160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7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25.4%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2144" y="4087748"/>
            <a:ext cx="17611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2024 全年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13316" y="4087748"/>
            <a:ext cx="17611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2025 全年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05575" y="2002917"/>
            <a:ext cx="5236311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半年口径（同期可比）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05575" y="2277237"/>
            <a:ext cx="523631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2025 上半年 12.1% → 2026 上半年 17.9%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6607911" y="3278074"/>
            <a:ext cx="4431640" cy="209021"/>
          </a:xfrm>
          <a:prstGeom prst="line">
            <a:avLst/>
          </a:prstGeom>
          <a:ln w="25400">
            <a:solidFill>
              <a:srgbClr val="C9A227"/>
            </a:solidFill>
          </a:ln>
          <a:effectLst/>
        </p:spPr>
      </p:cxnSp>
      <p:sp>
        <p:nvSpPr>
          <p:cNvPr id="18" name="Oval 17"/>
          <p:cNvSpPr/>
          <p:nvPr/>
        </p:nvSpPr>
        <p:spPr>
          <a:xfrm>
            <a:off x="6539331" y="3418515"/>
            <a:ext cx="137160" cy="13716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22111" y="3633399"/>
            <a:ext cx="137160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7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12.1%</a:t>
            </a:r>
          </a:p>
        </p:txBody>
      </p:sp>
      <p:sp>
        <p:nvSpPr>
          <p:cNvPr id="20" name="Oval 19"/>
          <p:cNvSpPr/>
          <p:nvPr/>
        </p:nvSpPr>
        <p:spPr>
          <a:xfrm>
            <a:off x="10970971" y="3209494"/>
            <a:ext cx="137160" cy="13716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353751" y="2839162"/>
            <a:ext cx="137160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7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17.9%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07911" y="4087748"/>
            <a:ext cx="2215819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2025 上半年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23731" y="4087748"/>
            <a:ext cx="2215819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 上半年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808" y="4764405"/>
            <a:ext cx="9782784" cy="4302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4000"/>
              </a:lnSpc>
            </a:pPr>
            <a:r>
              <a:rPr sz="11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2025 全年 25.4% 这个高位，是靠下半年的大幅拉升拉上去的；2026 上半年的 17.9% 实际上是同比改善了 5.8 个百分点。若按同期口径判断毛利率，结论应当是「改善」，而不是「退步」。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5449824"/>
            <a:ext cx="22225" cy="2743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96112" y="5463540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口径提示：MiniMax 毛利率＝毛利 ÷ 总收入，2025 年 25.4%（2024 年 12.2%），2026 上半年 17.9%（2025 上半年 12.1%）。年度与半年度口径不可直接相减。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代价 ·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毛利被研发吃掉了九成三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毛利率改善是真的，只是改善出来的部分，还不够付推理和训练的账单。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2167128" y="1929765"/>
            <a:ext cx="4618558" cy="9525"/>
          </a:xfrm>
          <a:prstGeom prst="rect">
            <a:avLst/>
          </a:prstGeom>
          <a:solidFill>
            <a:srgbClr val="B8BE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167128" y="2112645"/>
            <a:ext cx="197861" cy="3108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103501"/>
            <a:ext cx="12527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毛利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93005" y="2094357"/>
            <a:ext cx="164591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20.8 百万美元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67128" y="2716149"/>
            <a:ext cx="2787178" cy="310896"/>
          </a:xfrm>
          <a:prstGeom prst="rect">
            <a:avLst/>
          </a:prstGeom>
          <a:solidFill>
            <a:srgbClr val="D0736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707005"/>
            <a:ext cx="12527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经调整净亏损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82322" y="2697861"/>
            <a:ext cx="164591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293.0 百万美元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67128" y="3319653"/>
            <a:ext cx="2824277" cy="310896"/>
          </a:xfrm>
          <a:prstGeom prst="rect">
            <a:avLst/>
          </a:prstGeom>
          <a:solidFill>
            <a:srgbClr val="6495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310509"/>
            <a:ext cx="125272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研发开支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19421" y="3301365"/>
            <a:ext cx="164591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296.9 百万美元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4124325"/>
            <a:ext cx="6145606" cy="424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1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2026 上半年全部毛利只相当于研发开支的 7.0%。这半年研发开支（2.969 亿美元）甚至超过了 2025 全年的 2.528 亿美元。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5248656"/>
            <a:ext cx="2697899" cy="277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138.7 → 293.0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5590032"/>
            <a:ext cx="2697899" cy="3185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经调整净亏损（百万美元，
2025 上半年 → 2026 上半年）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14635" y="5248656"/>
            <a:ext cx="2697899" cy="277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+111%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14635" y="5590032"/>
            <a:ext cx="2697899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亏损绝对额同比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04708" y="1783461"/>
            <a:ext cx="3637178" cy="3017520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79028" y="2057781"/>
            <a:ext cx="3088538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怎么读这组数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9028" y="2524887"/>
            <a:ext cx="3088538" cy="405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亏损率在改善。净亏损 ÷ 总收入：2025 上半年约 456%，2026 上半年约 251%。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9028" y="3241167"/>
            <a:ext cx="3088538" cy="405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但收入增长跑不赢研发消耗，亏损绝对值仍翻了一倍。拐点要看毛利能否追上研发曲线。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9028" y="3957447"/>
            <a:ext cx="3088538" cy="3246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口径：经调整净亏损为 Non-IFRS 指标，由公司自定义；亏损率为本报告按两项披露值计算。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33E57"/>
              </a:gs>
              <a:gs pos="100000">
                <a:srgbClr val="0B1B3B"/>
              </a:gs>
            </a:gsLst>
            <a:lin ang="8100000" scaled="0"/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04815" y="4907264"/>
            <a:ext cx="60990" cy="60990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307128" y="5133551"/>
            <a:ext cx="65617" cy="65617"/>
          </a:xfrm>
          <a:prstGeom prst="ellipse">
            <a:avLst/>
          </a:prstGeom>
          <a:solidFill>
            <a:srgbClr val="3E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309442" y="5359837"/>
            <a:ext cx="70244" cy="70244"/>
          </a:xfrm>
          <a:prstGeom prst="ellipse">
            <a:avLst/>
          </a:prstGeom>
          <a:solidFill>
            <a:srgbClr val="46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-311755" y="5586124"/>
            <a:ext cx="74871" cy="74871"/>
          </a:xfrm>
          <a:prstGeom prst="ellipse">
            <a:avLst/>
          </a:prstGeom>
          <a:solidFill>
            <a:srgbClr val="4F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-314068" y="5812411"/>
            <a:ext cx="79497" cy="79497"/>
          </a:xfrm>
          <a:prstGeom prst="ellipse">
            <a:avLst/>
          </a:prstGeom>
          <a:solidFill>
            <a:srgbClr val="5852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-316382" y="6038697"/>
            <a:ext cx="84124" cy="84124"/>
          </a:xfrm>
          <a:prstGeom prst="ellipse">
            <a:avLst/>
          </a:prstGeom>
          <a:solidFill>
            <a:srgbClr val="6058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-75712" y="4907767"/>
            <a:ext cx="59984" cy="59984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-78025" y="5134054"/>
            <a:ext cx="64611" cy="64611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-80339" y="5360340"/>
            <a:ext cx="69238" cy="69238"/>
          </a:xfrm>
          <a:prstGeom prst="ellipse">
            <a:avLst/>
          </a:prstGeom>
          <a:solidFill>
            <a:srgbClr val="45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-82652" y="5586627"/>
            <a:ext cx="73865" cy="73865"/>
          </a:xfrm>
          <a:prstGeom prst="ellipse">
            <a:avLst/>
          </a:prstGeom>
          <a:solidFill>
            <a:srgbClr val="4D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-84966" y="5812913"/>
            <a:ext cx="78492" cy="78492"/>
          </a:xfrm>
          <a:prstGeom prst="ellipse">
            <a:avLst/>
          </a:prstGeom>
          <a:solidFill>
            <a:srgbClr val="56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-87279" y="6039200"/>
            <a:ext cx="83118" cy="83118"/>
          </a:xfrm>
          <a:prstGeom prst="ellipse">
            <a:avLst/>
          </a:prstGeom>
          <a:solidFill>
            <a:srgbClr val="5E57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53390" y="4908270"/>
            <a:ext cx="58978" cy="58978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51077" y="5134557"/>
            <a:ext cx="63605" cy="63605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48763" y="5360843"/>
            <a:ext cx="68232" cy="68232"/>
          </a:xfrm>
          <a:prstGeom prst="ellipse">
            <a:avLst/>
          </a:prstGeom>
          <a:solidFill>
            <a:srgbClr val="43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46450" y="5587130"/>
            <a:ext cx="72859" cy="72859"/>
          </a:xfrm>
          <a:prstGeom prst="ellipse">
            <a:avLst/>
          </a:prstGeom>
          <a:solidFill>
            <a:srgbClr val="4B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44136" y="5813416"/>
            <a:ext cx="77486" cy="77486"/>
          </a:xfrm>
          <a:prstGeom prst="ellipse">
            <a:avLst/>
          </a:prstGeom>
          <a:solidFill>
            <a:srgbClr val="544F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41823" y="6039703"/>
            <a:ext cx="82113" cy="82113"/>
          </a:xfrm>
          <a:prstGeom prst="ellipse">
            <a:avLst/>
          </a:prstGeom>
          <a:solidFill>
            <a:srgbClr val="5C553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82493" y="4908773"/>
            <a:ext cx="57972" cy="57972"/>
          </a:xfrm>
          <a:prstGeom prst="ellipse">
            <a:avLst/>
          </a:prstGeom>
          <a:solidFill>
            <a:srgbClr val="30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80180" y="5135060"/>
            <a:ext cx="62599" cy="62599"/>
          </a:xfrm>
          <a:prstGeom prst="ellipse">
            <a:avLst/>
          </a:prstGeom>
          <a:solidFill>
            <a:srgbClr val="38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377866" y="5361346"/>
            <a:ext cx="67226" cy="67226"/>
          </a:xfrm>
          <a:prstGeom prst="ellipse">
            <a:avLst/>
          </a:prstGeom>
          <a:solidFill>
            <a:srgbClr val="41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375553" y="5587633"/>
            <a:ext cx="71853" cy="71853"/>
          </a:xfrm>
          <a:prstGeom prst="ellipse">
            <a:avLst/>
          </a:prstGeom>
          <a:solidFill>
            <a:srgbClr val="494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373239" y="5813919"/>
            <a:ext cx="76480" cy="76480"/>
          </a:xfrm>
          <a:prstGeom prst="ellipse">
            <a:avLst/>
          </a:prstGeom>
          <a:solidFill>
            <a:srgbClr val="524E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70926" y="6040206"/>
            <a:ext cx="81107" cy="81107"/>
          </a:xfrm>
          <a:prstGeom prst="ellipse">
            <a:avLst/>
          </a:prstGeom>
          <a:solidFill>
            <a:srgbClr val="5A54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11596" y="4909276"/>
            <a:ext cx="56967" cy="56967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9283" y="5135563"/>
            <a:ext cx="61593" cy="61593"/>
          </a:xfrm>
          <a:prstGeom prst="ellipse">
            <a:avLst/>
          </a:prstGeom>
          <a:solidFill>
            <a:srgbClr val="37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06969" y="5361849"/>
            <a:ext cx="66220" cy="66220"/>
          </a:xfrm>
          <a:prstGeom prst="ellipse">
            <a:avLst/>
          </a:prstGeom>
          <a:solidFill>
            <a:srgbClr val="3F40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04656" y="5588136"/>
            <a:ext cx="70847" cy="70847"/>
          </a:xfrm>
          <a:prstGeom prst="ellipse">
            <a:avLst/>
          </a:prstGeom>
          <a:solidFill>
            <a:srgbClr val="48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02342" y="5814422"/>
            <a:ext cx="75474" cy="75474"/>
          </a:xfrm>
          <a:prstGeom prst="ellipse">
            <a:avLst/>
          </a:prstGeom>
          <a:solidFill>
            <a:srgbClr val="50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0029" y="6040709"/>
            <a:ext cx="80101" cy="80101"/>
          </a:xfrm>
          <a:prstGeom prst="ellipse">
            <a:avLst/>
          </a:prstGeom>
          <a:solidFill>
            <a:srgbClr val="595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40699" y="4909779"/>
            <a:ext cx="55961" cy="55961"/>
          </a:xfrm>
          <a:prstGeom prst="ellipse">
            <a:avLst/>
          </a:prstGeom>
          <a:solidFill>
            <a:srgbClr val="2C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8385" y="5136065"/>
            <a:ext cx="60588" cy="60588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36072" y="5362352"/>
            <a:ext cx="65215" cy="65215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33759" y="5588639"/>
            <a:ext cx="69841" cy="69841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31445" y="5814925"/>
            <a:ext cx="74468" cy="74468"/>
          </a:xfrm>
          <a:prstGeom prst="ellipse">
            <a:avLst/>
          </a:prstGeom>
          <a:solidFill>
            <a:srgbClr val="4E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29132" y="6041212"/>
            <a:ext cx="79095" cy="79095"/>
          </a:xfrm>
          <a:prstGeom prst="ellipse">
            <a:avLst/>
          </a:prstGeom>
          <a:solidFill>
            <a:srgbClr val="5751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69802" y="4910282"/>
            <a:ext cx="54955" cy="54955"/>
          </a:xfrm>
          <a:prstGeom prst="ellipse">
            <a:avLst/>
          </a:prstGeom>
          <a:solidFill>
            <a:srgbClr val="2A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67488" y="5136568"/>
            <a:ext cx="59582" cy="59582"/>
          </a:xfrm>
          <a:prstGeom prst="ellipse">
            <a:avLst/>
          </a:prstGeom>
          <a:solidFill>
            <a:srgbClr val="33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65175" y="5362855"/>
            <a:ext cx="64209" cy="64209"/>
          </a:xfrm>
          <a:prstGeom prst="ellipse">
            <a:avLst/>
          </a:prstGeom>
          <a:solidFill>
            <a:srgbClr val="3B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62861" y="5589141"/>
            <a:ext cx="68836" cy="68836"/>
          </a:xfrm>
          <a:prstGeom prst="ellipse">
            <a:avLst/>
          </a:prstGeom>
          <a:solidFill>
            <a:srgbClr val="44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60548" y="5815428"/>
            <a:ext cx="73462" cy="73462"/>
          </a:xfrm>
          <a:prstGeom prst="ellipse">
            <a:avLst/>
          </a:prstGeom>
          <a:solidFill>
            <a:srgbClr val="4C4A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58235" y="6041715"/>
            <a:ext cx="78089" cy="78089"/>
          </a:xfrm>
          <a:prstGeom prst="ellipse">
            <a:avLst/>
          </a:prstGeom>
          <a:solidFill>
            <a:srgbClr val="5550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298905" y="4910785"/>
            <a:ext cx="53949" cy="53949"/>
          </a:xfrm>
          <a:prstGeom prst="ellipse">
            <a:avLst/>
          </a:prstGeom>
          <a:solidFill>
            <a:srgbClr val="29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296591" y="5137071"/>
            <a:ext cx="58576" cy="58576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294278" y="5363358"/>
            <a:ext cx="63203" cy="63203"/>
          </a:xfrm>
          <a:prstGeom prst="ellipse">
            <a:avLst/>
          </a:prstGeom>
          <a:solidFill>
            <a:srgbClr val="3A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291964" y="5589644"/>
            <a:ext cx="67830" cy="67830"/>
          </a:xfrm>
          <a:prstGeom prst="ellipse">
            <a:avLst/>
          </a:prstGeom>
          <a:solidFill>
            <a:srgbClr val="42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289651" y="5815931"/>
            <a:ext cx="72457" cy="72457"/>
          </a:xfrm>
          <a:prstGeom prst="ellipse">
            <a:avLst/>
          </a:prstGeom>
          <a:solidFill>
            <a:srgbClr val="4B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287338" y="6042218"/>
            <a:ext cx="77083" cy="77083"/>
          </a:xfrm>
          <a:prstGeom prst="ellipse">
            <a:avLst/>
          </a:prstGeom>
          <a:solidFill>
            <a:srgbClr val="534F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528008" y="4911288"/>
            <a:ext cx="52943" cy="52943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525694" y="5137574"/>
            <a:ext cx="57570" cy="57570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523381" y="5363861"/>
            <a:ext cx="62197" cy="62197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521067" y="5590147"/>
            <a:ext cx="66824" cy="66824"/>
          </a:xfrm>
          <a:prstGeom prst="ellipse">
            <a:avLst/>
          </a:prstGeom>
          <a:solidFill>
            <a:srgbClr val="40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518754" y="5816434"/>
            <a:ext cx="71451" cy="71451"/>
          </a:xfrm>
          <a:prstGeom prst="ellipse">
            <a:avLst/>
          </a:prstGeom>
          <a:solidFill>
            <a:srgbClr val="4947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516440" y="6042720"/>
            <a:ext cx="76078" cy="76078"/>
          </a:xfrm>
          <a:prstGeom prst="ellipse">
            <a:avLst/>
          </a:prstGeom>
          <a:solidFill>
            <a:srgbClr val="514D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757111" y="4911791"/>
            <a:ext cx="51937" cy="51937"/>
          </a:xfrm>
          <a:prstGeom prst="ellipse">
            <a:avLst/>
          </a:prstGeom>
          <a:solidFill>
            <a:srgbClr val="25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754797" y="5138077"/>
            <a:ext cx="56564" cy="56564"/>
          </a:xfrm>
          <a:prstGeom prst="ellipse">
            <a:avLst/>
          </a:prstGeom>
          <a:solidFill>
            <a:srgbClr val="2D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752484" y="5364364"/>
            <a:ext cx="61191" cy="61191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750170" y="5590650"/>
            <a:ext cx="65818" cy="65818"/>
          </a:xfrm>
          <a:prstGeom prst="ellipse">
            <a:avLst/>
          </a:prstGeom>
          <a:solidFill>
            <a:srgbClr val="3E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747857" y="5816937"/>
            <a:ext cx="70445" cy="70445"/>
          </a:xfrm>
          <a:prstGeom prst="ellipse">
            <a:avLst/>
          </a:prstGeom>
          <a:solidFill>
            <a:srgbClr val="4746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745543" y="6043223"/>
            <a:ext cx="75072" cy="75072"/>
          </a:xfrm>
          <a:prstGeom prst="ellipse">
            <a:avLst/>
          </a:prstGeom>
          <a:solidFill>
            <a:srgbClr val="4F4C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986213" y="4912293"/>
            <a:ext cx="50932" cy="50932"/>
          </a:xfrm>
          <a:prstGeom prst="ellipse">
            <a:avLst/>
          </a:prstGeom>
          <a:solidFill>
            <a:srgbClr val="232C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983900" y="5138580"/>
            <a:ext cx="55558" cy="55558"/>
          </a:xfrm>
          <a:prstGeom prst="ellipse">
            <a:avLst/>
          </a:prstGeom>
          <a:solidFill>
            <a:srgbClr val="2C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981587" y="5364867"/>
            <a:ext cx="60185" cy="60185"/>
          </a:xfrm>
          <a:prstGeom prst="ellipse">
            <a:avLst/>
          </a:prstGeom>
          <a:solidFill>
            <a:srgbClr val="34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979273" y="5591153"/>
            <a:ext cx="64812" cy="64812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976960" y="5817440"/>
            <a:ext cx="69439" cy="69439"/>
          </a:xfrm>
          <a:prstGeom prst="ellipse">
            <a:avLst/>
          </a:prstGeom>
          <a:solidFill>
            <a:srgbClr val="45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974646" y="6043726"/>
            <a:ext cx="74066" cy="74066"/>
          </a:xfrm>
          <a:prstGeom prst="ellipse">
            <a:avLst/>
          </a:prstGeom>
          <a:solidFill>
            <a:srgbClr val="4E4B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2215316" y="4912796"/>
            <a:ext cx="49926" cy="49926"/>
          </a:xfrm>
          <a:prstGeom prst="ellipse">
            <a:avLst/>
          </a:prstGeom>
          <a:solidFill>
            <a:srgbClr val="21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2213003" y="5139083"/>
            <a:ext cx="54553" cy="54553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210690" y="5365370"/>
            <a:ext cx="59179" cy="59179"/>
          </a:xfrm>
          <a:prstGeom prst="ellipse">
            <a:avLst/>
          </a:prstGeom>
          <a:solidFill>
            <a:srgbClr val="32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2208376" y="5591656"/>
            <a:ext cx="63806" cy="63806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2206063" y="5817943"/>
            <a:ext cx="68433" cy="68433"/>
          </a:xfrm>
          <a:prstGeom prst="ellipse">
            <a:avLst/>
          </a:prstGeom>
          <a:solidFill>
            <a:srgbClr val="43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2203749" y="6044229"/>
            <a:ext cx="73060" cy="73060"/>
          </a:xfrm>
          <a:prstGeom prst="ellipse">
            <a:avLst/>
          </a:prstGeom>
          <a:solidFill>
            <a:srgbClr val="4C49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2444419" y="4913299"/>
            <a:ext cx="48920" cy="48920"/>
          </a:xfrm>
          <a:prstGeom prst="ellipse">
            <a:avLst/>
          </a:prstGeom>
          <a:solidFill>
            <a:srgbClr val="1F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2442106" y="5139586"/>
            <a:ext cx="53547" cy="53547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2439792" y="5365872"/>
            <a:ext cx="58174" cy="58174"/>
          </a:xfrm>
          <a:prstGeom prst="ellipse">
            <a:avLst/>
          </a:prstGeom>
          <a:solidFill>
            <a:srgbClr val="30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2437479" y="5592159"/>
            <a:ext cx="62800" cy="62800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2435166" y="5818446"/>
            <a:ext cx="67427" cy="67427"/>
          </a:xfrm>
          <a:prstGeom prst="ellipse">
            <a:avLst/>
          </a:prstGeom>
          <a:solidFill>
            <a:srgbClr val="4142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2432852" y="6044732"/>
            <a:ext cx="72054" cy="72054"/>
          </a:xfrm>
          <a:prstGeom prst="ellipse">
            <a:avLst/>
          </a:prstGeom>
          <a:solidFill>
            <a:srgbClr val="4A4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673522" y="4913802"/>
            <a:ext cx="47914" cy="47914"/>
          </a:xfrm>
          <a:prstGeom prst="ellipse">
            <a:avLst/>
          </a:prstGeom>
          <a:solidFill>
            <a:srgbClr val="1D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2671209" y="5140089"/>
            <a:ext cx="52541" cy="52541"/>
          </a:xfrm>
          <a:prstGeom prst="ellipse">
            <a:avLst/>
          </a:prstGeom>
          <a:solidFill>
            <a:srgbClr val="26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2668895" y="5366375"/>
            <a:ext cx="57168" cy="57168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2666582" y="5592662"/>
            <a:ext cx="61795" cy="61795"/>
          </a:xfrm>
          <a:prstGeom prst="ellipse">
            <a:avLst/>
          </a:prstGeom>
          <a:solidFill>
            <a:srgbClr val="37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2664268" y="5818948"/>
            <a:ext cx="66422" cy="66422"/>
          </a:xfrm>
          <a:prstGeom prst="ellipse">
            <a:avLst/>
          </a:prstGeom>
          <a:solidFill>
            <a:srgbClr val="3F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2661955" y="6045235"/>
            <a:ext cx="71048" cy="71048"/>
          </a:xfrm>
          <a:prstGeom prst="ellipse">
            <a:avLst/>
          </a:prstGeom>
          <a:solidFill>
            <a:srgbClr val="4847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2902625" y="4914305"/>
            <a:ext cx="46908" cy="46908"/>
          </a:xfrm>
          <a:prstGeom prst="ellipse">
            <a:avLst/>
          </a:prstGeom>
          <a:solidFill>
            <a:srgbClr val="1C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2900312" y="5140592"/>
            <a:ext cx="51535" cy="51535"/>
          </a:xfrm>
          <a:prstGeom prst="ellipse">
            <a:avLst/>
          </a:prstGeom>
          <a:solidFill>
            <a:srgbClr val="24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2897998" y="5366878"/>
            <a:ext cx="56162" cy="56162"/>
          </a:xfrm>
          <a:prstGeom prst="ellipse">
            <a:avLst/>
          </a:prstGeom>
          <a:solidFill>
            <a:srgbClr val="2D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2895685" y="5593165"/>
            <a:ext cx="60789" cy="60789"/>
          </a:xfrm>
          <a:prstGeom prst="ellipse">
            <a:avLst/>
          </a:prstGeom>
          <a:solidFill>
            <a:srgbClr val="35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2893371" y="5819451"/>
            <a:ext cx="65416" cy="65416"/>
          </a:xfrm>
          <a:prstGeom prst="ellipse">
            <a:avLst/>
          </a:prstGeom>
          <a:solidFill>
            <a:srgbClr val="3E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2891058" y="6045738"/>
            <a:ext cx="70043" cy="70043"/>
          </a:xfrm>
          <a:prstGeom prst="ellipse">
            <a:avLst/>
          </a:prstGeom>
          <a:solidFill>
            <a:srgbClr val="4645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3131728" y="4914808"/>
            <a:ext cx="45902" cy="45902"/>
          </a:xfrm>
          <a:prstGeom prst="ellipse">
            <a:avLst/>
          </a:prstGeom>
          <a:solidFill>
            <a:srgbClr val="1A26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3129415" y="5141095"/>
            <a:ext cx="50529" cy="50529"/>
          </a:xfrm>
          <a:prstGeom prst="ellipse">
            <a:avLst/>
          </a:prstGeom>
          <a:solidFill>
            <a:srgbClr val="222C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3127101" y="5367381"/>
            <a:ext cx="55156" cy="55156"/>
          </a:xfrm>
          <a:prstGeom prst="ellipse">
            <a:avLst/>
          </a:prstGeom>
          <a:solidFill>
            <a:srgbClr val="2B32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3124788" y="5593668"/>
            <a:ext cx="59783" cy="59783"/>
          </a:xfrm>
          <a:prstGeom prst="ellipse">
            <a:avLst/>
          </a:prstGeom>
          <a:solidFill>
            <a:srgbClr val="3338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3122474" y="5819954"/>
            <a:ext cx="64410" cy="64410"/>
          </a:xfrm>
          <a:prstGeom prst="ellipse">
            <a:avLst/>
          </a:prstGeom>
          <a:solidFill>
            <a:srgbClr val="3C3E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3120161" y="6046241"/>
            <a:ext cx="69037" cy="69037"/>
          </a:xfrm>
          <a:prstGeom prst="ellipse">
            <a:avLst/>
          </a:prstGeom>
          <a:solidFill>
            <a:srgbClr val="4444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3360831" y="4915311"/>
            <a:ext cx="44897" cy="44897"/>
          </a:xfrm>
          <a:prstGeom prst="ellipse">
            <a:avLst/>
          </a:prstGeom>
          <a:solidFill>
            <a:srgbClr val="1824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3358518" y="5141598"/>
            <a:ext cx="49523" cy="49523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3356204" y="5367884"/>
            <a:ext cx="54150" cy="54150"/>
          </a:xfrm>
          <a:prstGeom prst="ellipse">
            <a:avLst/>
          </a:prstGeom>
          <a:solidFill>
            <a:srgbClr val="29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3353891" y="5594171"/>
            <a:ext cx="58777" cy="58777"/>
          </a:xfrm>
          <a:prstGeom prst="ellipse">
            <a:avLst/>
          </a:prstGeom>
          <a:solidFill>
            <a:srgbClr val="31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3351577" y="5820457"/>
            <a:ext cx="63404" cy="63404"/>
          </a:xfrm>
          <a:prstGeom prst="ellipse">
            <a:avLst/>
          </a:prstGeom>
          <a:solidFill>
            <a:srgbClr val="3A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3349264" y="6046744"/>
            <a:ext cx="68031" cy="68031"/>
          </a:xfrm>
          <a:prstGeom prst="ellipse">
            <a:avLst/>
          </a:prstGeom>
          <a:solidFill>
            <a:srgbClr val="4243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3589934" y="4915814"/>
            <a:ext cx="43891" cy="43891"/>
          </a:xfrm>
          <a:prstGeom prst="ellipse">
            <a:avLst/>
          </a:prstGeom>
          <a:solidFill>
            <a:srgbClr val="1623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3587620" y="5142100"/>
            <a:ext cx="48518" cy="48518"/>
          </a:xfrm>
          <a:prstGeom prst="ellipse">
            <a:avLst/>
          </a:prstGeom>
          <a:solidFill>
            <a:srgbClr val="1F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3585307" y="5368387"/>
            <a:ext cx="53144" cy="53144"/>
          </a:xfrm>
          <a:prstGeom prst="ellipse">
            <a:avLst/>
          </a:prstGeom>
          <a:solidFill>
            <a:srgbClr val="27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3582994" y="5594674"/>
            <a:ext cx="57771" cy="57771"/>
          </a:xfrm>
          <a:prstGeom prst="ellipse">
            <a:avLst/>
          </a:prstGeom>
          <a:solidFill>
            <a:srgbClr val="30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3580680" y="5820960"/>
            <a:ext cx="62398" cy="62398"/>
          </a:xfrm>
          <a:prstGeom prst="ellipse">
            <a:avLst/>
          </a:prstGeom>
          <a:solidFill>
            <a:srgbClr val="38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3578367" y="6047247"/>
            <a:ext cx="67025" cy="67025"/>
          </a:xfrm>
          <a:prstGeom prst="ellipse">
            <a:avLst/>
          </a:prstGeom>
          <a:solidFill>
            <a:srgbClr val="41413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3819037" y="4916317"/>
            <a:ext cx="42885" cy="42885"/>
          </a:xfrm>
          <a:prstGeom prst="ellipse">
            <a:avLst/>
          </a:prstGeom>
          <a:solidFill>
            <a:srgbClr val="1422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3816723" y="5142603"/>
            <a:ext cx="47512" cy="47512"/>
          </a:xfrm>
          <a:prstGeom prst="ellipse">
            <a:avLst/>
          </a:prstGeom>
          <a:solidFill>
            <a:srgbClr val="1D28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3814410" y="5368890"/>
            <a:ext cx="52139" cy="52139"/>
          </a:xfrm>
          <a:prstGeom prst="ellipse">
            <a:avLst/>
          </a:prstGeom>
          <a:solidFill>
            <a:srgbClr val="252E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3812097" y="5595177"/>
            <a:ext cx="56765" cy="56765"/>
          </a:xfrm>
          <a:prstGeom prst="ellipse">
            <a:avLst/>
          </a:prstGeom>
          <a:solidFill>
            <a:srgbClr val="2E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3809783" y="5821463"/>
            <a:ext cx="61392" cy="61392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3807470" y="6047750"/>
            <a:ext cx="66019" cy="66019"/>
          </a:xfrm>
          <a:prstGeom prst="ellipse">
            <a:avLst/>
          </a:prstGeom>
          <a:solidFill>
            <a:srgbClr val="3F40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4048140" y="4916820"/>
            <a:ext cx="41879" cy="41879"/>
          </a:xfrm>
          <a:prstGeom prst="ellipse">
            <a:avLst/>
          </a:prstGeom>
          <a:solidFill>
            <a:srgbClr val="1220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4045826" y="5143106"/>
            <a:ext cx="46506" cy="46506"/>
          </a:xfrm>
          <a:prstGeom prst="ellipse">
            <a:avLst/>
          </a:prstGeom>
          <a:solidFill>
            <a:srgbClr val="1B26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4043513" y="5369393"/>
            <a:ext cx="51133" cy="51133"/>
          </a:xfrm>
          <a:prstGeom prst="ellipse">
            <a:avLst/>
          </a:prstGeom>
          <a:solidFill>
            <a:srgbClr val="23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4041199" y="5595679"/>
            <a:ext cx="55760" cy="55760"/>
          </a:xfrm>
          <a:prstGeom prst="ellipse">
            <a:avLst/>
          </a:prstGeom>
          <a:solidFill>
            <a:srgbClr val="2C33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4038886" y="5821966"/>
            <a:ext cx="60386" cy="60386"/>
          </a:xfrm>
          <a:prstGeom prst="ellipse">
            <a:avLst/>
          </a:prstGeom>
          <a:solidFill>
            <a:srgbClr val="3439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4036573" y="6048253"/>
            <a:ext cx="65013" cy="65013"/>
          </a:xfrm>
          <a:prstGeom prst="ellipse">
            <a:avLst/>
          </a:prstGeom>
          <a:solidFill>
            <a:srgbClr val="3D3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4277243" y="4917323"/>
            <a:ext cx="40873" cy="40873"/>
          </a:xfrm>
          <a:prstGeom prst="ellipse">
            <a:avLst/>
          </a:prstGeom>
          <a:solidFill>
            <a:srgbClr val="111F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4274929" y="5143609"/>
            <a:ext cx="45500" cy="45500"/>
          </a:xfrm>
          <a:prstGeom prst="ellipse">
            <a:avLst/>
          </a:prstGeom>
          <a:solidFill>
            <a:srgbClr val="1925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4272616" y="5369896"/>
            <a:ext cx="50127" cy="50127"/>
          </a:xfrm>
          <a:prstGeom prst="ellipse">
            <a:avLst/>
          </a:prstGeom>
          <a:solidFill>
            <a:srgbClr val="222B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4270302" y="5596182"/>
            <a:ext cx="54754" cy="54754"/>
          </a:xfrm>
          <a:prstGeom prst="ellipse">
            <a:avLst/>
          </a:prstGeom>
          <a:solidFill>
            <a:srgbClr val="2A31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4267989" y="5822469"/>
            <a:ext cx="59381" cy="59381"/>
          </a:xfrm>
          <a:prstGeom prst="ellipse">
            <a:avLst/>
          </a:prstGeom>
          <a:solidFill>
            <a:srgbClr val="3337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4265676" y="6048756"/>
            <a:ext cx="64008" cy="64008"/>
          </a:xfrm>
          <a:prstGeom prst="ellipse">
            <a:avLst/>
          </a:prstGeom>
          <a:solidFill>
            <a:srgbClr val="3B3D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4506346" y="4917826"/>
            <a:ext cx="39867" cy="39867"/>
          </a:xfrm>
          <a:prstGeom prst="ellipse">
            <a:avLst/>
          </a:prstGeom>
          <a:solidFill>
            <a:srgbClr val="0F1E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4504032" y="5144112"/>
            <a:ext cx="44494" cy="44494"/>
          </a:xfrm>
          <a:prstGeom prst="ellipse">
            <a:avLst/>
          </a:prstGeom>
          <a:solidFill>
            <a:srgbClr val="1724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4501719" y="5370399"/>
            <a:ext cx="49121" cy="49121"/>
          </a:xfrm>
          <a:prstGeom prst="ellipse">
            <a:avLst/>
          </a:prstGeom>
          <a:solidFill>
            <a:srgbClr val="202A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4499405" y="5596685"/>
            <a:ext cx="53748" cy="53748"/>
          </a:xfrm>
          <a:prstGeom prst="ellipse">
            <a:avLst/>
          </a:prstGeom>
          <a:solidFill>
            <a:srgbClr val="2830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4497092" y="5822972"/>
            <a:ext cx="58375" cy="58375"/>
          </a:xfrm>
          <a:prstGeom prst="ellipse">
            <a:avLst/>
          </a:prstGeom>
          <a:solidFill>
            <a:srgbClr val="3136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4494778" y="6049258"/>
            <a:ext cx="63002" cy="63002"/>
          </a:xfrm>
          <a:prstGeom prst="ellipse">
            <a:avLst/>
          </a:prstGeom>
          <a:solidFill>
            <a:srgbClr val="393C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4735449" y="4918329"/>
            <a:ext cx="38862" cy="38862"/>
          </a:xfrm>
          <a:prstGeom prst="ellipse">
            <a:avLst/>
          </a:prstGeom>
          <a:solidFill>
            <a:srgbClr val="0D1C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4733135" y="5144615"/>
            <a:ext cx="43488" cy="43488"/>
          </a:xfrm>
          <a:prstGeom prst="ellipse">
            <a:avLst/>
          </a:prstGeom>
          <a:solidFill>
            <a:srgbClr val="1522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4730822" y="5370902"/>
            <a:ext cx="48115" cy="48115"/>
          </a:xfrm>
          <a:prstGeom prst="ellipse">
            <a:avLst/>
          </a:prstGeom>
          <a:solidFill>
            <a:srgbClr val="1E29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4728508" y="5597188"/>
            <a:ext cx="52742" cy="52742"/>
          </a:xfrm>
          <a:prstGeom prst="ellipse">
            <a:avLst/>
          </a:prstGeom>
          <a:solidFill>
            <a:srgbClr val="262F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4726195" y="5823475"/>
            <a:ext cx="57369" cy="57369"/>
          </a:xfrm>
          <a:prstGeom prst="ellipse">
            <a:avLst/>
          </a:prstGeom>
          <a:solidFill>
            <a:srgbClr val="2F35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4723881" y="6049761"/>
            <a:ext cx="61996" cy="61996"/>
          </a:xfrm>
          <a:prstGeom prst="ellipse">
            <a:avLst/>
          </a:prstGeom>
          <a:solidFill>
            <a:srgbClr val="373B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4964551" y="4918831"/>
            <a:ext cx="37856" cy="37856"/>
          </a:xfrm>
          <a:prstGeom prst="ellipse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4962238" y="5145118"/>
            <a:ext cx="42483" cy="42483"/>
          </a:xfrm>
          <a:prstGeom prst="ellipse">
            <a:avLst/>
          </a:prstGeom>
          <a:solidFill>
            <a:srgbClr val="1421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4959925" y="5371405"/>
            <a:ext cx="47109" cy="47109"/>
          </a:xfrm>
          <a:prstGeom prst="ellipse">
            <a:avLst/>
          </a:prstGeom>
          <a:solidFill>
            <a:srgbClr val="1C273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4957611" y="5597691"/>
            <a:ext cx="51736" cy="51736"/>
          </a:xfrm>
          <a:prstGeom prst="ellipse">
            <a:avLst/>
          </a:prstGeom>
          <a:solidFill>
            <a:srgbClr val="252D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4955298" y="5823978"/>
            <a:ext cx="56363" cy="56363"/>
          </a:xfrm>
          <a:prstGeom prst="ellipse">
            <a:avLst/>
          </a:prstGeom>
          <a:solidFill>
            <a:srgbClr val="2D33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4952984" y="6050264"/>
            <a:ext cx="60990" cy="60990"/>
          </a:xfrm>
          <a:prstGeom prst="ellipse">
            <a:avLst/>
          </a:prstGeom>
          <a:solidFill>
            <a:srgbClr val="363A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TextBox 146"/>
          <p:cNvSpPr txBox="1"/>
          <p:nvPr/>
        </p:nvSpPr>
        <p:spPr>
          <a:xfrm>
            <a:off x="749808" y="786384"/>
            <a:ext cx="548640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结论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749808" y="1097280"/>
            <a:ext cx="1920240" cy="2834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749808" y="1426464"/>
            <a:ext cx="7964195" cy="4183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2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结构反转已经完成，盈利反转还没有开始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749808" y="2432304"/>
            <a:ext cx="457200" cy="268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600" b="1">
                <a:solidFill>
                  <a:srgbClr val="9F842B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1298448" y="2414016"/>
            <a:ext cx="650626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结构：反转是真的，且发生在最近一个报告期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1298448" y="2741676"/>
            <a:ext cx="6506260" cy="1973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8000"/>
              </a:lnSpc>
            </a:pPr>
            <a:r>
              <a:rPr sz="1050" b="0">
                <a:solidFill>
                  <a:srgbClr val="9DA4B1"/>
                </a:solidFill>
                <a:latin typeface="微软雅黑"/>
                <a:ea typeface="微软雅黑"/>
                <a:cs typeface="微软雅黑"/>
              </a:rPr>
              <a:t>2B 收入占比 32.9% → 63.4%，只用了一个半年度。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749808" y="3377946"/>
            <a:ext cx="457200" cy="268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600" b="1">
                <a:solidFill>
                  <a:srgbClr val="9F842B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1298448" y="3359658"/>
            <a:ext cx="650626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质量：2C 的低毛利不是暂时性，是计费方式决定的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1298448" y="3687318"/>
            <a:ext cx="6506260" cy="1973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8000"/>
              </a:lnSpc>
            </a:pPr>
            <a:r>
              <a:rPr sz="1050" b="0">
                <a:solidFill>
                  <a:srgbClr val="9DA4B1"/>
                </a:solidFill>
                <a:latin typeface="微软雅黑"/>
                <a:ea typeface="微软雅黑"/>
                <a:cs typeface="微软雅黑"/>
              </a:rPr>
              <a:t>体验制对调用制，近十五倍的毛利率差短期不会收敛。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749808" y="4323588"/>
            <a:ext cx="457200" cy="268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600" b="1">
                <a:solidFill>
                  <a:srgbClr val="9F842B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1298448" y="4305300"/>
            <a:ext cx="650626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风险：结构越好，越依赖 2B 单腿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298448" y="4632960"/>
            <a:ext cx="6506260" cy="1973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8000"/>
              </a:lnSpc>
            </a:pPr>
            <a:r>
              <a:rPr sz="1050" b="0">
                <a:solidFill>
                  <a:srgbClr val="9DA4B1"/>
                </a:solidFill>
                <a:latin typeface="微软雅黑"/>
                <a:ea typeface="微软雅黑"/>
                <a:cs typeface="微软雅黑"/>
              </a:rPr>
              <a:t>2C 一旦失速（Talkie 已出现下架与评分下滑），没有第二条腿可接。</a:t>
            </a:r>
          </a:p>
        </p:txBody>
      </p:sp>
      <p:sp>
        <p:nvSpPr>
          <p:cNvPr id="159" name="Rounded Rectangle 158"/>
          <p:cNvSpPr/>
          <p:nvPr/>
        </p:nvSpPr>
        <p:spPr>
          <a:xfrm>
            <a:off x="8714003" y="2432304"/>
            <a:ext cx="2727883" cy="2048256"/>
          </a:xfrm>
          <a:prstGeom prst="roundRect">
            <a:avLst>
              <a:gd name="adj" fmla="val 3500"/>
            </a:avLst>
          </a:prstGeom>
          <a:solidFill>
            <a:srgbClr val="1A2947"/>
          </a:solidFill>
          <a:ln w="6350">
            <a:solidFill>
              <a:srgbClr val="48463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TextBox 159"/>
          <p:cNvSpPr txBox="1"/>
          <p:nvPr/>
        </p:nvSpPr>
        <p:spPr>
          <a:xfrm>
            <a:off x="8970035" y="2688336"/>
            <a:ext cx="2215819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BA9729"/>
                </a:solidFill>
                <a:latin typeface="微软雅黑"/>
                <a:ea typeface="微软雅黑"/>
                <a:cs typeface="微软雅黑"/>
              </a:rPr>
              <a:t>下一个报告期盯三件事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8970035" y="3110483"/>
            <a:ext cx="2215819" cy="171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950" b="0">
                <a:solidFill>
                  <a:srgbClr val="B1B6C0"/>
                </a:solidFill>
                <a:latin typeface="微软雅黑"/>
                <a:ea typeface="微软雅黑"/>
                <a:cs typeface="微软雅黑"/>
              </a:rPr>
              <a:t>2B 增速能否维持三位数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8970035" y="3519551"/>
            <a:ext cx="2215819" cy="171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950" b="0">
                <a:solidFill>
                  <a:srgbClr val="B1B6C0"/>
                </a:solidFill>
                <a:latin typeface="微软雅黑"/>
                <a:ea typeface="微软雅黑"/>
                <a:cs typeface="微软雅黑"/>
              </a:rPr>
              <a:t>整体毛利率能否同比继续抬升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8970035" y="3928617"/>
            <a:ext cx="2215819" cy="171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950" b="0">
                <a:solidFill>
                  <a:srgbClr val="B1B6C0"/>
                </a:solidFill>
                <a:latin typeface="微软雅黑"/>
                <a:ea typeface="微软雅黑"/>
                <a:cs typeface="微软雅黑"/>
              </a:rPr>
              <a:t>分部毛利率是否恢复披露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TextBox 164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附录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口径与来源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517904"/>
            <a:ext cx="38404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D2B352"/>
                </a:solidFill>
                <a:latin typeface="微软雅黑"/>
                <a:ea typeface="微软雅黑"/>
                <a:cs typeface="微软雅黑"/>
              </a:rPr>
              <a:t>S1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1508760"/>
            <a:ext cx="10271455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MiniMax 2025 年度业绩公告（2026-03-02，经 minimax.cn / PR Newswire / 同花顺转载）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0432" y="1713738"/>
            <a:ext cx="1027145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总收入 79.0 百万美元（+158.9%）；AI 原生产品 53.1 百万（+143.4%）；开放平台及其他企业服务 26.0 百万（+197.8%）；毛利 20.1 百万，毛利率 25.4%（2024 年 12.2%）；经调整净亏损 250.9 百万；研发 252.8 百万；现金 1,050.3 百万；用户逾 2.36 亿；企业客户及开发者 21.4 万。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207514"/>
            <a:ext cx="38404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D2B352"/>
                </a:solidFill>
                <a:latin typeface="微软雅黑"/>
                <a:ea typeface="微软雅黑"/>
                <a:cs typeface="微软雅黑"/>
              </a:rPr>
              <a:t>S2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2198370"/>
            <a:ext cx="10271455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MiniMax 2026 年中期业绩公告（经 PR Newswire 转载）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2403348"/>
            <a:ext cx="1027145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总收入 116.6 百万美元（+283.1%）；开放平台及其他企业服务 73.9 百万（+703.1%，占比 63.4%）；AI 原生产品 42.6 百万（+100.9%）；毛利 20.8 百万，毛利率 17.9%（2025 上半年 12.1%）；经调整净亏损 293.0 百万（2025 上半年 138.7）；研发 296.9 百万（+138.8%）；期末现金 1,322.8 百万。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897124"/>
            <a:ext cx="38404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D2B352"/>
                </a:solidFill>
                <a:latin typeface="微软雅黑"/>
                <a:ea typeface="微软雅黑"/>
                <a:cs typeface="微软雅黑"/>
              </a:rPr>
              <a:t>S3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0432" y="2887980"/>
            <a:ext cx="10271455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招股章程（2025-12-31，港交所 2025123100026_c.pdf）· 分产品收入表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092958"/>
            <a:ext cx="10271455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总收入 2023 / 2024 / 9M2024 / 9M2025：346 / 3,052.3 / 1,945.4 / 5,343.7 万美元。分产品（千美元）9M2024：Talkie／星野 13,529、开放平台 5,925，海螺 AI 等为「–」；9M2025：MiniMax 756、海螺 AI 17,464、MiniMax 语音 1,050、Talkie／星野 18,750、开放平台 15,417。ARPPU：AI 原生合计 7→15、海螺 36→56、Talkie／星野 7→5（不含广告）。付费用户（千）：海螺 64.8→311.1、Talkie／星野 489.1→1,390.4。MAU（万）：海螺 217.2→564.8、Talkie／星野 1,239.9→2,005.1。Talkie 线广告收入 1,118.8 万（占该线 59.7%）。分部毛利率 2C 4.7% / 2B 69.4%；海外收入占比 19.2%、69.8%、73.1%。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915918"/>
            <a:ext cx="38404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D2B352"/>
                </a:solidFill>
                <a:latin typeface="微软雅黑"/>
                <a:ea typeface="微软雅黑"/>
                <a:cs typeface="微软雅黑"/>
              </a:rPr>
              <a:t>S4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906774"/>
            <a:ext cx="10271455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第一财经《MiniMax 上市后首份成绩单》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70432" y="4111752"/>
            <a:ext cx="1027145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2025 年净亏损 18.7 亿美元（含金融负债公允价值亏损近 16 亿美元）；海外收入 5,766 万美元，占比约 73%。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4440936"/>
            <a:ext cx="38404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D2B352"/>
                </a:solidFill>
                <a:latin typeface="微软雅黑"/>
                <a:ea typeface="微软雅黑"/>
                <a:cs typeface="微软雅黑"/>
              </a:rPr>
              <a:t>S5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431792"/>
            <a:ext cx="10271455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RECATOOLS Talkie 产品页（复核日期 2026-10-12）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4636770"/>
            <a:ext cx="1027145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月活约 1,100 万（2024 年中峰值）、Google Play 5,000 万+ 安装、Android 4.5 星 / 85.6 万条评分、各档订阅定价、Trustpilot 2.7 / 5、App Store 与 Google Play 下架记录。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4965953"/>
            <a:ext cx="38404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D2B352"/>
                </a:solidFill>
                <a:latin typeface="微软雅黑"/>
                <a:ea typeface="微软雅黑"/>
                <a:cs typeface="微软雅黑"/>
              </a:rPr>
              <a:t>S6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70432" y="4956809"/>
            <a:ext cx="10271455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App Store 官方商店页（iTunes Lookup API，复核 2026-10-23）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161787"/>
            <a:ext cx="1027145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9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海螺 AI 中国区 ID 6742046771「海螺 AI - 视频创作工具」，卖家上海基智无限科技，v2.18.0（2026-08-08），4.81 星 / 17,836 条。Talkie Lab 美国区 ID 6740326134，卖家 SUBSUP PTE. LTD.，v2.61.601（2026-10-19）。正文手机截图取自这两条官方列表。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5692139"/>
            <a:ext cx="22225" cy="2743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6112" y="5705855"/>
            <a:ext cx="10545775" cy="308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未能获取的指定来源：cb.com.cn/index/show/gd/cv/cv1362587621492 （本次抓取时源站持续返回 HTTP 521，正文无法取得，未用于本报告任何数字）。分产品口径只到 2025 年前三季度；2025 全年与 2026 上半年公告均已取消该档披露。Talkie 月活 1,100 万为 2024 年中峰值，非当前值。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MiniMax 收入分析 · 2C / 2B 分部拆解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18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