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原文是「两年砍柴」学习笔记。本文整理为 PPT 介绍 GPU 多卡集群互联方案的优劣与适用场景。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原文第二节说明互联在整机系统的三层位置：CPU↔GPU（128 GB/s）、GPU↔GPU 节点内（1,800 GB/s）、节点↔节点集群间（400 Gb/s）。第二层带宽是第一层 14 倍、第三层 36 倍——大模型训练性能胜负手就在这一层。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数据并行看梯度同步；张量/流水并行看低延迟高带宽；大模型推理看激活值与 KV Cache 传输；HPC 看通信吞吐。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PCIe（Peripheral Component Interconnect Express）是最通用、最普及的互联技术。像中国农村的村村通公路——哪里都能到、什么都能跑，但速度有限。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PCIe 通过 P2P 可直接完成 GPU-GPU 访问，但仍属 PCIe 体系；多路 CPU 跨 Socket 通信性能可下降 30%-50%。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NVLink 5 每 link 100 GT/s，每 GPU 18 link，双向聚合 1,800 GB/s；NVLink 6 翻倍至 36 link。NVLink 是内存语义，PCIe 是 I/O 协议——这是张量并行能跑起来的基础。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A100→B200 每代带宽 ×3；H100→B200 翻倍；每代 SerDes 翻倍、link 数翻倍。NVL6 规划 3,600 GB/s，UALink 1.0 仅 800 GB/s/link，开放阵营开始追赶。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无 Switch 时 8 卡直连每张 GPU 只有少量邻居 link，远程 GPU 需多跳中继，延迟翻倍。NVSwitch 让任意两卡一跳直达；NVL72 整机聚合 130 TB/s，是 NVIDIA "机架即服务器"理念的硬件基础。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AMD 把 CPU/GPU 拆成多个 die，die 间高速互联即 Infinity Fabric；MI250X、MI300 系列使用；MI350X 约 896 GB/s 略逊于 NVLink5（1800 GB/s）；但每卡成本/功耗更优、生态开放——UALink 联盟核心贡献者。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以太网之于专有 FDDI，CXL 之于专有 MPT——开放标准是最终归宿。云厂不愿被单一供应商卡死议价权、供应链、地缘风险；需要"第二来源"。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CXL 与 UALink 代表「开放对抗封闭」的另一种可能——CXL 是 PCIe 的下一代延伸，UALink 直接继承 AMD Infinity Fabric 技术并外溢为开放标准。但生态建设仍需时日。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2026 世界人工智能大会上，壁仞科技正式推出下一代 NPO（近封装光学）光互连超节点方案；英伟达也在为当前及下一代光学系统优先采用硅光技术。光互连已从实验室走向产业化。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追求极致性能和生态成熟度选 NVLink；看重开放性和成本选 PCIe/CXL；愿意支持"第二选择"选 AMD Infinity Fabric/UALink；未来方向是光互连。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感谢阅读。本文覆盖 PCIe / NVLink / Infinity Fabric / CXL / UALink / 光互连六类 GPU 卡间互联方案。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029200" cy="6858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937760" y="0"/>
            <a:ext cx="109728" cy="685800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微软雅黑"/>
              </a:rPr>
              <a:t>学 习 笔 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188720"/>
            <a:ext cx="43891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微软雅黑"/>
              </a:rPr>
              <a:t>GPU 卡间互联
技术大起底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29184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微软雅黑"/>
              </a:rPr>
              <a:t>PCIe · NVLink · Infinity Fabric · CXL · UALink · 光互连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486400"/>
            <a:ext cx="4389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微软雅黑"/>
              </a:rPr>
              <a:t>作者：两年砍柴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852160"/>
            <a:ext cx="4389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微软雅黑"/>
              </a:rPr>
              <a:t>公众号：两年砍柴</a:t>
            </a:r>
          </a:p>
        </p:txBody>
      </p:sp>
      <p:pic>
        <p:nvPicPr>
          <p:cNvPr id="10" name="Picture 9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097280"/>
            <a:ext cx="6400800" cy="35974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0" y="626364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原文封面图 · 制图人：两年砍柴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为什么需要 GPU 互联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02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943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D2A4D"/>
                </a:solidFill>
                <a:latin typeface="微软雅黑"/>
              </a:rPr>
              <a:t>从「超级工厂」到「超级城市群」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943600" cy="2560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20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2000">
                <a:solidFill>
                  <a:srgbClr val="333333"/>
                </a:solidFill>
                <a:latin typeface="微软雅黑"/>
              </a:rPr>
              <a:t>单张 GPU 是一个「超级工厂」</a:t>
            </a:r>
          </a:p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20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2000">
                <a:solidFill>
                  <a:srgbClr val="333333"/>
                </a:solidFill>
                <a:latin typeface="微软雅黑"/>
              </a:rPr>
              <a:t>多张 GPU 集群如「超级城市群」</a:t>
            </a:r>
          </a:p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20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2000">
                <a:solidFill>
                  <a:srgbClr val="333333"/>
                </a:solidFill>
                <a:latin typeface="微软雅黑"/>
              </a:rPr>
              <a:t>互联 = 工厂之间的高速公路网</a:t>
            </a:r>
          </a:p>
          <a:p>
            <a:pPr algn="l">
              <a:lnSpc>
                <a:spcPct val="145000"/>
              </a:lnSpc>
              <a:spcAft>
                <a:spcPts val="400"/>
              </a:spcAft>
            </a:pPr>
            <a:r>
              <a:rPr sz="20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2000">
                <a:solidFill>
                  <a:srgbClr val="333333"/>
                </a:solidFill>
                <a:latin typeface="微软雅黑"/>
              </a:rPr>
              <a:t>互联决定整体集群效率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4526280"/>
            <a:ext cx="5943600" cy="141732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46634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E84A5F"/>
                </a:solidFill>
                <a:latin typeface="微软雅黑"/>
              </a:rPr>
              <a:t>⚡ 核心判断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074920"/>
            <a:ext cx="54864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选对互联方案，和选对 GPU 型号一样重要。</a:t>
            </a:r>
          </a:p>
        </p:txBody>
      </p:sp>
      <p:pic>
        <p:nvPicPr>
          <p:cNvPr id="11" name="Picture 10" descr="img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280160"/>
            <a:ext cx="4937760" cy="27744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66560" y="6080760"/>
            <a:ext cx="4937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图：GPU 互联在整机系统的三层位置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互联技术衡量三件事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03 / 13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3657600" cy="2743200"/>
          </a:xfrm>
          <a:prstGeom prst="rect">
            <a:avLst/>
          </a:prstGeom>
          <a:solidFill>
            <a:srgbClr val="FFFFFF"/>
          </a:solidFill>
          <a:ln w="6350">
            <a:solidFill>
              <a:srgbClr val="1A7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280160"/>
            <a:ext cx="3657600" cy="64008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280160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带 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1031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一次能传多少数据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6974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08080"/>
                </a:solidFill>
                <a:latin typeface="微软雅黑"/>
              </a:rPr>
              <a:t>GB/s · TB/s · 决定吞吐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1280160"/>
            <a:ext cx="3657600" cy="2743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400" y="1280160"/>
            <a:ext cx="3657600" cy="64008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43400" y="1280160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延 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1031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一来一回要多久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6974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08080"/>
                </a:solidFill>
                <a:latin typeface="微软雅黑"/>
              </a:rPr>
              <a:t>纳秒级 → 微秒级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0" y="1280160"/>
            <a:ext cx="3657600" cy="2743200"/>
          </a:xfrm>
          <a:prstGeom prst="rect">
            <a:avLst/>
          </a:prstGeom>
          <a:solidFill>
            <a:srgbClr val="FFFFFF"/>
          </a:solidFill>
          <a:ln w="6350">
            <a:solidFill>
              <a:srgbClr val="9C27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29600" y="1280160"/>
            <a:ext cx="3657600" cy="640080"/>
          </a:xfrm>
          <a:prstGeom prst="rect">
            <a:avLst/>
          </a:prstGeom>
          <a:solidFill>
            <a:srgbClr val="9C2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280160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拓 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210312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数据走哪条路径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58200" y="26974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08080"/>
                </a:solidFill>
                <a:latin typeface="微软雅黑"/>
              </a:rPr>
              <a:t>直连 GPU↔GPU / 经 CPU 中转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297680"/>
            <a:ext cx="11247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D2A4D"/>
                </a:solidFill>
                <a:latin typeface="微软雅黑"/>
              </a:rPr>
              <a:t>不同场景的关注点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846320"/>
            <a:ext cx="112471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数据并行训练：主要看梯度同步效率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张量并行 / 流水并行：非常依赖低延迟高带宽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大模型推理：关注跨卡激活值、KV Cache 传输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HPC：通信性能往往直接决定整体吞吐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PCIe —— 村村通公路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04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303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D2A4D"/>
                </a:solidFill>
                <a:latin typeface="微软雅黑"/>
              </a:rPr>
              <a:t>通用、便宜、兼容性极强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30352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几乎所有 GPU / CPU / SSD / 网卡都走 PCIe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PCIe 4.0 x16 ≈ 64 GB/s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PCIe 5.0 x16 ≈ 128 GB/s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PCIe 6.0 x16 ≈ 256 GB/s</a:t>
            </a:r>
          </a:p>
          <a:p>
            <a:pPr algn="l">
              <a:lnSpc>
                <a:spcPct val="140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哪里都能去，什么车都能跑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5349240"/>
            <a:ext cx="5303520" cy="86868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544068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E84A5F"/>
                </a:solidFill>
                <a:latin typeface="微软雅黑"/>
              </a:rPr>
              <a:t>⚡ 关键判断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760720"/>
            <a:ext cx="4937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D2A4D"/>
                </a:solidFill>
                <a:latin typeface="微软雅黑"/>
              </a:rPr>
              <a:t>带宽比 NVLink 5 慢 14 倍，且 PCIe 非全互联</a:t>
            </a:r>
          </a:p>
        </p:txBody>
      </p:sp>
      <p:pic>
        <p:nvPicPr>
          <p:cNvPr id="11" name="Picture 10" descr="img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188720"/>
            <a:ext cx="5669280" cy="32112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26480" y="6263640"/>
            <a:ext cx="5669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图：PCIe 各代 x16 双向带宽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PCIe：通用总线够用吗？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05 / 13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5577840" cy="2743200"/>
          </a:xfrm>
          <a:prstGeom prst="rect">
            <a:avLst/>
          </a:prstGeom>
          <a:solidFill>
            <a:srgbClr val="E6F4EA"/>
          </a:solidFill>
          <a:ln w="6350">
            <a:solidFill>
              <a:srgbClr val="34A8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188720"/>
            <a:ext cx="164592" cy="2743200"/>
          </a:xfrm>
          <a:prstGeom prst="rect">
            <a:avLst/>
          </a:prstGeom>
          <a:solidFill>
            <a:srgbClr val="34A8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34A853"/>
                </a:solidFill>
                <a:latin typeface="微软雅黑"/>
              </a:rPr>
              <a:t>✓ 优势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5029200" cy="2103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34A853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标准开放、兼容性极强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34A853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成本很低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34A853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可混合不同厂商 GPU / 加速卡 / 存储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34A853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灵活度高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1188720"/>
            <a:ext cx="5577840" cy="2743200"/>
          </a:xfrm>
          <a:prstGeom prst="rect">
            <a:avLst/>
          </a:prstGeom>
          <a:solidFill>
            <a:srgbClr val="FDE8E8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188720"/>
            <a:ext cx="164592" cy="274320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132588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E84A5F"/>
                </a:solidFill>
                <a:latin typeface="微软雅黑"/>
              </a:rPr>
              <a:t>✗ 劣势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1828800"/>
            <a:ext cx="5029200" cy="2103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E84A5F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延迟较高（微秒级）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E84A5F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多 GPU 通信常需 CPU/Switch 中转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E84A5F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跨 Socket 通信性能可下降 30%-50%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E84A5F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AI 大模型带宽需求指数级增长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60520"/>
            <a:ext cx="11384280" cy="178308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29768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E84A5F"/>
                </a:solidFill>
                <a:latin typeface="微软雅黑"/>
              </a:rPr>
              <a:t>⚡ 关键判断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754880"/>
            <a:ext cx="106984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0D2A4D"/>
                </a:solidFill>
                <a:latin typeface="微软雅黑"/>
              </a:rPr>
              <a:t>PCIe 仅仅是「能用的方案」，并不是「好用的方案」。
通用且便宜，但带宽与延迟成为大模型训练瓶颈。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NVLink：英伟达专属高铁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06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303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D2A4D"/>
                </a:solidFill>
                <a:latin typeface="微软雅黑"/>
              </a:rPr>
              <a:t>2014 年推出 · 专有高速互联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30352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极宽专用物理通道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把多张 GPU 焊成「超级巨无霸」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支持缓存一致性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800">
                <a:solidFill>
                  <a:srgbClr val="333333"/>
                </a:solidFill>
                <a:latin typeface="微软雅黑"/>
              </a:rPr>
              <a:t>多 GPU 共享统一内存空间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4160520"/>
            <a:ext cx="5303520" cy="1828800"/>
          </a:xfrm>
          <a:prstGeom prst="rect">
            <a:avLst/>
          </a:prstGeom>
          <a:solidFill>
            <a:srgbClr val="F5F7FA"/>
          </a:solidFill>
          <a:ln w="6350">
            <a:solidFill>
              <a:srgbClr val="1A7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425196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73E8"/>
                </a:solidFill>
                <a:latin typeface="微软雅黑"/>
              </a:rPr>
              <a:t>三层架构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617720"/>
            <a:ext cx="493776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400">
                <a:solidFill>
                  <a:srgbClr val="333333"/>
                </a:solidFill>
                <a:latin typeface="微软雅黑"/>
              </a:rPr>
              <a:t>物理层：SerDes · PAM4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400">
                <a:solidFill>
                  <a:srgbClr val="333333"/>
                </a:solidFill>
                <a:latin typeface="微软雅黑"/>
              </a:rPr>
              <a:t>链路层：包聚合 · CRC 校验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400">
                <a:solidFill>
                  <a:srgbClr val="333333"/>
                </a:solidFill>
                <a:latin typeface="微软雅黑"/>
              </a:rPr>
              <a:t>语义层：load/store · 内存语义</a:t>
            </a:r>
          </a:p>
        </p:txBody>
      </p:sp>
      <p:pic>
        <p:nvPicPr>
          <p:cNvPr id="11" name="Picture 10" descr="img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188720"/>
            <a:ext cx="5669280" cy="31822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26480" y="6263640"/>
            <a:ext cx="5669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图：NVLink 协议原理 · 物理层 / 链路 / 语义层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NVLink 代际演进：四年翻倍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07 / 13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2697480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097280"/>
            <a:ext cx="2697480" cy="45720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26974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NVLink 1.0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459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08080"/>
                </a:solidFill>
                <a:latin typeface="微软雅黑"/>
              </a:rPr>
              <a:t>2016 · Pascal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057400"/>
            <a:ext cx="23317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>
                <a:solidFill>
                  <a:srgbClr val="808080"/>
                </a:solidFill>
                <a:latin typeface="微软雅黑"/>
              </a:rPr>
              <a:t>160 GB/s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83280" y="1097280"/>
            <a:ext cx="2697480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1A7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83280" y="1097280"/>
            <a:ext cx="2697480" cy="4572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83280" y="1097280"/>
            <a:ext cx="26974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NVLink 3.0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16459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08080"/>
                </a:solidFill>
                <a:latin typeface="微软雅黑"/>
              </a:rPr>
              <a:t>2020 · A100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2057400"/>
            <a:ext cx="23317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>
                <a:solidFill>
                  <a:srgbClr val="1A73E8"/>
                </a:solidFill>
                <a:latin typeface="微软雅黑"/>
              </a:rPr>
              <a:t>600 GB/s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1097280"/>
            <a:ext cx="2697480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155A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1097280"/>
            <a:ext cx="2697480" cy="457200"/>
          </a:xfrm>
          <a:prstGeom prst="rect">
            <a:avLst/>
          </a:prstGeom>
          <a:solidFill>
            <a:srgbClr val="155A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1097280"/>
            <a:ext cx="26974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NVLink 4.0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16459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08080"/>
                </a:solidFill>
                <a:latin typeface="微软雅黑"/>
              </a:rPr>
              <a:t>2022 · H100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057400"/>
            <a:ext cx="23317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>
                <a:solidFill>
                  <a:srgbClr val="155AB5"/>
                </a:solidFill>
                <a:latin typeface="微软雅黑"/>
              </a:rPr>
              <a:t>900 GB/s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35440" y="1097280"/>
            <a:ext cx="2697480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235440" y="1097280"/>
            <a:ext cx="2697480" cy="45720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35440" y="1097280"/>
            <a:ext cx="26974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NVLink 5.0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16459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08080"/>
                </a:solidFill>
                <a:latin typeface="微软雅黑"/>
              </a:rPr>
              <a:t>2024 · B200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2057400"/>
            <a:ext cx="23317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>
                <a:solidFill>
                  <a:srgbClr val="E84A5F"/>
                </a:solidFill>
                <a:latin typeface="微软雅黑"/>
              </a:rPr>
              <a:t>1.8 TB/s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3200400"/>
            <a:ext cx="11384280" cy="128016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32918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E84A5F"/>
                </a:solidFill>
                <a:latin typeface="微软雅黑"/>
              </a:rPr>
              <a:t>⚡ 1.8 TB/s 是什么概念？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370332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0D2A4D"/>
                </a:solidFill>
                <a:latin typeface="微软雅黑"/>
              </a:rPr>
              <a:t>约为 PCIe 5.0 x16 带宽（128 GB/s）的 14 倍以上。</a:t>
            </a:r>
          </a:p>
        </p:txBody>
      </p:sp>
      <p:pic>
        <p:nvPicPr>
          <p:cNvPr id="29" name="Picture 28" descr="img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617720"/>
            <a:ext cx="3222171" cy="18288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57200" y="6400800"/>
            <a:ext cx="11384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图：NVLink 代际对照（NVL3 600 → NVL4 900 → NVL5 1,800 → NVL6 3,600 GB/s）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NVSwitch：把点对点变全互联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08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303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D2A4D"/>
                </a:solidFill>
                <a:latin typeface="微软雅黑"/>
              </a:rPr>
              <a:t>「交通枢纽」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3035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8 卡 mesh 升级为全互联 crossbar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所有 GPU 接同一 Switch 矩阵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任意两卡一跳直达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第四代 NVSwitch：144 端口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无阻塞交换容量 14.4 TB/s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4572000"/>
            <a:ext cx="5303520" cy="141732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46634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E84A5F"/>
                </a:solidFill>
                <a:latin typeface="微软雅黑"/>
              </a:rPr>
              <a:t>NVL72 机柜拓扑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029200"/>
            <a:ext cx="49377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D2A4D"/>
                </a:solidFill>
                <a:latin typeface="微软雅黑"/>
              </a:rPr>
              <a:t>72 GPU + 36 Grace CPU，整柜聚合 130 TB/s</a:t>
            </a:r>
          </a:p>
        </p:txBody>
      </p:sp>
      <p:pic>
        <p:nvPicPr>
          <p:cNvPr id="11" name="Picture 10" descr="img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188720"/>
            <a:ext cx="5669280" cy="321524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26480" y="6263640"/>
            <a:ext cx="5669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图：无 Switch mesh vs NVSwitch 全互联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AMD Infinity Fabric：挑战者高铁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09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303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D2A4D"/>
                </a:solidFill>
                <a:latin typeface="微软雅黑"/>
              </a:rPr>
              <a:t>从 chiplet 到 GPU 互联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3035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起源：chiplet 设计的必然产物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die 间高速总线互连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设计哲学：die 直连 mesh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对外接口 xGMI（扩展 GMI）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xGMI ≈ 896 GB/s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成本 / 功耗优于 NVLink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5029200"/>
            <a:ext cx="5303520" cy="96012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51206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E84A5F"/>
                </a:solidFill>
                <a:latin typeface="微软雅黑"/>
              </a:rPr>
              <a:t>⚡ AMD vs NVIDIA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4937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D2A4D"/>
                </a:solidFill>
                <a:latin typeface="微软雅黑"/>
              </a:rPr>
              <a:t>mesh 直连 vs 全互联 Switch；MI350X 约 896 GB/s</a:t>
            </a:r>
          </a:p>
        </p:txBody>
      </p:sp>
      <p:pic>
        <p:nvPicPr>
          <p:cNvPr id="11" name="Picture 10" descr="img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188720"/>
            <a:ext cx="5669280" cy="31925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26480" y="6263640"/>
            <a:ext cx="5669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图：mesh 直连 vs NVSwitch crossbar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UALink：开放联盟登场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10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303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D2A4D"/>
                </a:solidFill>
                <a:latin typeface="微软雅黑"/>
              </a:rPr>
              <a:t>云厂商联盟 · 打破 NVLink 专有锁定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30352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2024-10 成立，2025-04 发布 1.0 规范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加速器厂商：AMD / Intel / Google TPU / Meta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NVIDIA 不在联盟内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支持 1,024 加速器互联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单通道 200 GT/s，延迟 &lt; 1 微秒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4572000"/>
            <a:ext cx="5303520" cy="141732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46634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E84A5F"/>
                </a:solidFill>
                <a:latin typeface="微软雅黑"/>
              </a:rPr>
              <a:t>⚡ 本质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029200"/>
            <a:ext cx="49377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D2A4D"/>
                </a:solidFill>
                <a:latin typeface="微软雅黑"/>
              </a:rPr>
              <a:t>地缘 + 商业博弈，云厂不愿被「第二来源」卡死</a:t>
            </a:r>
          </a:p>
        </p:txBody>
      </p:sp>
      <p:pic>
        <p:nvPicPr>
          <p:cNvPr id="11" name="Picture 10" descr="img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188720"/>
            <a:ext cx="5669280" cy="32110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26480" y="6263640"/>
            <a:ext cx="5669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808080"/>
                </a:solidFill>
                <a:latin typeface="微软雅黑"/>
              </a:rPr>
              <a:t>图：UALink 为什么出现 · 云厂联盟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CXL：开放的内存语义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11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303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D2A4D"/>
                </a:solidFill>
                <a:latin typeface="微软雅黑"/>
              </a:rPr>
              <a:t>Compute Express Link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3035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基于 PCIe 的开放互联标准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主要解决内存扩展与共享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CPU / GPU / 加速器可访问外部内存池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接近本地内存的访问延迟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延迟比 NVLink 高 50-100 ns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7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700">
                <a:solidFill>
                  <a:srgbClr val="333333"/>
                </a:solidFill>
                <a:latin typeface="微软雅黑"/>
              </a:rPr>
              <a:t>广泛的行业支持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5029200"/>
            <a:ext cx="5303520" cy="96012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51206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E84A5F"/>
                </a:solidFill>
                <a:latin typeface="微软雅黑"/>
              </a:rPr>
              <a:t>⚡ 开放阵营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4937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D2A4D"/>
                </a:solidFill>
                <a:latin typeface="微软雅黑"/>
              </a:rPr>
              <a:t>CXL 内存语义 + UALink 加速器互联 = 「开放对抗封闭」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26480" y="1188720"/>
            <a:ext cx="5669280" cy="4937760"/>
          </a:xfrm>
          <a:prstGeom prst="rect">
            <a:avLst/>
          </a:prstGeom>
          <a:solidFill>
            <a:srgbClr val="F5F7FA"/>
          </a:solidFill>
          <a:ln w="6350">
            <a:solidFill>
              <a:srgbClr val="1A7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37160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D2A4D"/>
                </a:solidFill>
                <a:latin typeface="微软雅黑"/>
              </a:rPr>
              <a:t>CXL vs UALink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920240"/>
            <a:ext cx="521208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4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400">
                <a:solidFill>
                  <a:srgbClr val="333333"/>
                </a:solidFill>
                <a:latin typeface="微软雅黑"/>
              </a:rPr>
              <a:t>CXL：以内存语义为主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808080"/>
                </a:solidFill>
                <a:latin typeface="微软雅黑"/>
              </a:rPr>
              <a:t>▸  </a:t>
            </a:r>
            <a:r>
              <a:rPr sz="1200">
                <a:solidFill>
                  <a:srgbClr val="333333"/>
                </a:solidFill>
                <a:latin typeface="微软雅黑"/>
              </a:rPr>
              <a:t>→ 解决 CPU/GPU/加速器内存池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808080"/>
                </a:solidFill>
                <a:latin typeface="微软雅黑"/>
              </a:rPr>
              <a:t>▸  </a:t>
            </a:r>
            <a:r>
              <a:rPr sz="1200">
                <a:solidFill>
                  <a:srgbClr val="333333"/>
                </a:solidFill>
                <a:latin typeface="微软雅黑"/>
              </a:rPr>
              <a:t>→ 底层走 PCIe 物理层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808080"/>
                </a:solidFill>
                <a:latin typeface="微软雅黑"/>
              </a:rPr>
              <a:t>▸  </a:t>
            </a:r>
            <a:r>
              <a:rPr sz="1200">
                <a:solidFill>
                  <a:srgbClr val="333333"/>
                </a:solidFill>
                <a:latin typeface="微软雅黑"/>
              </a:rPr>
              <a:t>→ 延迟略高于 NVLink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4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400">
                <a:solidFill>
                  <a:srgbClr val="333333"/>
                </a:solidFill>
                <a:latin typeface="微软雅黑"/>
              </a:rPr>
              <a:t>UALink：以加速器互联为主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808080"/>
                </a:solidFill>
                <a:latin typeface="微软雅黑"/>
              </a:rPr>
              <a:t>▸  </a:t>
            </a:r>
            <a:r>
              <a:rPr sz="1200">
                <a:solidFill>
                  <a:srgbClr val="333333"/>
                </a:solidFill>
                <a:latin typeface="微软雅黑"/>
              </a:rPr>
              <a:t>→ 直接互联 1024 卡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808080"/>
                </a:solidFill>
                <a:latin typeface="微软雅黑"/>
              </a:rPr>
              <a:t>▸  </a:t>
            </a:r>
            <a:r>
              <a:rPr sz="1200">
                <a:solidFill>
                  <a:srgbClr val="333333"/>
                </a:solidFill>
                <a:latin typeface="微软雅黑"/>
              </a:rPr>
              <a:t>→ 单通道 200 GT/s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808080"/>
                </a:solidFill>
                <a:latin typeface="微软雅黑"/>
              </a:rPr>
              <a:t>▸  </a:t>
            </a:r>
            <a:r>
              <a:rPr sz="1200">
                <a:solidFill>
                  <a:srgbClr val="333333"/>
                </a:solidFill>
                <a:latin typeface="微软雅黑"/>
              </a:rPr>
              <a:t>→ 功耗为以太网 1/3-1/2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4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400">
                <a:solidFill>
                  <a:srgbClr val="333333"/>
                </a:solidFill>
                <a:latin typeface="微软雅黑"/>
              </a:rPr>
              <a:t>共同点：都是开放标准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未来趋势：光互连登场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12 /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D2A4D"/>
                </a:solidFill>
                <a:latin typeface="微软雅黑"/>
              </a:rPr>
              <a:t>下一代 GPU 互联方向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548640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互联带宽需求将超 1 TB/s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端口速率将达到 224 Gbps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铜缆电信号 3 米内严重衰减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光互连从实验室走向产业化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壁仞 NPO（近封装光学）方案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支持单超节点 1,024 卡规模化扩展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600" b="1">
                <a:solidFill>
                  <a:srgbClr val="1A73E8"/>
                </a:solidFill>
                <a:latin typeface="微软雅黑"/>
              </a:rPr>
              <a:t>◆  </a:t>
            </a:r>
            <a:r>
              <a:rPr sz="1600">
                <a:solidFill>
                  <a:srgbClr val="333333"/>
                </a:solidFill>
                <a:latin typeface="微软雅黑"/>
              </a:rPr>
              <a:t>英伟达积极布局硅光技术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188720"/>
            <a:ext cx="5303520" cy="4937760"/>
          </a:xfrm>
          <a:prstGeom prst="rect">
            <a:avLst/>
          </a:prstGeom>
          <a:solidFill>
            <a:srgbClr val="F5F7FA"/>
          </a:solidFill>
          <a:ln w="6350">
            <a:solidFill>
              <a:srgbClr val="1A7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29400" y="1371600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D2A4D"/>
                </a:solidFill>
                <a:latin typeface="微软雅黑"/>
              </a:rPr>
              <a:t>光互连演进路径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29400" y="2011680"/>
            <a:ext cx="4846320" cy="1188720"/>
          </a:xfrm>
          <a:prstGeom prst="rect">
            <a:avLst/>
          </a:prstGeom>
          <a:solidFill>
            <a:srgbClr val="FFFFFF"/>
          </a:solidFill>
          <a:ln w="6350">
            <a:solidFill>
              <a:srgbClr val="1A7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629400" y="2011680"/>
            <a:ext cx="137160" cy="118872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03720" y="214884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A73E8"/>
                </a:solidFill>
                <a:latin typeface="微软雅黑"/>
              </a:rPr>
              <a:t>①  带宽需求爆炸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3720" y="265176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808080"/>
                </a:solidFill>
                <a:latin typeface="微软雅黑"/>
              </a:rPr>
              <a:t>GB/s → TB/s → 多 TB/s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29400" y="3429000"/>
            <a:ext cx="4846320" cy="1188720"/>
          </a:xfrm>
          <a:prstGeom prst="rect">
            <a:avLst/>
          </a:prstGeom>
          <a:solidFill>
            <a:srgbClr val="FFFFFF"/>
          </a:solidFill>
          <a:ln w="6350">
            <a:solidFill>
              <a:srgbClr val="FFA7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629400" y="3429000"/>
            <a:ext cx="137160" cy="1188720"/>
          </a:xfrm>
          <a:prstGeom prst="rect">
            <a:avLst/>
          </a:prstGeom>
          <a:solidFill>
            <a:srgbClr val="FFA7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356616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FA726"/>
                </a:solidFill>
                <a:latin typeface="微软雅黑"/>
              </a:rPr>
              <a:t>②  铜缆达到物理上限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06908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808080"/>
                </a:solidFill>
                <a:latin typeface="微软雅黑"/>
              </a:rPr>
              <a:t>电信号 3 米衰减严重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29400" y="4846320"/>
            <a:ext cx="4846320" cy="1188720"/>
          </a:xfrm>
          <a:prstGeom prst="rect">
            <a:avLst/>
          </a:prstGeom>
          <a:solidFill>
            <a:srgbClr val="FFFFFF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29400" y="4846320"/>
            <a:ext cx="137160" cy="118872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03720" y="498348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E84A5F"/>
                </a:solidFill>
                <a:latin typeface="微软雅黑"/>
              </a:rPr>
              <a:t>③  光互连登场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03720" y="548640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808080"/>
                </a:solidFill>
                <a:latin typeface="微软雅黑"/>
              </a:rPr>
              <a:t>NPO · 硅光 · 1,024 卡超节点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" y="6583680"/>
            <a:ext cx="11338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08080"/>
                </a:solidFill>
                <a:latin typeface="微软雅黑"/>
              </a:rPr>
              <a:t>学习笔记 · GPU 卡间互联技术大起底　·　作者：两年砍柴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777240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0"/>
            <a:ext cx="96012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</a:rPr>
              <a:t>五大方案对比与选择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0"/>
            <a:ext cx="1463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微软雅黑"/>
              </a:rPr>
              <a:t>13 / 13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11384280" cy="50292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97280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微软雅黑"/>
              </a:rPr>
              <a:t>方  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1097280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微软雅黑"/>
              </a:rPr>
              <a:t>类  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1097280"/>
            <a:ext cx="50292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微软雅黑"/>
              </a:rPr>
              <a:t>关  键  词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600200"/>
            <a:ext cx="1138428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1A7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600200"/>
            <a:ext cx="164592" cy="713232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600200"/>
            <a:ext cx="23774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PCIe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1600200"/>
            <a:ext cx="32004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>
                <a:solidFill>
                  <a:srgbClr val="1A73E8"/>
                </a:solidFill>
                <a:latin typeface="微软雅黑"/>
              </a:rPr>
              <a:t>村村通公路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1600200"/>
            <a:ext cx="50292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通用 · 便宜 · 兼容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377440"/>
            <a:ext cx="1138428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2377440"/>
            <a:ext cx="164592" cy="713232"/>
          </a:xfrm>
          <a:prstGeom prst="rect">
            <a:avLst/>
          </a:prstGeom>
          <a:solidFill>
            <a:srgbClr val="E84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2377440"/>
            <a:ext cx="23774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NVLink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2377440"/>
            <a:ext cx="32004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>
                <a:solidFill>
                  <a:srgbClr val="E84A5F"/>
                </a:solidFill>
                <a:latin typeface="微软雅黑"/>
              </a:rPr>
              <a:t>英伟达专属高铁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2377440"/>
            <a:ext cx="50292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性能天花板 · 生态封闭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154680"/>
            <a:ext cx="1138428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FFA7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154680"/>
            <a:ext cx="164592" cy="713232"/>
          </a:xfrm>
          <a:prstGeom prst="rect">
            <a:avLst/>
          </a:prstGeom>
          <a:solidFill>
            <a:srgbClr val="FFA7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154680"/>
            <a:ext cx="23774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Infinity Fabric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3154680"/>
            <a:ext cx="32004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>
                <a:solidFill>
                  <a:srgbClr val="FFA726"/>
                </a:solidFill>
                <a:latin typeface="微软雅黑"/>
              </a:rPr>
              <a:t>AMD 挑战者高铁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3154680"/>
            <a:ext cx="50292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mesh 直连 · 成本更优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931920"/>
            <a:ext cx="1138428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34A8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3931920"/>
            <a:ext cx="164592" cy="713232"/>
          </a:xfrm>
          <a:prstGeom prst="rect">
            <a:avLst/>
          </a:prstGeom>
          <a:solidFill>
            <a:srgbClr val="34A8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3931920"/>
            <a:ext cx="23774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CXL / UALink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0400" y="3931920"/>
            <a:ext cx="32004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>
                <a:solidFill>
                  <a:srgbClr val="34A853"/>
                </a:solidFill>
                <a:latin typeface="微软雅黑"/>
              </a:rPr>
              <a:t>开源高铁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0" y="3931920"/>
            <a:ext cx="50292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开放生态 · 标准探索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4709160"/>
            <a:ext cx="1138428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9C27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7200" y="4709160"/>
            <a:ext cx="164592" cy="713232"/>
          </a:xfrm>
          <a:prstGeom prst="rect">
            <a:avLst/>
          </a:prstGeom>
          <a:solidFill>
            <a:srgbClr val="9C2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7240" y="4709160"/>
            <a:ext cx="23774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0D2A4D"/>
                </a:solidFill>
                <a:latin typeface="微软雅黑"/>
              </a:rPr>
              <a:t>光互连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00400" y="4709160"/>
            <a:ext cx="32004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>
                <a:solidFill>
                  <a:srgbClr val="9C27B0"/>
                </a:solidFill>
                <a:latin typeface="微软雅黑"/>
              </a:rPr>
              <a:t>未来磁悬浮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3680" y="4709160"/>
            <a:ext cx="502920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微软雅黑"/>
              </a:rPr>
              <a:t>下一代 · 实验室 → 产业化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5623560"/>
            <a:ext cx="11384280" cy="777240"/>
          </a:xfrm>
          <a:prstGeom prst="rect">
            <a:avLst/>
          </a:prstGeom>
          <a:solidFill>
            <a:srgbClr val="FFF6E6"/>
          </a:solidFill>
          <a:ln w="6350">
            <a:solidFill>
              <a:srgbClr val="E84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77240" y="5687568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E84A5F"/>
                </a:solidFill>
                <a:latin typeface="微软雅黑"/>
              </a:rPr>
              <a:t>⚡ 选择建议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" y="601675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D2A4D"/>
                </a:solidFill>
                <a:latin typeface="微软雅黑"/>
              </a:rPr>
              <a:t>本质是「性能 · 成本 · 开放性」三者权衡 · 选对互联 ≈ 选对 GPU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468880"/>
            <a:ext cx="12191695" cy="18288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468880"/>
            <a:ext cx="11247120" cy="182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微软雅黑"/>
              </a:rPr>
              <a:t>谢 谢 观 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572000"/>
            <a:ext cx="11247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0D2A4D"/>
                </a:solidFill>
                <a:latin typeface="微软雅黑"/>
              </a:rPr>
              <a:t>主要内容回顾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0">
                <a:solidFill>
                  <a:srgbClr val="333333"/>
                </a:solidFill>
                <a:latin typeface="微软雅黑"/>
              </a:rPr>
              <a:t>PCIe（村村通）· NVLink（英伟达专属高铁）· Infinity Fabric（挑战者）
CXL / UALink（开放生态）· 光互连（未来磁悬浮）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63640"/>
            <a:ext cx="11247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808080"/>
                </a:solidFill>
                <a:latin typeface="微软雅黑"/>
              </a:rPr>
              <a:t>作者：两年砍柴 · 公众号：两年砍柴 · 学习笔记系列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