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PRESENC AI ·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0" y="137160"/>
            <a:ext cx="31089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By Ramanath, CTO &amp; Co-Founder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1828800"/>
            <a:ext cx="137160" cy="3200400"/>
          </a:xfrm>
          <a:prstGeom prst="rect">
            <a:avLst/>
          </a:prstGeom>
          <a:solidFill>
            <a:srgbClr val="00A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178308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00A6B4"/>
                </a:solidFill>
                <a:latin typeface="Microsoft YaHei"/>
              </a:rPr>
              <a:t>Industry Report · June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2286000"/>
            <a:ext cx="100584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600" b="1">
                <a:solidFill>
                  <a:srgbClr val="FFFFFF"/>
                </a:solidFill>
                <a:latin typeface="Microsoft YaHei"/>
              </a:rPr>
              <a:t>企业级 LLM 应用统计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3383280"/>
            <a:ext cx="100584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>
                <a:solidFill>
                  <a:srgbClr val="00A6B4"/>
                </a:solidFill>
                <a:latin typeface="Microsoft YaHei"/>
              </a:rPr>
              <a:t>渗透率 · 支出 · 供应商格局 · ROI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443484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C8D8F0"/>
                </a:solidFill>
                <a:latin typeface="Microsoft YaHei"/>
              </a:rPr>
              <a:t>基于 McKinsey / BCG / Gartner / Deloitte / IBM / KPMG 2026 跨调查数据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852160"/>
            <a:ext cx="12191695" cy="1005840"/>
          </a:xfrm>
          <a:prstGeom prst="rect">
            <a:avLst/>
          </a:prstGeom>
          <a:solidFill>
            <a:srgbClr val="061F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598932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Microsoft YaHei"/>
              </a:rPr>
              <a:t>来源：presenc.ai ·  Cite This Report  ·  Last updated: June 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635508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C8D8F0"/>
                </a:solidFill>
                <a:latin typeface="Microsoft YaHei"/>
              </a:rPr>
              <a:t>季度更新 · 数据点为多数示例 · PPT 中文译稿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8229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Enterprise LLM Adoption Statistics · June 2026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73152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Presenc AI · Research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B2E4F"/>
                </a:solidFill>
                <a:latin typeface="Microsoft YaHei"/>
              </a:rPr>
              <a:t>核心数据快照 · Headline Numbers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6 大关键指标 · 2026 年中企业级 LLM 应用现状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00200"/>
            <a:ext cx="3657600" cy="228600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600200"/>
            <a:ext cx="109728" cy="2286000"/>
          </a:xfrm>
          <a:prstGeom prst="rect">
            <a:avLst/>
          </a:prstGeom>
          <a:solidFill>
            <a:srgbClr val="00A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1737360"/>
            <a:ext cx="32918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00A6B4"/>
                </a:solidFill>
                <a:latin typeface="Microsoft YaHei"/>
              </a:rPr>
              <a:t>85-90%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514600"/>
            <a:ext cx="32918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A1F2C"/>
                </a:solidFill>
                <a:latin typeface="Microsoft YaHei"/>
              </a:rPr>
              <a:t>大型企业已部署</a:t>
            </a:r>
          </a:p>
          <a:p>
            <a:pPr algn="l"/>
            <a:r>
              <a:rPr sz="1500" b="1">
                <a:solidFill>
                  <a:srgbClr val="1A1F2C"/>
                </a:solidFill>
                <a:latin typeface="Microsoft YaHei"/>
              </a:rPr>
              <a:t>至少一个生产 LLM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38328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vs. 一年前 ~65%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600200"/>
            <a:ext cx="3657600" cy="228600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89120" y="1600200"/>
            <a:ext cx="109728" cy="2286000"/>
          </a:xfrm>
          <a:prstGeom prst="rect">
            <a:avLst/>
          </a:prstGeom>
          <a:solidFill>
            <a:srgbClr val="1AA0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17720" y="1737360"/>
            <a:ext cx="32918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1AA06B"/>
                </a:solidFill>
                <a:latin typeface="Microsoft YaHei"/>
              </a:rPr>
              <a:t>$15B+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17720" y="2514600"/>
            <a:ext cx="32918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A1F2C"/>
                </a:solidFill>
                <a:latin typeface="Microsoft YaHei"/>
              </a:rPr>
              <a:t>上半年企业级</a:t>
            </a:r>
          </a:p>
          <a:p>
            <a:pPr algn="l"/>
            <a:r>
              <a:rPr sz="1500" b="1">
                <a:solidFill>
                  <a:srgbClr val="1A1F2C"/>
                </a:solidFill>
                <a:latin typeface="Microsoft YaHei"/>
              </a:rPr>
              <a:t>前沿 LLM API 总支出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17720" y="338328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全年有望突破 $35B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321040" y="1600200"/>
            <a:ext cx="3657600" cy="228600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321040" y="1600200"/>
            <a:ext cx="109728" cy="2286000"/>
          </a:xfrm>
          <a:prstGeom prst="rect">
            <a:avLst/>
          </a:prstGeom>
          <a:solidFill>
            <a:srgbClr val="E06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549640" y="1737360"/>
            <a:ext cx="32918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E06C4F"/>
                </a:solidFill>
                <a:latin typeface="Microsoft YaHei"/>
              </a:rPr>
              <a:t>55-65%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49640" y="2514600"/>
            <a:ext cx="32918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A1F2C"/>
                </a:solidFill>
                <a:latin typeface="Microsoft YaHei"/>
              </a:rPr>
              <a:t>企业同时运行</a:t>
            </a:r>
          </a:p>
          <a:p>
            <a:pPr algn="l"/>
            <a:r>
              <a:rPr sz="1500" b="1">
                <a:solidFill>
                  <a:srgbClr val="1A1F2C"/>
                </a:solidFill>
                <a:latin typeface="Microsoft YaHei"/>
              </a:rPr>
              <a:t>多家 LLM（多供应商策略）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49640" y="338328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替代单一供应商集中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4069080"/>
            <a:ext cx="3657600" cy="228600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57200" y="4069080"/>
            <a:ext cx="109728" cy="2286000"/>
          </a:xfrm>
          <a:prstGeom prst="rect">
            <a:avLst/>
          </a:prstGeom>
          <a:solidFill>
            <a:srgbClr val="C88B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4206240"/>
            <a:ext cx="32918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C88B1E"/>
                </a:solidFill>
                <a:latin typeface="Microsoft YaHei"/>
              </a:rPr>
              <a:t>$400-500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4983480"/>
            <a:ext cx="32918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A1F2C"/>
                </a:solidFill>
                <a:latin typeface="Microsoft YaHei"/>
              </a:rPr>
              <a:t>员工年人均</a:t>
            </a:r>
          </a:p>
          <a:p>
            <a:pPr algn="l"/>
            <a:r>
              <a:rPr sz="1500" b="1">
                <a:solidFill>
                  <a:srgbClr val="1A1F2C"/>
                </a:solidFill>
                <a:latin typeface="Microsoft YaHei"/>
              </a:rPr>
              <a:t>AI 工具支出（美元）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58521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2026 年调查均值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89120" y="4069080"/>
            <a:ext cx="3657600" cy="228600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389120" y="4069080"/>
            <a:ext cx="109728" cy="228600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617720" y="4206240"/>
            <a:ext cx="32918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7B4EC4"/>
                </a:solidFill>
                <a:latin typeface="Microsoft YaHei"/>
              </a:rPr>
              <a:t>~70%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17720" y="4983480"/>
            <a:ext cx="32918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A1F2C"/>
                </a:solidFill>
                <a:latin typeface="Microsoft YaHei"/>
              </a:rPr>
              <a:t>代码生成 / 开发助手</a:t>
            </a:r>
          </a:p>
          <a:p>
            <a:pPr algn="l"/>
            <a:r>
              <a:rPr sz="1500" b="1">
                <a:solidFill>
                  <a:srgbClr val="1A1F2C"/>
                </a:solidFill>
                <a:latin typeface="Microsoft YaHei"/>
              </a:rPr>
              <a:t>（最高渗透率场景）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17720" y="58521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大型企业工程团队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321040" y="4069080"/>
            <a:ext cx="3657600" cy="228600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321040" y="4069080"/>
            <a:ext cx="109728" cy="2286000"/>
          </a:xfrm>
          <a:prstGeom prst="rect">
            <a:avLst/>
          </a:prstGeom>
          <a:solidFill>
            <a:srgbClr val="145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549640" y="4206240"/>
            <a:ext cx="32918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145A8C"/>
                </a:solidFill>
                <a:latin typeface="Microsoft YaHei"/>
              </a:rPr>
              <a:t>~40%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49640" y="4983480"/>
            <a:ext cx="32918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A1F2C"/>
                </a:solidFill>
                <a:latin typeface="Microsoft YaHei"/>
              </a:rPr>
              <a:t>企业报告</a:t>
            </a:r>
          </a:p>
          <a:p>
            <a:pPr algn="l"/>
            <a:r>
              <a:rPr sz="1500" b="1">
                <a:solidFill>
                  <a:srgbClr val="1A1F2C"/>
                </a:solidFill>
                <a:latin typeface="Microsoft YaHei"/>
              </a:rPr>
              <a:t>可衡量的 AI 投资回报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549640" y="58521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其余仍在试点 / 部署中</a:t>
            </a:r>
          </a:p>
        </p:txBody>
      </p:sp>
      <p:sp>
        <p:nvSpPr>
          <p:cNvPr id="38" name="Rectangle 3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7200" y="658368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企业级 LLM 采用统计 · 摘要 (Preset ID: enterprise-llm-adoption-statistics-june-2026)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8229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Enterprise LLM Adoption Statistics · June 2026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73152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Presenc AI · Research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B2E4F"/>
                </a:solidFill>
                <a:latin typeface="Microsoft YaHei"/>
              </a:rPr>
              <a:t>内容目录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Outline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1691640"/>
            <a:ext cx="1280160" cy="713232"/>
          </a:xfrm>
          <a:prstGeom prst="rect">
            <a:avLst/>
          </a:prstGeom>
          <a:solidFill>
            <a:srgbClr val="145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856232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77440" y="1764792"/>
            <a:ext cx="9418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1A1F2C"/>
                </a:solidFill>
                <a:latin typeface="Microsoft YaHei"/>
              </a:rPr>
              <a:t>整体渗透率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77440" y="2103120"/>
            <a:ext cx="94183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大型企业生产 LLM 部署 + 一年间增长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14400" y="2468880"/>
            <a:ext cx="1280160" cy="713232"/>
          </a:xfrm>
          <a:prstGeom prst="rect">
            <a:avLst/>
          </a:prstGeom>
          <a:solidFill>
            <a:srgbClr val="145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2633472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77440" y="2542032"/>
            <a:ext cx="9418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1A1F2C"/>
                </a:solidFill>
                <a:latin typeface="Microsoft YaHei"/>
              </a:rPr>
              <a:t>企业级支出规模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880360"/>
            <a:ext cx="94183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$15B H1 + $35B 全年 + 人均支出 + 多供应商策略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14400" y="3246120"/>
            <a:ext cx="1280160" cy="713232"/>
          </a:xfrm>
          <a:prstGeom prst="rect">
            <a:avLst/>
          </a:prstGeom>
          <a:solidFill>
            <a:srgbClr val="145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3410712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77440" y="3319272"/>
            <a:ext cx="9418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1A1F2C"/>
                </a:solidFill>
                <a:latin typeface="Microsoft YaHei"/>
              </a:rPr>
              <a:t>供应商集中度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77440" y="3657600"/>
            <a:ext cx="94183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OpenAI / Anthropic / Google / Meta / Mistral / Cohere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14400" y="4023360"/>
            <a:ext cx="1280160" cy="713232"/>
          </a:xfrm>
          <a:prstGeom prst="rect">
            <a:avLst/>
          </a:prstGeom>
          <a:solidFill>
            <a:srgbClr val="145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4187952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77440" y="4096512"/>
            <a:ext cx="9418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1A1F2C"/>
                </a:solidFill>
                <a:latin typeface="Microsoft YaHei"/>
              </a:rPr>
              <a:t>应用场景渗透率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377440" y="4434840"/>
            <a:ext cx="94183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代码 / 客服 / 知识搜索 / 销售 / 文档 / 法律 / 金融 / 医疗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14400" y="4800600"/>
            <a:ext cx="1280160" cy="713232"/>
          </a:xfrm>
          <a:prstGeom prst="rect">
            <a:avLst/>
          </a:prstGeom>
          <a:solidFill>
            <a:srgbClr val="145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4965192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</a:rPr>
              <a:t>05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77440" y="4873752"/>
            <a:ext cx="9418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1A1F2C"/>
                </a:solidFill>
                <a:latin typeface="Microsoft YaHei"/>
              </a:rPr>
              <a:t>ROI 与成熟度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77440" y="5212080"/>
            <a:ext cx="94183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40% 企业报告可衡量 ROI · 其余仍在试点或部署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14400" y="5577840"/>
            <a:ext cx="1280160" cy="713232"/>
          </a:xfrm>
          <a:prstGeom prst="rect">
            <a:avLst/>
          </a:prstGeom>
          <a:solidFill>
            <a:srgbClr val="145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14400" y="5742432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</a:rPr>
              <a:t>06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377440" y="5650992"/>
            <a:ext cx="9418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1A1F2C"/>
                </a:solidFill>
                <a:latin typeface="Microsoft YaHei"/>
              </a:rPr>
              <a:t>方法论与启示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377440" y="5989320"/>
            <a:ext cx="94183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六大研究机构跨调查 · 企业行动建议</a:t>
            </a:r>
          </a:p>
        </p:txBody>
      </p:sp>
      <p:sp>
        <p:nvSpPr>
          <p:cNvPr id="32" name="Rectangle 3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8368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企业级 LLM 采用统计 · 摘要 (Preset ID: enterprise-llm-adoption-statistics-june-2026)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8229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Enterprise LLM Adoption Statistics · June 2026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73152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Presenc AI · Research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B2E4F"/>
                </a:solidFill>
                <a:latin typeface="Microsoft YaHei"/>
              </a:rPr>
              <a:t>一 ｜ 整体渗透率与多供应商策略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85-90% 大型企业在产 · 55-65% 同时跑多家 LLM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5760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45A8C"/>
                </a:solidFill>
                <a:latin typeface="Microsoft YaHei"/>
              </a:rPr>
              <a:t>大型企业生产 LLM 部署率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103120"/>
            <a:ext cx="1371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2025 中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03120" y="2167128"/>
            <a:ext cx="2743200" cy="228600"/>
          </a:xfrm>
          <a:prstGeom prst="rect">
            <a:avLst/>
          </a:prstGeom>
          <a:solidFill>
            <a:srgbClr val="6B73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937760" y="2103120"/>
            <a:ext cx="914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380"/>
                </a:solidFill>
                <a:latin typeface="Microsoft YaHei"/>
              </a:rPr>
              <a:t>65%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606040"/>
            <a:ext cx="1371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00A6B4"/>
                </a:solidFill>
                <a:latin typeface="Microsoft YaHei"/>
              </a:rPr>
              <a:t>2026 中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03120" y="2670048"/>
            <a:ext cx="3520440" cy="228600"/>
          </a:xfrm>
          <a:prstGeom prst="rect">
            <a:avLst/>
          </a:prstGeom>
          <a:solidFill>
            <a:srgbClr val="00A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715000" y="2606040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0A6B4"/>
                </a:solidFill>
                <a:latin typeface="Microsoft YaHei"/>
              </a:rPr>
              <a:t>85-90%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3246120"/>
            <a:ext cx="5303520" cy="777240"/>
          </a:xfrm>
          <a:prstGeom prst="rect">
            <a:avLst/>
          </a:prstGeom>
          <a:solidFill>
            <a:srgbClr val="142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3383280"/>
            <a:ext cx="5303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00A6B4"/>
                </a:solidFill>
                <a:latin typeface="Microsoft YaHei"/>
              </a:rPr>
              <a:t>一年增长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611880"/>
            <a:ext cx="5303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</a:rPr>
              <a:t>+20 ~ 25 个百分点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1600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00A6B4"/>
                </a:solidFill>
                <a:latin typeface="Microsoft YaHei"/>
              </a:rPr>
              <a:t>多供应商策略已成主流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355080" y="2103120"/>
            <a:ext cx="2651760" cy="182880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355080" y="2103120"/>
            <a:ext cx="2651760" cy="457200"/>
          </a:xfrm>
          <a:prstGeom prst="rect">
            <a:avLst/>
          </a:prstGeom>
          <a:solidFill>
            <a:srgbClr val="00A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55080" y="2194560"/>
            <a:ext cx="26517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Microsoft YaHei"/>
              </a:rPr>
              <a:t>55-65%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55080" y="2743200"/>
            <a:ext cx="265176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>
                <a:solidFill>
                  <a:srgbClr val="1A1F2C"/>
                </a:solidFill>
                <a:latin typeface="Microsoft YaHei"/>
              </a:rPr>
              <a:t>多供应商策略</a:t>
            </a:r>
          </a:p>
          <a:p>
            <a:pPr algn="ctr"/>
            <a:r>
              <a:rPr sz="1200" b="0">
                <a:solidFill>
                  <a:srgbClr val="1A1F2C"/>
                </a:solidFill>
                <a:latin typeface="Microsoft YaHei"/>
              </a:rPr>
              <a:t>同时跑多个前沿 LLM</a:t>
            </a:r>
          </a:p>
          <a:p>
            <a:pPr algn="ctr"/>
            <a:r>
              <a:rPr sz="1200" b="0">
                <a:solidFill>
                  <a:srgbClr val="1A1F2C"/>
                </a:solidFill>
                <a:latin typeface="Microsoft YaHei"/>
              </a:rPr>
              <a:t>避免单一锁定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189720" y="2103120"/>
            <a:ext cx="2651760" cy="182880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189720" y="2103120"/>
            <a:ext cx="2651760" cy="457200"/>
          </a:xfrm>
          <a:prstGeom prst="rect">
            <a:avLst/>
          </a:prstGeom>
          <a:solidFill>
            <a:srgbClr val="6B73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89720" y="2194560"/>
            <a:ext cx="26517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Microsoft YaHei"/>
              </a:rPr>
              <a:t>35-45%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89720" y="2743200"/>
            <a:ext cx="265176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>
                <a:solidFill>
                  <a:srgbClr val="1A1F2C"/>
                </a:solidFill>
                <a:latin typeface="Microsoft YaHei"/>
              </a:rPr>
              <a:t>单一供应商集中</a:t>
            </a:r>
          </a:p>
          <a:p>
            <a:pPr algn="ctr"/>
            <a:r>
              <a:rPr sz="1200" b="0">
                <a:solidFill>
                  <a:srgbClr val="1A1F2C"/>
                </a:solidFill>
                <a:latin typeface="Microsoft YaHei"/>
              </a:rPr>
              <a:t>选择 1 家前沿模型</a:t>
            </a:r>
          </a:p>
          <a:p>
            <a:pPr algn="ctr"/>
            <a:r>
              <a:rPr sz="1200" b="0">
                <a:solidFill>
                  <a:srgbClr val="1A1F2C"/>
                </a:solidFill>
                <a:latin typeface="Microsoft YaHei"/>
              </a:rPr>
              <a:t>深度集成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4846320"/>
            <a:ext cx="11247120" cy="150876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57200" y="4846320"/>
            <a:ext cx="137160" cy="1508760"/>
          </a:xfrm>
          <a:prstGeom prst="rect">
            <a:avLst/>
          </a:prstGeom>
          <a:solidFill>
            <a:srgbClr val="145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85800" y="493776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45A8C"/>
                </a:solidFill>
                <a:latin typeface="Microsoft YaHei"/>
              </a:rPr>
              <a:t>核心洞察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" y="530352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A1F2C"/>
                </a:solidFill>
                <a:latin typeface="Microsoft YaHei"/>
              </a:rPr>
              <a:t>LLM 已从「概念验证阶段」跨入「规模化生产阶段」：85-90% 的大型企业不再是「要不要用」，而是「怎么用」。多供应商策略反超单一锁定，企业更倾向在不同业务线 / 场景下并行部署多家前沿模型，形成模型可替换性与抗风险能力。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57200" y="658368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企业级 LLM 采用统计 · 摘要 (Preset ID: enterprise-llm-adoption-statistics-june-2026)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8229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Enterprise LLM Adoption Statistics · June 2026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73152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Presenc AI · Research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B2E4F"/>
                </a:solidFill>
                <a:latin typeface="Microsoft YaHei"/>
              </a:rPr>
              <a:t>二 ｜ 企业级 LLM 支出规模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2026 H1 突破 $15B · 全年有望超 $35B · 人均 $400-500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00200"/>
            <a:ext cx="3657600" cy="228600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600200"/>
            <a:ext cx="3657600" cy="502920"/>
          </a:xfrm>
          <a:prstGeom prst="rect">
            <a:avLst/>
          </a:prstGeom>
          <a:solidFill>
            <a:srgbClr val="145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69164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2026 H1 总支出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2240280"/>
            <a:ext cx="36576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5200" b="1">
                <a:solidFill>
                  <a:srgbClr val="145A8C"/>
                </a:solidFill>
                <a:latin typeface="Microsoft YaHei"/>
              </a:rPr>
              <a:t>$15B+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154680"/>
            <a:ext cx="3657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>
                <a:solidFill>
                  <a:srgbClr val="6B7380"/>
                </a:solidFill>
                <a:latin typeface="Microsoft YaHei"/>
              </a:rPr>
              <a:t>前沿 LLM API</a:t>
            </a:r>
          </a:p>
          <a:p>
            <a:pPr algn="ctr"/>
            <a:r>
              <a:rPr sz="1200" b="0">
                <a:solidFill>
                  <a:srgbClr val="6B7380"/>
                </a:solidFill>
                <a:latin typeface="Microsoft YaHei"/>
              </a:rPr>
              <a:t>企业级聚合支出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51960" y="1600200"/>
            <a:ext cx="3657600" cy="228600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51960" y="1600200"/>
            <a:ext cx="3657600" cy="502920"/>
          </a:xfrm>
          <a:prstGeom prst="rect">
            <a:avLst/>
          </a:prstGeom>
          <a:solidFill>
            <a:srgbClr val="00A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51960" y="169164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2026 全年预测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51960" y="2240280"/>
            <a:ext cx="36576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5200" b="1">
                <a:solidFill>
                  <a:srgbClr val="00A6B4"/>
                </a:solidFill>
                <a:latin typeface="Microsoft YaHei"/>
              </a:rPr>
              <a:t>$35B+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51960" y="3154680"/>
            <a:ext cx="3657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>
                <a:solidFill>
                  <a:srgbClr val="6B7380"/>
                </a:solidFill>
                <a:latin typeface="Microsoft YaHei"/>
              </a:rPr>
              <a:t>全年有望突破</a:t>
            </a:r>
          </a:p>
          <a:p>
            <a:pPr algn="ctr"/>
            <a:r>
              <a:rPr sz="1200" b="0">
                <a:solidFill>
                  <a:srgbClr val="6B7380"/>
                </a:solidFill>
                <a:latin typeface="Microsoft YaHei"/>
              </a:rPr>
              <a:t>基于厂商营收披露+调研估算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46720" y="1600200"/>
            <a:ext cx="3657600" cy="228600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46720" y="1600200"/>
            <a:ext cx="3657600" cy="502920"/>
          </a:xfrm>
          <a:prstGeom prst="rect">
            <a:avLst/>
          </a:prstGeom>
          <a:solidFill>
            <a:srgbClr val="E06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46720" y="169164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员工年人均 AI 工具支出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46720" y="2240280"/>
            <a:ext cx="36576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4400" b="1">
                <a:solidFill>
                  <a:srgbClr val="E06C4F"/>
                </a:solidFill>
                <a:latin typeface="Microsoft YaHei"/>
              </a:rPr>
              <a:t>$400-500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46720" y="3154680"/>
            <a:ext cx="3657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>
                <a:solidFill>
                  <a:srgbClr val="6B7380"/>
                </a:solidFill>
                <a:latin typeface="Microsoft YaHei"/>
              </a:rPr>
              <a:t>2026 年调查均值</a:t>
            </a:r>
          </a:p>
          <a:p>
            <a:pPr algn="ctr"/>
            <a:r>
              <a:rPr sz="1200" b="0">
                <a:solidFill>
                  <a:srgbClr val="6B7380"/>
                </a:solidFill>
                <a:latin typeface="Microsoft YaHei"/>
              </a:rPr>
              <a:t>涵盖软件 / API / 基础设施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4160520"/>
            <a:ext cx="11247120" cy="219456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57200" y="4160520"/>
            <a:ext cx="137160" cy="2194560"/>
          </a:xfrm>
          <a:prstGeom prst="rect">
            <a:avLst/>
          </a:prstGeom>
          <a:solidFill>
            <a:srgbClr val="145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425196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45A8C"/>
                </a:solidFill>
                <a:latin typeface="Microsoft YaHei"/>
              </a:rPr>
              <a:t>2026 年支出结构（按企业类型估算）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" y="4736592"/>
            <a:ext cx="23774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>
                <a:solidFill>
                  <a:srgbClr val="1A1F2C"/>
                </a:solidFill>
                <a:latin typeface="Microsoft YaHei"/>
              </a:rPr>
              <a:t>超大企业（&gt;10 万人）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246120" y="4754880"/>
            <a:ext cx="6515100" cy="0"/>
          </a:xfrm>
          <a:prstGeom prst="rect">
            <a:avLst/>
          </a:prstGeom>
          <a:solidFill>
            <a:srgbClr val="145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852660" y="4736592"/>
            <a:ext cx="18288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>
                <a:solidFill>
                  <a:srgbClr val="145A8C"/>
                </a:solidFill>
                <a:latin typeface="Microsoft YaHei"/>
              </a:rPr>
              <a:t>$850+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" y="5029200"/>
            <a:ext cx="23774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>
                <a:solidFill>
                  <a:srgbClr val="1A1F2C"/>
                </a:solidFill>
                <a:latin typeface="Microsoft YaHei"/>
              </a:rPr>
              <a:t>大型企业（1-10 万）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246120" y="5047488"/>
            <a:ext cx="4800600" cy="0"/>
          </a:xfrm>
          <a:prstGeom prst="rect">
            <a:avLst/>
          </a:prstGeom>
          <a:solidFill>
            <a:srgbClr val="00A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138160" y="5029200"/>
            <a:ext cx="18288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>
                <a:solidFill>
                  <a:srgbClr val="00A6B4"/>
                </a:solidFill>
                <a:latin typeface="Microsoft YaHei"/>
              </a:rPr>
              <a:t>$500-600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7240" y="5321808"/>
            <a:ext cx="23774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>
                <a:solidFill>
                  <a:srgbClr val="1A1F2C"/>
                </a:solidFill>
                <a:latin typeface="Microsoft YaHei"/>
              </a:rPr>
              <a:t>中型企业（1k-1 万）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246120" y="5340096"/>
            <a:ext cx="3086100" cy="0"/>
          </a:xfrm>
          <a:prstGeom prst="rect">
            <a:avLst/>
          </a:prstGeom>
          <a:solidFill>
            <a:srgbClr val="1AA0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23659" y="5321808"/>
            <a:ext cx="18288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>
                <a:solidFill>
                  <a:srgbClr val="1AA06B"/>
                </a:solidFill>
                <a:latin typeface="Microsoft YaHei"/>
              </a:rPr>
              <a:t>$300-400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7240" y="5614416"/>
            <a:ext cx="23774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>
                <a:solidFill>
                  <a:srgbClr val="1A1F2C"/>
                </a:solidFill>
                <a:latin typeface="Microsoft YaHei"/>
              </a:rPr>
              <a:t>小型企业（&lt;1k）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246120" y="5632704"/>
            <a:ext cx="1371600" cy="0"/>
          </a:xfrm>
          <a:prstGeom prst="rect">
            <a:avLst/>
          </a:prstGeom>
          <a:solidFill>
            <a:srgbClr val="C88B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9159" y="5614416"/>
            <a:ext cx="18288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>
                <a:solidFill>
                  <a:srgbClr val="C88B1E"/>
                </a:solidFill>
                <a:latin typeface="Microsoft YaHei"/>
              </a:rPr>
              <a:t>$100-200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7240" y="5907024"/>
            <a:ext cx="23774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>
                <a:solidFill>
                  <a:srgbClr val="1A1F2C"/>
                </a:solidFill>
                <a:latin typeface="Microsoft YaHei"/>
              </a:rPr>
              <a:t>初创企业（&lt;100）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246120" y="5925312"/>
            <a:ext cx="685800" cy="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023359" y="5907024"/>
            <a:ext cx="18288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>
                <a:solidFill>
                  <a:srgbClr val="7B4EC4"/>
                </a:solidFill>
                <a:latin typeface="Microsoft YaHei"/>
              </a:rPr>
              <a:t>$50-100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658368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企业级 LLM 采用统计 · 摘要 (Preset ID: enterprise-llm-adoption-statistics-june-2026)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8229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Enterprise LLM Adoption Statistics · June 2026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73152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Presenc AI · Research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B2E4F"/>
                </a:solidFill>
                <a:latin typeface="Microsoft YaHei"/>
              </a:rPr>
              <a:t>三 ｜ 供应商集中度 · Frontier-LLM 支出份额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OpenAI 40-45% 领跑 · Anthropic 25-30% · 多供应商共治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2743200" cy="50292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783080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供应商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00400" y="1691640"/>
            <a:ext cx="3200400" cy="50292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200400" y="178308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分发渠道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0" y="1691640"/>
            <a:ext cx="3200400" cy="50292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0" y="178308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份额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601200" y="1691640"/>
            <a:ext cx="2103120" cy="50292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601200" y="1783080"/>
            <a:ext cx="2103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份额条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2194560"/>
            <a:ext cx="274320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4360" y="2304288"/>
            <a:ext cx="2606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A1F2C"/>
                </a:solidFill>
                <a:latin typeface="Microsoft YaHei"/>
              </a:rPr>
              <a:t>OpenAI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00400" y="2194560"/>
            <a:ext cx="320040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337560" y="2304288"/>
            <a:ext cx="3063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(直销 + Azure)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0" y="2194560"/>
            <a:ext cx="320040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0" y="228600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00A6B4"/>
                </a:solidFill>
                <a:latin typeface="Microsoft YaHei"/>
              </a:rPr>
              <a:t>40-45%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601200" y="2194560"/>
            <a:ext cx="210312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692640" y="2359152"/>
            <a:ext cx="1920240" cy="182880"/>
          </a:xfrm>
          <a:prstGeom prst="rect">
            <a:avLst/>
          </a:prstGeom>
          <a:solidFill>
            <a:srgbClr val="00A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57200" y="2743200"/>
            <a:ext cx="274320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94360" y="2852928"/>
            <a:ext cx="2606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A1F2C"/>
                </a:solidFill>
                <a:latin typeface="Microsoft YaHei"/>
              </a:rPr>
              <a:t>Anthropic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200400" y="2743200"/>
            <a:ext cx="320040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337560" y="2852928"/>
            <a:ext cx="3063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(直销 + Bedrock + Vertex)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400800" y="2743200"/>
            <a:ext cx="320040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283464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E06C4F"/>
                </a:solidFill>
                <a:latin typeface="Microsoft YaHei"/>
              </a:rPr>
              <a:t>25-30%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601200" y="2743200"/>
            <a:ext cx="210312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692640" y="2907792"/>
            <a:ext cx="1250388" cy="182880"/>
          </a:xfrm>
          <a:prstGeom prst="rect">
            <a:avLst/>
          </a:prstGeom>
          <a:solidFill>
            <a:srgbClr val="E06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57200" y="3291840"/>
            <a:ext cx="274320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94360" y="3401568"/>
            <a:ext cx="2606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A1F2C"/>
                </a:solidFill>
                <a:latin typeface="Microsoft YaHei"/>
              </a:rPr>
              <a:t>Google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200400" y="3291840"/>
            <a:ext cx="320040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337560" y="3401568"/>
            <a:ext cx="3063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(Gemini + Vertex)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400800" y="3291840"/>
            <a:ext cx="320040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400800" y="338328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1AA06B"/>
                </a:solidFill>
                <a:latin typeface="Microsoft YaHei"/>
              </a:rPr>
              <a:t>15-18%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601200" y="3291840"/>
            <a:ext cx="210312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692640" y="3456432"/>
            <a:ext cx="759164" cy="182880"/>
          </a:xfrm>
          <a:prstGeom prst="rect">
            <a:avLst/>
          </a:prstGeom>
          <a:solidFill>
            <a:srgbClr val="1AA0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57200" y="3840480"/>
            <a:ext cx="274320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94360" y="3950208"/>
            <a:ext cx="2606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A1F2C"/>
                </a:solidFill>
                <a:latin typeface="Microsoft YaHei"/>
              </a:rPr>
              <a:t>Open-weight via Inference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200400" y="3840480"/>
            <a:ext cx="320040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337560" y="3950208"/>
            <a:ext cx="3063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(Together / Fireworks / DeepInfra)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400800" y="3840480"/>
            <a:ext cx="320040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400800" y="393192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7B4EC4"/>
                </a:solidFill>
                <a:latin typeface="Microsoft YaHei"/>
              </a:rPr>
              <a:t>5-10%</a:t>
            </a:r>
          </a:p>
        </p:txBody>
      </p:sp>
      <p:sp>
        <p:nvSpPr>
          <p:cNvPr id="46" name="Rectangle 45"/>
          <p:cNvSpPr/>
          <p:nvPr/>
        </p:nvSpPr>
        <p:spPr>
          <a:xfrm>
            <a:off x="9601200" y="3840480"/>
            <a:ext cx="210312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9692640" y="4005072"/>
            <a:ext cx="357253" cy="18288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57200" y="4389120"/>
            <a:ext cx="274320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94360" y="4498848"/>
            <a:ext cx="2606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A1F2C"/>
                </a:solidFill>
                <a:latin typeface="Microsoft YaHei"/>
              </a:rPr>
              <a:t>Meta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200400" y="4389120"/>
            <a:ext cx="320040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337560" y="4498848"/>
            <a:ext cx="3063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(Llama 部署)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400800" y="4389120"/>
            <a:ext cx="320040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400800" y="448056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145A8C"/>
                </a:solidFill>
                <a:latin typeface="Microsoft YaHei"/>
              </a:rPr>
              <a:t>5-8%</a:t>
            </a:r>
          </a:p>
        </p:txBody>
      </p:sp>
      <p:sp>
        <p:nvSpPr>
          <p:cNvPr id="54" name="Rectangle 53"/>
          <p:cNvSpPr/>
          <p:nvPr/>
        </p:nvSpPr>
        <p:spPr>
          <a:xfrm>
            <a:off x="9601200" y="4389120"/>
            <a:ext cx="210312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692640" y="4553712"/>
            <a:ext cx="312597" cy="182880"/>
          </a:xfrm>
          <a:prstGeom prst="rect">
            <a:avLst/>
          </a:prstGeom>
          <a:solidFill>
            <a:srgbClr val="145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457200" y="4937760"/>
            <a:ext cx="274320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594360" y="5047488"/>
            <a:ext cx="2606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A1F2C"/>
                </a:solidFill>
                <a:latin typeface="Microsoft YaHei"/>
              </a:rPr>
              <a:t>Mistral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200400" y="4937760"/>
            <a:ext cx="320040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3337560" y="5047488"/>
            <a:ext cx="3063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(欧盟集中)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400800" y="4937760"/>
            <a:ext cx="320040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400800" y="502920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C88B1E"/>
                </a:solidFill>
                <a:latin typeface="Microsoft YaHei"/>
              </a:rPr>
              <a:t>3-5%</a:t>
            </a:r>
          </a:p>
        </p:txBody>
      </p:sp>
      <p:sp>
        <p:nvSpPr>
          <p:cNvPr id="62" name="Rectangle 61"/>
          <p:cNvSpPr/>
          <p:nvPr/>
        </p:nvSpPr>
        <p:spPr>
          <a:xfrm>
            <a:off x="9601200" y="4937760"/>
            <a:ext cx="210312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9692640" y="5102352"/>
            <a:ext cx="178626" cy="182880"/>
          </a:xfrm>
          <a:prstGeom prst="rect">
            <a:avLst/>
          </a:prstGeom>
          <a:solidFill>
            <a:srgbClr val="C88B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457200" y="5486400"/>
            <a:ext cx="274320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594360" y="5596128"/>
            <a:ext cx="2606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A1F2C"/>
                </a:solidFill>
                <a:latin typeface="Microsoft YaHei"/>
              </a:rPr>
              <a:t>Cohere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200400" y="5486400"/>
            <a:ext cx="320040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3337560" y="5596128"/>
            <a:ext cx="3063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(企业级集中)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400800" y="5486400"/>
            <a:ext cx="320040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400800" y="557784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6B7380"/>
                </a:solidFill>
                <a:latin typeface="Microsoft YaHei"/>
              </a:rPr>
              <a:t>2-4%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601200" y="5486400"/>
            <a:ext cx="2103120" cy="50292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9692640" y="5650992"/>
            <a:ext cx="133970" cy="182880"/>
          </a:xfrm>
          <a:prstGeom prst="rect">
            <a:avLst/>
          </a:prstGeom>
          <a:solidFill>
            <a:srgbClr val="6B73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457200" y="6172200"/>
            <a:ext cx="11247120" cy="274320"/>
          </a:xfrm>
          <a:prstGeom prst="rect">
            <a:avLst/>
          </a:prstGeom>
          <a:solidFill>
            <a:srgbClr val="142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457200" y="6199632"/>
            <a:ext cx="11247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Microsoft YaHei"/>
              </a:rPr>
              <a:t>  关键观察：OpenAI + Anthropic 合计 ~65-75%，市场未达饱和；开源权重模型 5-10% 切走企业级推理增量份额。</a:t>
            </a:r>
          </a:p>
        </p:txBody>
      </p:sp>
      <p:sp>
        <p:nvSpPr>
          <p:cNvPr id="74" name="Rectangle 7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457200" y="658368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企业级 LLM 采用统计 · 摘要 (Preset ID: enterprise-llm-adoption-statistics-june-2026)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8229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Enterprise LLM Adoption Statistics · June 2026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73152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Presenc AI · Research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B2E4F"/>
                </a:solidFill>
                <a:latin typeface="Microsoft YaHei"/>
              </a:rPr>
              <a:t>四 ｜ 应用场景渗透率 · 大型企业 LLM 使用率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代码生成 70% · 客服 58% · 知识搜索 55% · 销售 52%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5486400" cy="109728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691640"/>
            <a:ext cx="91440" cy="1097280"/>
          </a:xfrm>
          <a:prstGeom prst="rect">
            <a:avLst/>
          </a:prstGeom>
          <a:solidFill>
            <a:srgbClr val="00A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1783080"/>
            <a:ext cx="38404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A1F2C"/>
                </a:solidFill>
                <a:latin typeface="Microsoft YaHei"/>
              </a:rPr>
              <a:t>代码生成 / 开发助手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194560"/>
            <a:ext cx="3840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工程团队最高渗透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2532888"/>
            <a:ext cx="2286000" cy="137160"/>
          </a:xfrm>
          <a:prstGeom prst="rect">
            <a:avLst/>
          </a:prstGeom>
          <a:solidFill>
            <a:srgbClr val="DD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2532888"/>
            <a:ext cx="1600200" cy="137160"/>
          </a:xfrm>
          <a:prstGeom prst="rect">
            <a:avLst/>
          </a:prstGeom>
          <a:solidFill>
            <a:srgbClr val="00A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63440" y="1920240"/>
            <a:ext cx="11887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2400" b="1">
                <a:solidFill>
                  <a:srgbClr val="00A6B4"/>
                </a:solidFill>
                <a:latin typeface="Microsoft YaHei"/>
              </a:rPr>
              <a:t>70%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26480" y="1691640"/>
            <a:ext cx="5486400" cy="109728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126480" y="1691640"/>
            <a:ext cx="91440" cy="1097280"/>
          </a:xfrm>
          <a:prstGeom prst="rect">
            <a:avLst/>
          </a:prstGeom>
          <a:solidFill>
            <a:srgbClr val="E06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55080" y="1783080"/>
            <a:ext cx="38404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A1F2C"/>
                </a:solidFill>
                <a:latin typeface="Microsoft YaHei"/>
              </a:rPr>
              <a:t>客服 / 对话式 AI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2194560"/>
            <a:ext cx="3840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客服中心场景普及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355080" y="2532888"/>
            <a:ext cx="2286000" cy="137160"/>
          </a:xfrm>
          <a:prstGeom prst="rect">
            <a:avLst/>
          </a:prstGeom>
          <a:solidFill>
            <a:srgbClr val="DD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355080" y="2532888"/>
            <a:ext cx="1325880" cy="137160"/>
          </a:xfrm>
          <a:prstGeom prst="rect">
            <a:avLst/>
          </a:prstGeom>
          <a:solidFill>
            <a:srgbClr val="E06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332720" y="1920240"/>
            <a:ext cx="11887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2400" b="1">
                <a:solidFill>
                  <a:srgbClr val="E06C4F"/>
                </a:solidFill>
                <a:latin typeface="Microsoft YaHei"/>
              </a:rPr>
              <a:t>58%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2907792"/>
            <a:ext cx="5486400" cy="109728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57200" y="2907792"/>
            <a:ext cx="91440" cy="1097280"/>
          </a:xfrm>
          <a:prstGeom prst="rect">
            <a:avLst/>
          </a:prstGeom>
          <a:solidFill>
            <a:srgbClr val="1AA0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2999232"/>
            <a:ext cx="38404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A1F2C"/>
                </a:solidFill>
                <a:latin typeface="Microsoft YaHei"/>
              </a:rPr>
              <a:t>内部知识搜索 / RAG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3410712"/>
            <a:ext cx="3840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企业知识库激活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5800" y="3749040"/>
            <a:ext cx="2286000" cy="137160"/>
          </a:xfrm>
          <a:prstGeom prst="rect">
            <a:avLst/>
          </a:prstGeom>
          <a:solidFill>
            <a:srgbClr val="DD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85800" y="3749040"/>
            <a:ext cx="1257300" cy="137160"/>
          </a:xfrm>
          <a:prstGeom prst="rect">
            <a:avLst/>
          </a:prstGeom>
          <a:solidFill>
            <a:srgbClr val="1AA0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663440" y="3136392"/>
            <a:ext cx="11887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2400" b="1">
                <a:solidFill>
                  <a:srgbClr val="1AA06B"/>
                </a:solidFill>
                <a:latin typeface="Microsoft YaHei"/>
              </a:rPr>
              <a:t>55%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126480" y="2907792"/>
            <a:ext cx="5486400" cy="109728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126480" y="2907792"/>
            <a:ext cx="91440" cy="109728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355080" y="2999232"/>
            <a:ext cx="38404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A1F2C"/>
                </a:solidFill>
                <a:latin typeface="Microsoft YaHei"/>
              </a:rPr>
              <a:t>销售 / 营销内容生成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55080" y="3410712"/>
            <a:ext cx="3840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营销效率提升显著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355080" y="3749040"/>
            <a:ext cx="2286000" cy="137160"/>
          </a:xfrm>
          <a:prstGeom prst="rect">
            <a:avLst/>
          </a:prstGeom>
          <a:solidFill>
            <a:srgbClr val="DD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355080" y="3749040"/>
            <a:ext cx="1188720" cy="13716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0332720" y="3136392"/>
            <a:ext cx="11887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2400" b="1">
                <a:solidFill>
                  <a:srgbClr val="7B4EC4"/>
                </a:solidFill>
                <a:latin typeface="Microsoft YaHei"/>
              </a:rPr>
              <a:t>52%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4123944"/>
            <a:ext cx="5486400" cy="109728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57200" y="4123944"/>
            <a:ext cx="91440" cy="1097280"/>
          </a:xfrm>
          <a:prstGeom prst="rect">
            <a:avLst/>
          </a:prstGeom>
          <a:solidFill>
            <a:srgbClr val="145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215384"/>
            <a:ext cx="38404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A1F2C"/>
                </a:solidFill>
                <a:latin typeface="Microsoft YaHei"/>
              </a:rPr>
              <a:t>文档处理 / 抽取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85800" y="4626864"/>
            <a:ext cx="3840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后台流程自动化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85800" y="4965192"/>
            <a:ext cx="2286000" cy="137160"/>
          </a:xfrm>
          <a:prstGeom prst="rect">
            <a:avLst/>
          </a:prstGeom>
          <a:solidFill>
            <a:srgbClr val="DD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85800" y="4965192"/>
            <a:ext cx="1097280" cy="137160"/>
          </a:xfrm>
          <a:prstGeom prst="rect">
            <a:avLst/>
          </a:prstGeom>
          <a:solidFill>
            <a:srgbClr val="145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663440" y="4352544"/>
            <a:ext cx="11887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2400" b="1">
                <a:solidFill>
                  <a:srgbClr val="145A8C"/>
                </a:solidFill>
                <a:latin typeface="Microsoft YaHei"/>
              </a:rPr>
              <a:t>48%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126480" y="4123944"/>
            <a:ext cx="5486400" cy="109728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126480" y="4123944"/>
            <a:ext cx="91440" cy="1097280"/>
          </a:xfrm>
          <a:prstGeom prst="rect">
            <a:avLst/>
          </a:prstGeom>
          <a:solidFill>
            <a:srgbClr val="C88B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355080" y="4215384"/>
            <a:ext cx="38404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A1F2C"/>
                </a:solidFill>
                <a:latin typeface="Microsoft YaHei"/>
              </a:rPr>
              <a:t>法律审阅 / 合同分析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355080" y="4626864"/>
            <a:ext cx="3840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合规要求驱动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355080" y="4965192"/>
            <a:ext cx="2286000" cy="137160"/>
          </a:xfrm>
          <a:prstGeom prst="rect">
            <a:avLst/>
          </a:prstGeom>
          <a:solidFill>
            <a:srgbClr val="DD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6355080" y="4965192"/>
            <a:ext cx="685800" cy="137160"/>
          </a:xfrm>
          <a:prstGeom prst="rect">
            <a:avLst/>
          </a:prstGeom>
          <a:solidFill>
            <a:srgbClr val="C88B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10332720" y="4352544"/>
            <a:ext cx="11887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2400" b="1">
                <a:solidFill>
                  <a:srgbClr val="C88B1E"/>
                </a:solidFill>
                <a:latin typeface="Microsoft YaHei"/>
              </a:rPr>
              <a:t>30%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57200" y="5340096"/>
            <a:ext cx="5486400" cy="109728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457200" y="5340096"/>
            <a:ext cx="91440" cy="1097280"/>
          </a:xfrm>
          <a:prstGeom prst="rect">
            <a:avLst/>
          </a:prstGeom>
          <a:solidFill>
            <a:srgbClr val="6B73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85800" y="5431536"/>
            <a:ext cx="38404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A1F2C"/>
                </a:solidFill>
                <a:latin typeface="Microsoft YaHei"/>
              </a:rPr>
              <a:t>金融分析与建模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85800" y="5843016"/>
            <a:ext cx="3840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投资 / 风险场景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85800" y="6181344"/>
            <a:ext cx="2286000" cy="137160"/>
          </a:xfrm>
          <a:prstGeom prst="rect">
            <a:avLst/>
          </a:prstGeom>
          <a:solidFill>
            <a:srgbClr val="DD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685800" y="6181344"/>
            <a:ext cx="640080" cy="137160"/>
          </a:xfrm>
          <a:prstGeom prst="rect">
            <a:avLst/>
          </a:prstGeom>
          <a:solidFill>
            <a:srgbClr val="6B73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4663440" y="5568696"/>
            <a:ext cx="11887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2400" b="1">
                <a:solidFill>
                  <a:srgbClr val="6B7380"/>
                </a:solidFill>
                <a:latin typeface="Microsoft YaHei"/>
              </a:rPr>
              <a:t>28%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126480" y="5340096"/>
            <a:ext cx="5486400" cy="109728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6126480" y="5340096"/>
            <a:ext cx="91440" cy="1097280"/>
          </a:xfrm>
          <a:prstGeom prst="rect">
            <a:avLst/>
          </a:prstGeom>
          <a:solidFill>
            <a:srgbClr val="9F4F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5431536"/>
            <a:ext cx="38404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A1F2C"/>
                </a:solidFill>
                <a:latin typeface="Microsoft YaHei"/>
              </a:rPr>
              <a:t>医疗临床工作流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355080" y="5843016"/>
            <a:ext cx="3840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受监管行业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55080" y="6181344"/>
            <a:ext cx="2286000" cy="137160"/>
          </a:xfrm>
          <a:prstGeom prst="rect">
            <a:avLst/>
          </a:prstGeom>
          <a:solidFill>
            <a:srgbClr val="DD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6355080" y="6181344"/>
            <a:ext cx="457200" cy="137160"/>
          </a:xfrm>
          <a:prstGeom prst="rect">
            <a:avLst/>
          </a:prstGeom>
          <a:solidFill>
            <a:srgbClr val="9F4F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10332720" y="5568696"/>
            <a:ext cx="11887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2400" b="1">
                <a:solidFill>
                  <a:srgbClr val="9F4FC8"/>
                </a:solidFill>
                <a:latin typeface="Microsoft YaHei"/>
              </a:rPr>
              <a:t>20%</a:t>
            </a:r>
          </a:p>
        </p:txBody>
      </p:sp>
      <p:sp>
        <p:nvSpPr>
          <p:cNvPr id="64" name="Rectangle 6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457200" y="658368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企业级 LLM 采用统计 · 摘要 (Preset ID: enterprise-llm-adoption-statistics-june-2026)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8229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Enterprise LLM Adoption Statistics · June 2026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73152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Presenc AI · Research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B2E4F"/>
                </a:solidFill>
                <a:latin typeface="Microsoft YaHei"/>
              </a:rPr>
              <a:t>五 ｜ ROI 与成熟度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仅 40% 企业报告可衡量回报 · 其余仍在试点 / 部署 / 度量阶段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5760720" cy="320040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691640"/>
            <a:ext cx="5760720" cy="502920"/>
          </a:xfrm>
          <a:prstGeom prst="rect">
            <a:avLst/>
          </a:prstGeom>
          <a:solidFill>
            <a:srgbClr val="1AA0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783080"/>
            <a:ext cx="5760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可衡量 ROI 阶段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2423160"/>
            <a:ext cx="576072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0" b="1">
                <a:solidFill>
                  <a:srgbClr val="1AA06B"/>
                </a:solidFill>
                <a:latin typeface="Microsoft YaHei"/>
              </a:rPr>
              <a:t>~40%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794760"/>
            <a:ext cx="576072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0">
                <a:solidFill>
                  <a:srgbClr val="1A1F2C"/>
                </a:solidFill>
                <a:latin typeface="Microsoft YaHei"/>
              </a:rPr>
              <a:t>企业报告了可衡量的 AI 投资回报</a:t>
            </a:r>
          </a:p>
          <a:p>
            <a:pPr algn="ctr"/>
            <a:r>
              <a:rPr sz="1400" b="0">
                <a:solidFill>
                  <a:srgbClr val="1A1F2C"/>
                </a:solidFill>
                <a:latin typeface="Microsoft YaHei"/>
              </a:rPr>
              <a:t>（成本下降 / 收入上升 / 效率提升）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1691640"/>
            <a:ext cx="5303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0A6B4"/>
                </a:solidFill>
                <a:latin typeface="Microsoft YaHei"/>
              </a:rPr>
              <a:t>其余 ~60% 仍在前期阶段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46520" y="2194560"/>
            <a:ext cx="5303520" cy="86868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446520" y="2194560"/>
            <a:ext cx="109728" cy="868680"/>
          </a:xfrm>
          <a:prstGeom prst="rect">
            <a:avLst/>
          </a:prstGeom>
          <a:solidFill>
            <a:srgbClr val="E06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75120" y="2267712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E06C4F"/>
                </a:solidFill>
                <a:latin typeface="Microsoft YaHei"/>
              </a:rPr>
              <a:t>试点 PoC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5120" y="2606040"/>
            <a:ext cx="4114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F2C"/>
                </a:solidFill>
                <a:latin typeface="Microsoft YaHei"/>
              </a:rPr>
              <a:t>验证技术与业务场景匹配度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2377440"/>
            <a:ext cx="1554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2000" b="1">
                <a:solidFill>
                  <a:srgbClr val="E06C4F"/>
                </a:solidFill>
                <a:latin typeface="Microsoft YaHei"/>
              </a:rPr>
              <a:t>约 25%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46520" y="3154680"/>
            <a:ext cx="5303520" cy="86868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46520" y="3154680"/>
            <a:ext cx="109728" cy="868680"/>
          </a:xfrm>
          <a:prstGeom prst="rect">
            <a:avLst/>
          </a:prstGeom>
          <a:solidFill>
            <a:srgbClr val="00A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75120" y="3227832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0A6B4"/>
                </a:solidFill>
                <a:latin typeface="Microsoft YaHei"/>
              </a:rPr>
              <a:t>规模化部署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75120" y="3566160"/>
            <a:ext cx="4114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F2C"/>
                </a:solidFill>
                <a:latin typeface="Microsoft YaHei"/>
              </a:rPr>
              <a:t>从试点走向多部门 / 多场景落地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3337560"/>
            <a:ext cx="1554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2000" b="1">
                <a:solidFill>
                  <a:srgbClr val="00A6B4"/>
                </a:solidFill>
                <a:latin typeface="Microsoft YaHei"/>
              </a:rPr>
              <a:t>约 20%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46520" y="4114800"/>
            <a:ext cx="5303520" cy="86868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446520" y="4114800"/>
            <a:ext cx="109728" cy="86868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75120" y="4187952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7B4EC4"/>
                </a:solidFill>
                <a:latin typeface="Microsoft YaHei"/>
              </a:rPr>
              <a:t>ROI 度量阶段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75120" y="4526280"/>
            <a:ext cx="4114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F2C"/>
                </a:solidFill>
                <a:latin typeface="Microsoft YaHei"/>
              </a:rPr>
              <a:t>完成部署但尚未量化回报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4297680"/>
            <a:ext cx="1554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2000" b="1">
                <a:solidFill>
                  <a:srgbClr val="7B4EC4"/>
                </a:solidFill>
                <a:latin typeface="Microsoft YaHei"/>
              </a:rPr>
              <a:t>约 15%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5074920"/>
            <a:ext cx="11247120" cy="1280160"/>
          </a:xfrm>
          <a:prstGeom prst="rect">
            <a:avLst/>
          </a:prstGeom>
          <a:solidFill>
            <a:srgbClr val="142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" y="516636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0A6B4"/>
                </a:solidFill>
                <a:latin typeface="Microsoft YaHei"/>
              </a:rPr>
              <a:t>ROI 数据启示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" y="5486400"/>
            <a:ext cx="10972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Microsoft YaHei"/>
              </a:rPr>
              <a:t>60% 企业尚未报告 ROI ≠ AI 没有价值，更多反映「度量体系尚未建立」；建议：① 部署前先定义 ROI 度量框架 ② 优先挑选可量化场景（代码生成 / 客服）③ 6-12 月量化周期。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8368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企业级 LLM 采用统计 · 摘要 (Preset ID: enterprise-llm-adoption-statistics-june-2026)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8229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Enterprise LLM Adoption Statistics · June 2026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73152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Presenc AI · Research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B2E4F"/>
                </a:solidFill>
                <a:latin typeface="Microsoft YaHei"/>
              </a:rPr>
              <a:t>六 ｜ 方法论与数据来源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六大研究机构 2026 年跨调查聚合 · 季度更新 · 区间值反映跨调研差异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3657600" cy="237744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691640"/>
            <a:ext cx="3657600" cy="457200"/>
          </a:xfrm>
          <a:prstGeom prst="rect">
            <a:avLst/>
          </a:prstGeom>
          <a:solidFill>
            <a:srgbClr val="00A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764792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Microsoft YaHei"/>
              </a:rPr>
              <a:t>McKinsey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3317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1F2C"/>
                </a:solidFill>
                <a:latin typeface="Microsoft YaHei"/>
              </a:rPr>
              <a:t>Global AI Survey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2834640"/>
            <a:ext cx="32004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全球 AI 调研 · 企业级渗透率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691640"/>
            <a:ext cx="3657600" cy="237744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89120" y="1691640"/>
            <a:ext cx="3657600" cy="457200"/>
          </a:xfrm>
          <a:prstGeom prst="rect">
            <a:avLst/>
          </a:prstGeom>
          <a:solidFill>
            <a:srgbClr val="E06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389120" y="1764792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Microsoft YaHei"/>
              </a:rPr>
              <a:t>BCG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17720" y="23317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1F2C"/>
                </a:solidFill>
                <a:latin typeface="Microsoft YaHei"/>
              </a:rPr>
              <a:t>AI Maturity Index 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17720" y="2834640"/>
            <a:ext cx="32004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AI 成熟度指数 · 多供应商策略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321040" y="1691640"/>
            <a:ext cx="3657600" cy="237744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321040" y="1691640"/>
            <a:ext cx="3657600" cy="457200"/>
          </a:xfrm>
          <a:prstGeom prst="rect">
            <a:avLst/>
          </a:prstGeom>
          <a:solidFill>
            <a:srgbClr val="1AA0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1040" y="1764792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Microsoft YaHei"/>
              </a:rPr>
              <a:t>Gartner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49640" y="23317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1F2C"/>
                </a:solidFill>
                <a:latin typeface="Microsoft YaHei"/>
              </a:rPr>
              <a:t>AI Hype Cycle 2026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49640" y="2834640"/>
            <a:ext cx="32004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AI 技术成熟度周期 · 部署阶段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4297680"/>
            <a:ext cx="3657600" cy="237744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57200" y="4297680"/>
            <a:ext cx="3657600" cy="45720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4370832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Microsoft YaHei"/>
              </a:rPr>
              <a:t>Deloitte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493776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1F2C"/>
                </a:solidFill>
                <a:latin typeface="Microsoft YaHei"/>
              </a:rPr>
              <a:t>State of GenAI 2026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5440680"/>
            <a:ext cx="32004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生成式 AI 现状 · 支出与场景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89120" y="4297680"/>
            <a:ext cx="3657600" cy="237744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389120" y="4297680"/>
            <a:ext cx="3657600" cy="457200"/>
          </a:xfrm>
          <a:prstGeom prst="rect">
            <a:avLst/>
          </a:prstGeom>
          <a:solidFill>
            <a:srgbClr val="145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389120" y="4370832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Microsoft YaHei"/>
              </a:rPr>
              <a:t>IBM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17720" y="493776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1F2C"/>
                </a:solidFill>
                <a:latin typeface="Microsoft YaHei"/>
              </a:rPr>
              <a:t>Global AI Adoption 2026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17720" y="5440680"/>
            <a:ext cx="32004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全球 AI 采用指数 · ROI 度量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321040" y="4297680"/>
            <a:ext cx="3657600" cy="237744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321040" y="4297680"/>
            <a:ext cx="3657600" cy="457200"/>
          </a:xfrm>
          <a:prstGeom prst="rect">
            <a:avLst/>
          </a:prstGeom>
          <a:solidFill>
            <a:srgbClr val="C88B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321040" y="4370832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Microsoft YaHei"/>
              </a:rPr>
              <a:t>KPMG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49640" y="493776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1F2C"/>
                </a:solidFill>
                <a:latin typeface="Microsoft YaHei"/>
              </a:rPr>
              <a:t>AI in Enterprise 2026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549640" y="5440680"/>
            <a:ext cx="32004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企业级 AI · 供应商格局</a:t>
            </a:r>
          </a:p>
        </p:txBody>
      </p:sp>
      <p:sp>
        <p:nvSpPr>
          <p:cNvPr id="38" name="Rectangle 3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7200" y="658368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企业级 LLM 采用统计 · 摘要 (Preset ID: enterprise-llm-adoption-statistics-june-2026)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8229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Enterprise LLM Adoption Statistics · June 2026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73152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Presenc AI · Research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B2E4F"/>
                </a:solidFill>
                <a:latin typeface="Microsoft YaHei"/>
              </a:rPr>
              <a:t>七 ｜ 企业级 AI 行动建议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从「用上 LLM」走向「用好 LLM」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5486400" cy="228600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691640"/>
            <a:ext cx="777240" cy="2286000"/>
          </a:xfrm>
          <a:prstGeom prst="rect">
            <a:avLst/>
          </a:prstGeom>
          <a:solidFill>
            <a:srgbClr val="00A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2606040"/>
            <a:ext cx="777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1874520"/>
            <a:ext cx="4389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A1F2C"/>
                </a:solidFill>
                <a:latin typeface="Microsoft YaHei"/>
              </a:rPr>
              <a:t>采用多供应商策略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2468880"/>
            <a:ext cx="438912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A1F2C"/>
                </a:solidFill>
                <a:latin typeface="Microsoft YaHei"/>
              </a:rPr>
              <a:t>不要把鸡蛋放一个篮子</a:t>
            </a:r>
          </a:p>
          <a:p>
            <a:pPr algn="l"/>
            <a:r>
              <a:rPr sz="1300" b="0">
                <a:solidFill>
                  <a:srgbClr val="1A1F2C"/>
                </a:solidFill>
                <a:latin typeface="Microsoft YaHei"/>
              </a:rPr>
              <a:t>同时部署 2-3 家前沿 LLM</a:t>
            </a:r>
          </a:p>
          <a:p>
            <a:pPr algn="l"/>
            <a:r>
              <a:rPr sz="1300" b="0">
                <a:solidFill>
                  <a:srgbClr val="1A1F2C"/>
                </a:solidFill>
                <a:latin typeface="Microsoft YaHei"/>
              </a:rPr>
              <a:t>主备 + 跨场景分配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7920" y="1691640"/>
            <a:ext cx="5486400" cy="228600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17920" y="1691640"/>
            <a:ext cx="777240" cy="2286000"/>
          </a:xfrm>
          <a:prstGeom prst="rect">
            <a:avLst/>
          </a:prstGeom>
          <a:solidFill>
            <a:srgbClr val="E06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17920" y="2606040"/>
            <a:ext cx="777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78040" y="1874520"/>
            <a:ext cx="4389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A1F2C"/>
                </a:solidFill>
                <a:latin typeface="Microsoft YaHei"/>
              </a:rPr>
              <a:t>代码场景优先落地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78040" y="2468880"/>
            <a:ext cx="438912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A1F2C"/>
                </a:solidFill>
                <a:latin typeface="Microsoft YaHei"/>
              </a:rPr>
              <a:t>70% 工程团队渗透率</a:t>
            </a:r>
          </a:p>
          <a:p>
            <a:pPr algn="l"/>
            <a:r>
              <a:rPr sz="1300" b="0">
                <a:solidFill>
                  <a:srgbClr val="1A1F2C"/>
                </a:solidFill>
                <a:latin typeface="Microsoft YaHei"/>
              </a:rPr>
              <a:t>最高 ROI 兑现速度</a:t>
            </a:r>
          </a:p>
          <a:p>
            <a:pPr algn="l"/>
            <a:r>
              <a:rPr sz="1300" b="0">
                <a:solidFill>
                  <a:srgbClr val="1A1F2C"/>
                </a:solidFill>
                <a:latin typeface="Microsoft YaHei"/>
              </a:rPr>
              <a:t>推动全团队工程效率提升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206240"/>
            <a:ext cx="5486400" cy="228600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4206240"/>
            <a:ext cx="777240" cy="2286000"/>
          </a:xfrm>
          <a:prstGeom prst="rect">
            <a:avLst/>
          </a:prstGeom>
          <a:solidFill>
            <a:srgbClr val="1AA0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" y="5120640"/>
            <a:ext cx="777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4389120"/>
            <a:ext cx="4389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A1F2C"/>
                </a:solidFill>
                <a:latin typeface="Microsoft YaHei"/>
              </a:rPr>
              <a:t>建立 ROI 度量框架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4983480"/>
            <a:ext cx="438912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A1F2C"/>
                </a:solidFill>
                <a:latin typeface="Microsoft YaHei"/>
              </a:rPr>
              <a:t>60% 企业缺度量</a:t>
            </a:r>
          </a:p>
          <a:p>
            <a:pPr algn="l"/>
            <a:r>
              <a:rPr sz="1300" b="0">
                <a:solidFill>
                  <a:srgbClr val="1A1F2C"/>
                </a:solidFill>
                <a:latin typeface="Microsoft YaHei"/>
              </a:rPr>
              <a:t>部署前先定义 KPI</a:t>
            </a:r>
          </a:p>
          <a:p>
            <a:pPr algn="l"/>
            <a:r>
              <a:rPr sz="1300" b="0">
                <a:solidFill>
                  <a:srgbClr val="1A1F2C"/>
                </a:solidFill>
                <a:latin typeface="Microsoft YaHei"/>
              </a:rPr>
              <a:t>6-12 月量化周期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217920" y="4206240"/>
            <a:ext cx="5486400" cy="228600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217920" y="4206240"/>
            <a:ext cx="777240" cy="228600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17920" y="5120640"/>
            <a:ext cx="777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78040" y="4389120"/>
            <a:ext cx="4389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A1F2C"/>
                </a:solidFill>
                <a:latin typeface="Microsoft YaHei"/>
              </a:rPr>
              <a:t>关注开源权重模型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78040" y="4983480"/>
            <a:ext cx="438912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A1F2C"/>
                </a:solidFill>
                <a:latin typeface="Microsoft YaHei"/>
              </a:rPr>
              <a:t>5-10% 推理份额增长</a:t>
            </a:r>
          </a:p>
          <a:p>
            <a:pPr algn="l"/>
            <a:r>
              <a:rPr sz="1300" b="0">
                <a:solidFill>
                  <a:srgbClr val="1A1F2C"/>
                </a:solidFill>
                <a:latin typeface="Microsoft YaHei"/>
              </a:rPr>
              <a:t>Llama / Mistral 自主可控</a:t>
            </a:r>
          </a:p>
          <a:p>
            <a:pPr algn="l"/>
            <a:r>
              <a:rPr sz="1300" b="0">
                <a:solidFill>
                  <a:srgbClr val="1A1F2C"/>
                </a:solidFill>
                <a:latin typeface="Microsoft YaHei"/>
              </a:rPr>
              <a:t>降低单一供应商锁定</a:t>
            </a:r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8368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企业级 LLM 采用统计 · 摘要 (Preset ID: enterprise-llm-adoption-statistics-june-2026)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8229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Enterprise LLM Adoption Statistics · June 2026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73152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Presenc AI · Research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B2E4F"/>
                </a:solidFill>
                <a:latin typeface="Microsoft YaHei"/>
              </a:rPr>
              <a:t>关键洞察总结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Key Takeaways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3657600" cy="228600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691640"/>
            <a:ext cx="3657600" cy="109728"/>
          </a:xfrm>
          <a:prstGeom prst="rect">
            <a:avLst/>
          </a:prstGeom>
          <a:solidFill>
            <a:srgbClr val="00A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1874520"/>
            <a:ext cx="3291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00A6B4"/>
                </a:solidFill>
                <a:latin typeface="Microsoft YaHei"/>
              </a:rPr>
              <a:t>85-90%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46888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1A1F2C"/>
                </a:solidFill>
                <a:latin typeface="Microsoft YaHei"/>
              </a:rPr>
              <a:t>渗透率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880360"/>
            <a:ext cx="32918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F2C"/>
                </a:solidFill>
                <a:latin typeface="Microsoft YaHei"/>
              </a:rPr>
              <a:t>大型企业生产 LLM 部署率</a:t>
            </a:r>
          </a:p>
          <a:p>
            <a:pPr algn="l"/>
            <a:r>
              <a:rPr sz="1100" b="0">
                <a:solidFill>
                  <a:srgbClr val="1A1F2C"/>
                </a:solidFill>
                <a:latin typeface="Microsoft YaHei"/>
              </a:rPr>
              <a:t>一年从 65% 跃升至 85-90%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691640"/>
            <a:ext cx="3657600" cy="228600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89120" y="1691640"/>
            <a:ext cx="3657600" cy="109728"/>
          </a:xfrm>
          <a:prstGeom prst="rect">
            <a:avLst/>
          </a:prstGeom>
          <a:solidFill>
            <a:srgbClr val="1AA0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0" y="1874520"/>
            <a:ext cx="3291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1AA06B"/>
                </a:solidFill>
                <a:latin typeface="Microsoft YaHei"/>
              </a:rPr>
              <a:t>$15B → $35B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246888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1A1F2C"/>
                </a:solidFill>
                <a:latin typeface="Microsoft YaHei"/>
              </a:rPr>
              <a:t>支出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2880360"/>
            <a:ext cx="32918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F2C"/>
                </a:solidFill>
                <a:latin typeface="Microsoft YaHei"/>
              </a:rPr>
              <a:t>H1 突破 $15B</a:t>
            </a:r>
          </a:p>
          <a:p>
            <a:pPr algn="l"/>
            <a:r>
              <a:rPr sz="1100" b="0">
                <a:solidFill>
                  <a:srgbClr val="1A1F2C"/>
                </a:solidFill>
                <a:latin typeface="Microsoft YaHei"/>
              </a:rPr>
              <a:t>全年有望超 $35B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321040" y="1691640"/>
            <a:ext cx="3657600" cy="228600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321040" y="1691640"/>
            <a:ext cx="3657600" cy="109728"/>
          </a:xfrm>
          <a:prstGeom prst="rect">
            <a:avLst/>
          </a:prstGeom>
          <a:solidFill>
            <a:srgbClr val="E06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503920" y="1874520"/>
            <a:ext cx="3291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E06C4F"/>
                </a:solidFill>
                <a:latin typeface="Microsoft YaHei"/>
              </a:rPr>
              <a:t>55-65%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03920" y="246888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1A1F2C"/>
                </a:solidFill>
                <a:latin typeface="Microsoft YaHei"/>
              </a:rPr>
              <a:t>多供应商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03920" y="2880360"/>
            <a:ext cx="32918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F2C"/>
                </a:solidFill>
                <a:latin typeface="Microsoft YaHei"/>
              </a:rPr>
              <a:t>企业同时跑多家前沿 LLM</a:t>
            </a:r>
          </a:p>
          <a:p>
            <a:pPr algn="l"/>
            <a:r>
              <a:rPr sz="1100" b="0">
                <a:solidFill>
                  <a:srgbClr val="1A1F2C"/>
                </a:solidFill>
                <a:latin typeface="Microsoft YaHei"/>
              </a:rPr>
              <a:t>反超单一锁定策略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4206240"/>
            <a:ext cx="3657600" cy="228600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57200" y="4206240"/>
            <a:ext cx="3657600" cy="109728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4389120"/>
            <a:ext cx="3291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7B4EC4"/>
                </a:solidFill>
                <a:latin typeface="Microsoft YaHei"/>
              </a:rPr>
              <a:t>70% / 58%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498348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1A1F2C"/>
                </a:solidFill>
                <a:latin typeface="Microsoft YaHei"/>
              </a:rPr>
              <a:t>Top 2 场景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5394960"/>
            <a:ext cx="32918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F2C"/>
                </a:solidFill>
                <a:latin typeface="Microsoft YaHei"/>
              </a:rPr>
              <a:t>代码生成 + 客服</a:t>
            </a:r>
          </a:p>
          <a:p>
            <a:pPr algn="l"/>
            <a:r>
              <a:rPr sz="1100" b="0">
                <a:solidFill>
                  <a:srgbClr val="1A1F2C"/>
                </a:solidFill>
                <a:latin typeface="Microsoft YaHei"/>
              </a:rPr>
              <a:t>成为企业级 AI 渗透最深的场景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89120" y="4206240"/>
            <a:ext cx="3657600" cy="228600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389120" y="4206240"/>
            <a:ext cx="3657600" cy="109728"/>
          </a:xfrm>
          <a:prstGeom prst="rect">
            <a:avLst/>
          </a:prstGeom>
          <a:solidFill>
            <a:srgbClr val="C88B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72000" y="4389120"/>
            <a:ext cx="3291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C88B1E"/>
                </a:solidFill>
                <a:latin typeface="Microsoft YaHei"/>
              </a:rPr>
              <a:t>40%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72000" y="498348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1A1F2C"/>
                </a:solidFill>
                <a:latin typeface="Microsoft YaHei"/>
              </a:rPr>
              <a:t>ROI 兑现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72000" y="5394960"/>
            <a:ext cx="32918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F2C"/>
                </a:solidFill>
                <a:latin typeface="Microsoft YaHei"/>
              </a:rPr>
              <a:t>可衡量回报阶段</a:t>
            </a:r>
          </a:p>
          <a:p>
            <a:pPr algn="l"/>
            <a:r>
              <a:rPr sz="1100" b="0">
                <a:solidFill>
                  <a:srgbClr val="1A1F2C"/>
                </a:solidFill>
                <a:latin typeface="Microsoft YaHei"/>
              </a:rPr>
              <a:t>60% 仍在前期或度量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321040" y="4206240"/>
            <a:ext cx="3657600" cy="228600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321040" y="4206240"/>
            <a:ext cx="3657600" cy="109728"/>
          </a:xfrm>
          <a:prstGeom prst="rect">
            <a:avLst/>
          </a:prstGeom>
          <a:solidFill>
            <a:srgbClr val="145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503920" y="4389120"/>
            <a:ext cx="3291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145A8C"/>
                </a:solidFill>
                <a:latin typeface="Microsoft YaHei"/>
              </a:rPr>
              <a:t>65-75%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03920" y="498348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1A1F2C"/>
                </a:solidFill>
                <a:latin typeface="Microsoft YaHei"/>
              </a:rPr>
              <a:t>双寡头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503920" y="5394960"/>
            <a:ext cx="32918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F2C"/>
                </a:solidFill>
                <a:latin typeface="Microsoft YaHei"/>
              </a:rPr>
              <a:t>OpenAI + Anthropic 合计</a:t>
            </a:r>
          </a:p>
          <a:p>
            <a:pPr algn="l"/>
            <a:r>
              <a:rPr sz="1100" b="0">
                <a:solidFill>
                  <a:srgbClr val="1A1F2C"/>
                </a:solidFill>
                <a:latin typeface="Microsoft YaHei"/>
              </a:rPr>
              <a:t>市场远未饱和</a:t>
            </a:r>
          </a:p>
        </p:txBody>
      </p:sp>
      <p:sp>
        <p:nvSpPr>
          <p:cNvPr id="38" name="Rectangle 3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7200" y="658368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企业级 LLM 采用统计 · 摘要 (Preset ID: enterprise-llm-adoption-statistics-june-2026)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8229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Enterprise LLM Adoption Statistics · June 2026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73152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Presenc AI · Research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B2E4F"/>
                </a:solidFill>
                <a:latin typeface="Microsoft YaHei"/>
              </a:rPr>
              <a:t>资料来源与声明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Source &amp; Disclaimer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9164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45A8C"/>
                </a:solidFill>
                <a:latin typeface="Microsoft YaHei"/>
              </a:rPr>
              <a:t>原文与作者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148840"/>
            <a:ext cx="5486400" cy="2286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0A6B4"/>
                </a:solidFill>
                <a:latin typeface="Microsoft YaHei"/>
              </a:rPr>
              <a:t>▍ </a:t>
            </a:r>
            <a:r>
              <a:rPr sz="1200">
                <a:solidFill>
                  <a:srgbClr val="1A1F2C"/>
                </a:solidFill>
                <a:latin typeface="Microsoft YaHei"/>
              </a:rPr>
              <a:t>原文出处：presenc.ai/research/enterprise-llm-adoption-statistics-june-2026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00A6B4"/>
                </a:solidFill>
                <a:latin typeface="Microsoft YaHei"/>
              </a:rPr>
              <a:t>▍ </a:t>
            </a:r>
            <a:r>
              <a:rPr sz="1200">
                <a:solidFill>
                  <a:srgbClr val="1A1F2C"/>
                </a:solidFill>
                <a:latin typeface="Microsoft YaHei"/>
              </a:rPr>
              <a:t>作者：Ramanath，CTO &amp; Co-Founder @ Presenc AI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00A6B4"/>
                </a:solidFill>
                <a:latin typeface="Microsoft YaHei"/>
              </a:rPr>
              <a:t>▍ </a:t>
            </a:r>
            <a:r>
              <a:rPr sz="1200">
                <a:solidFill>
                  <a:srgbClr val="1A1F2C"/>
                </a:solidFill>
                <a:latin typeface="Microsoft YaHei"/>
              </a:rPr>
              <a:t>数据时间：2026 年 6 月 · 季度更新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00A6B4"/>
                </a:solidFill>
                <a:latin typeface="Microsoft YaHei"/>
              </a:rPr>
              <a:t>▍ </a:t>
            </a:r>
            <a:r>
              <a:rPr sz="1200">
                <a:solidFill>
                  <a:srgbClr val="1A1F2C"/>
                </a:solidFill>
                <a:latin typeface="Microsoft YaHei"/>
              </a:rPr>
              <a:t>Cite This Report：可引用为 Presenc AI 2026 跨调查聚合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00A6B4"/>
                </a:solidFill>
                <a:latin typeface="Microsoft YaHei"/>
              </a:rPr>
              <a:t>▍ </a:t>
            </a:r>
            <a:r>
              <a:rPr sz="1200">
                <a:solidFill>
                  <a:srgbClr val="1A1F2C"/>
                </a:solidFill>
                <a:latin typeface="Microsoft YaHei"/>
              </a:rPr>
              <a:t>全文类型：行业研究 + 跨调查数据汇编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29768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00A6B4"/>
                </a:solidFill>
                <a:latin typeface="Microsoft YaHei"/>
              </a:rPr>
              <a:t>六大数据源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709160"/>
            <a:ext cx="548640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00A6B4"/>
                </a:solidFill>
                <a:latin typeface="Microsoft YaHei"/>
              </a:rPr>
              <a:t>▍ </a:t>
            </a:r>
            <a:r>
              <a:rPr sz="1100">
                <a:solidFill>
                  <a:srgbClr val="1A1F2C"/>
                </a:solidFill>
                <a:latin typeface="Microsoft YaHei"/>
              </a:rPr>
              <a:t>McKinsey Global AI Survey 2026</a:t>
            </a:r>
          </a:p>
          <a:p>
            <a:pPr algn="l">
              <a:spcAft>
                <a:spcPts val="600"/>
              </a:spcAft>
            </a:pPr>
            <a:r>
              <a:rPr sz="1100" b="1">
                <a:solidFill>
                  <a:srgbClr val="00A6B4"/>
                </a:solidFill>
                <a:latin typeface="Microsoft YaHei"/>
              </a:rPr>
              <a:t>▍ </a:t>
            </a:r>
            <a:r>
              <a:rPr sz="1100">
                <a:solidFill>
                  <a:srgbClr val="1A1F2C"/>
                </a:solidFill>
                <a:latin typeface="Microsoft YaHei"/>
              </a:rPr>
              <a:t>BCG AI Maturity Index 2026</a:t>
            </a:r>
          </a:p>
          <a:p>
            <a:pPr algn="l">
              <a:spcAft>
                <a:spcPts val="600"/>
              </a:spcAft>
            </a:pPr>
            <a:r>
              <a:rPr sz="1100" b="1">
                <a:solidFill>
                  <a:srgbClr val="00A6B4"/>
                </a:solidFill>
                <a:latin typeface="Microsoft YaHei"/>
              </a:rPr>
              <a:t>▍ </a:t>
            </a:r>
            <a:r>
              <a:rPr sz="1100">
                <a:solidFill>
                  <a:srgbClr val="1A1F2C"/>
                </a:solidFill>
                <a:latin typeface="Microsoft YaHei"/>
              </a:rPr>
              <a:t>Gartner AI Hype Cycle 2026</a:t>
            </a:r>
          </a:p>
          <a:p>
            <a:pPr algn="l">
              <a:spcAft>
                <a:spcPts val="600"/>
              </a:spcAft>
            </a:pPr>
            <a:r>
              <a:rPr sz="1100" b="1">
                <a:solidFill>
                  <a:srgbClr val="00A6B4"/>
                </a:solidFill>
                <a:latin typeface="Microsoft YaHei"/>
              </a:rPr>
              <a:t>▍ </a:t>
            </a:r>
            <a:r>
              <a:rPr sz="1100">
                <a:solidFill>
                  <a:srgbClr val="1A1F2C"/>
                </a:solidFill>
                <a:latin typeface="Microsoft YaHei"/>
              </a:rPr>
              <a:t>Deloitte State of Generative AI 2026</a:t>
            </a:r>
          </a:p>
          <a:p>
            <a:pPr algn="l">
              <a:spcAft>
                <a:spcPts val="600"/>
              </a:spcAft>
            </a:pPr>
            <a:r>
              <a:rPr sz="1100" b="1">
                <a:solidFill>
                  <a:srgbClr val="00A6B4"/>
                </a:solidFill>
                <a:latin typeface="Microsoft YaHei"/>
              </a:rPr>
              <a:t>▍ </a:t>
            </a:r>
            <a:r>
              <a:rPr sz="1100">
                <a:solidFill>
                  <a:srgbClr val="1A1F2C"/>
                </a:solidFill>
                <a:latin typeface="Microsoft YaHei"/>
              </a:rPr>
              <a:t>IBM Global AI Adoption Index 2026</a:t>
            </a:r>
          </a:p>
          <a:p>
            <a:pPr algn="l">
              <a:spcAft>
                <a:spcPts val="600"/>
              </a:spcAft>
            </a:pPr>
            <a:r>
              <a:rPr sz="1100" b="1">
                <a:solidFill>
                  <a:srgbClr val="00A6B4"/>
                </a:solidFill>
                <a:latin typeface="Microsoft YaHei"/>
              </a:rPr>
              <a:t>▍ </a:t>
            </a:r>
            <a:r>
              <a:rPr sz="1100">
                <a:solidFill>
                  <a:srgbClr val="1A1F2C"/>
                </a:solidFill>
                <a:latin typeface="Microsoft YaHei"/>
              </a:rPr>
              <a:t>KPMG AI in Enterprise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1691640"/>
            <a:ext cx="5303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E06C4F"/>
                </a:solidFill>
                <a:latin typeface="Microsoft YaHei"/>
              </a:rPr>
              <a:t>声明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2148840"/>
            <a:ext cx="5303520" cy="2286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0A6B4"/>
                </a:solidFill>
                <a:latin typeface="Microsoft YaHei"/>
              </a:rPr>
              <a:t>▍ </a:t>
            </a:r>
            <a:r>
              <a:rPr sz="1200">
                <a:solidFill>
                  <a:srgbClr val="1A1F2C"/>
                </a:solidFill>
                <a:latin typeface="Microsoft YaHei"/>
              </a:rPr>
              <a:t>本 PPT 为 Presenc AI 行业研究结构化摘要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00A6B4"/>
                </a:solidFill>
                <a:latin typeface="Microsoft YaHei"/>
              </a:rPr>
              <a:t>▍ </a:t>
            </a:r>
            <a:r>
              <a:rPr sz="1200">
                <a:solidFill>
                  <a:srgbClr val="1A1F2C"/>
                </a:solidFill>
                <a:latin typeface="Microsoft YaHei"/>
              </a:rPr>
              <a:t>数据点以区间表达（如 85-90%）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00A6B4"/>
                </a:solidFill>
                <a:latin typeface="Microsoft YaHei"/>
              </a:rPr>
              <a:t>▍ </a:t>
            </a:r>
            <a:r>
              <a:rPr sz="1200">
                <a:solidFill>
                  <a:srgbClr val="1A1F2C"/>
                </a:solidFill>
                <a:latin typeface="Microsoft YaHei"/>
              </a:rPr>
              <a:t>反映跨调查差异，由季度更新机制覆盖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00A6B4"/>
                </a:solidFill>
                <a:latin typeface="Microsoft YaHei"/>
              </a:rPr>
              <a:t>▍ </a:t>
            </a:r>
            <a:r>
              <a:rPr sz="1200">
                <a:solidFill>
                  <a:srgbClr val="1A1F2C"/>
                </a:solidFill>
                <a:latin typeface="Microsoft YaHei"/>
              </a:rPr>
              <a:t>所有数字来源于公开 2026 调查 + 厂商披露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00A6B4"/>
                </a:solidFill>
                <a:latin typeface="Microsoft YaHei"/>
              </a:rPr>
              <a:t>▍ </a:t>
            </a:r>
            <a:r>
              <a:rPr sz="1200">
                <a:solidFill>
                  <a:srgbClr val="1A1F2C"/>
                </a:solidFill>
                <a:latin typeface="Microsoft YaHei"/>
              </a:rPr>
              <a:t>不构成投资建议，仅供行业参考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6520" y="4297680"/>
            <a:ext cx="5303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AA06B"/>
                </a:solidFill>
                <a:latin typeface="Microsoft YaHei"/>
              </a:rPr>
              <a:t>PPT 生成说明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4709160"/>
            <a:ext cx="530352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00A6B4"/>
                </a:solidFill>
                <a:latin typeface="Microsoft YaHei"/>
              </a:rPr>
              <a:t>▍ </a:t>
            </a:r>
            <a:r>
              <a:rPr sz="1100">
                <a:solidFill>
                  <a:srgbClr val="1A1F2C"/>
                </a:solidFill>
                <a:latin typeface="Microsoft YaHei"/>
              </a:rPr>
              <a:t>原文为英文 SPA 页面（无内容图片）</a:t>
            </a:r>
          </a:p>
          <a:p>
            <a:pPr algn="l">
              <a:spcAft>
                <a:spcPts val="600"/>
              </a:spcAft>
            </a:pPr>
            <a:r>
              <a:rPr sz="1100" b="1">
                <a:solidFill>
                  <a:srgbClr val="00A6B4"/>
                </a:solidFill>
                <a:latin typeface="Microsoft YaHei"/>
              </a:rPr>
              <a:t>▍ </a:t>
            </a:r>
            <a:r>
              <a:rPr sz="1100">
                <a:solidFill>
                  <a:srgbClr val="1A1F2C"/>
                </a:solidFill>
                <a:latin typeface="Microsoft YaHei"/>
              </a:rPr>
              <a:t>PPT 以表格 + 数据 callout 为主</a:t>
            </a:r>
          </a:p>
          <a:p>
            <a:pPr algn="l">
              <a:spcAft>
                <a:spcPts val="600"/>
              </a:spcAft>
            </a:pPr>
            <a:r>
              <a:rPr sz="1100" b="1">
                <a:solidFill>
                  <a:srgbClr val="00A6B4"/>
                </a:solidFill>
                <a:latin typeface="Microsoft YaHei"/>
              </a:rPr>
              <a:t>▍ </a:t>
            </a:r>
            <a:r>
              <a:rPr sz="1100">
                <a:solidFill>
                  <a:srgbClr val="1A1F2C"/>
                </a:solidFill>
                <a:latin typeface="Microsoft YaHei"/>
              </a:rPr>
              <a:t>12 页对应 6 章 + 摘要 + 来源</a:t>
            </a:r>
          </a:p>
          <a:p>
            <a:pPr algn="l">
              <a:spcAft>
                <a:spcPts val="600"/>
              </a:spcAft>
            </a:pPr>
            <a:r>
              <a:rPr sz="1100" b="1">
                <a:solidFill>
                  <a:srgbClr val="00A6B4"/>
                </a:solidFill>
                <a:latin typeface="Microsoft YaHei"/>
              </a:rPr>
              <a:t>▍ </a:t>
            </a:r>
            <a:r>
              <a:rPr sz="1100">
                <a:solidFill>
                  <a:srgbClr val="1A1F2C"/>
                </a:solidFill>
                <a:latin typeface="Microsoft YaHei"/>
              </a:rPr>
              <a:t>忠实原文，未引入外推结论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7200" y="658368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企业级 LLM 采用统计 · 摘要 (Preset ID: enterprise-llm-adoption-statistics-june-2026)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12 /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