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E600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73152"/>
            <a:ext cx="9601200" cy="411480"/>
          </a:xfrm>
          <a:prstGeom prst="rect">
            <a:avLst/>
          </a:prstGeom>
          <a:noFill/>
        </p:spPr>
        <p:txBody>
          <a:bodyPr wrap="square" lIns="54864" rIns="54864" tIns="18288" bIns="18288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FFFFFF"/>
                </a:solidFill>
                <a:latin typeface="Calibri"/>
                <a:ea typeface="Calibri"/>
              </a:rPr>
              <a:t>China Mobile X WorkBuddy  |  The Token Distribution War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0040" y="457200"/>
            <a:ext cx="9601200" cy="292608"/>
          </a:xfrm>
          <a:prstGeom prst="rect">
            <a:avLst/>
          </a:prstGeom>
          <a:noFill/>
        </p:spPr>
        <p:txBody>
          <a:bodyPr wrap="square" lIns="54864" rIns="54864" tIns="18288" bIns="18288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>
                <a:solidFill>
                  <a:srgbClr val="CBD6E6"/>
                </a:solidFill>
                <a:latin typeface="Calibri"/>
                <a:ea typeface="Calibri"/>
              </a:rPr>
              <a:t>From chat box to scenario super-entry  -  a 13M-DAU token sink meeting carrier-grade compute</a:t>
            </a:r>
          </a:p>
        </p:txBody>
      </p:sp>
      <p:sp>
        <p:nvSpPr>
          <p:cNvPr id="6" name="Rectangle 5"/>
          <p:cNvSpPr/>
          <p:nvPr/>
        </p:nvSpPr>
        <p:spPr>
          <a:xfrm>
            <a:off x="9875520" y="137160"/>
            <a:ext cx="2176272" cy="502920"/>
          </a:xfrm>
          <a:prstGeom prst="rect">
            <a:avLst/>
          </a:prstGeom>
          <a:solidFill>
            <a:srgbClr val="1636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875520" y="164592"/>
            <a:ext cx="2176272" cy="457200"/>
          </a:xfrm>
          <a:prstGeom prst="rect">
            <a:avLst/>
          </a:prstGeom>
          <a:noFill/>
        </p:spPr>
        <p:txBody>
          <a:bodyPr wrap="square" lIns="54864" rIns="54864" tIns="18288" bIns="18288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>
                <a:solidFill>
                  <a:srgbClr val="FFFFFF"/>
                </a:solidFill>
                <a:latin typeface="Calibri"/>
                <a:ea typeface="Calibri"/>
              </a:rPr>
              <a:t>MaaS  -  Scenario  -  Carrier</a:t>
            </a:r>
          </a:p>
        </p:txBody>
      </p:sp>
      <p:sp>
        <p:nvSpPr>
          <p:cNvPr id="8" name="Rectangle 7"/>
          <p:cNvSpPr/>
          <p:nvPr/>
        </p:nvSpPr>
        <p:spPr>
          <a:xfrm>
            <a:off x="320040" y="960120"/>
            <a:ext cx="3904487" cy="5486400"/>
          </a:xfrm>
          <a:prstGeom prst="rect">
            <a:avLst/>
          </a:prstGeom>
          <a:solidFill>
            <a:srgbClr val="E9F2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70832" y="960120"/>
            <a:ext cx="3904487" cy="5486400"/>
          </a:xfrm>
          <a:prstGeom prst="rect">
            <a:avLst/>
          </a:prstGeom>
          <a:solidFill>
            <a:srgbClr val="FDEC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421624" y="960120"/>
            <a:ext cx="3904487" cy="5486400"/>
          </a:xfrm>
          <a:prstGeom prst="rect">
            <a:avLst/>
          </a:prstGeom>
          <a:solidFill>
            <a:srgbClr val="E8F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20040" y="960120"/>
            <a:ext cx="3904487" cy="292608"/>
          </a:xfrm>
          <a:prstGeom prst="rect">
            <a:avLst/>
          </a:prstGeom>
          <a:solidFill>
            <a:srgbClr val="006F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70832" y="960120"/>
            <a:ext cx="3904487" cy="292608"/>
          </a:xfrm>
          <a:prstGeom prst="rect">
            <a:avLst/>
          </a:prstGeom>
          <a:solidFill>
            <a:srgbClr val="E600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421624" y="960120"/>
            <a:ext cx="3904487" cy="292608"/>
          </a:xfrm>
          <a:prstGeom prst="rect">
            <a:avLst/>
          </a:prstGeom>
          <a:solidFill>
            <a:srgbClr val="009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20040" y="960120"/>
            <a:ext cx="3904487" cy="292608"/>
          </a:xfrm>
          <a:prstGeom prst="rect">
            <a:avLst/>
          </a:prstGeom>
          <a:noFill/>
        </p:spPr>
        <p:txBody>
          <a:bodyPr wrap="square" lIns="54864" rIns="54864" tIns="18288" bIns="18288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FFFFFF"/>
                </a:solidFill>
                <a:latin typeface="Calibri"/>
                <a:ea typeface="Calibri"/>
              </a:rPr>
              <a:t>1  |  Why WorkBuddy Is a Token Black Hole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11480" y="1371600"/>
            <a:ext cx="1207008" cy="777240"/>
          </a:xfrm>
          <a:prstGeom prst="rect">
            <a:avLst/>
          </a:prstGeom>
          <a:solidFill>
            <a:srgbClr val="FFFFFF"/>
          </a:solidFill>
          <a:ln w="6350">
            <a:solidFill>
              <a:srgbClr val="D6DE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11480" y="1417320"/>
            <a:ext cx="1207008" cy="384048"/>
          </a:xfrm>
          <a:prstGeom prst="rect">
            <a:avLst/>
          </a:prstGeom>
          <a:noFill/>
        </p:spPr>
        <p:txBody>
          <a:bodyPr wrap="square" lIns="54864" rIns="54864" tIns="18288" bIns="18288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000" b="1">
                <a:solidFill>
                  <a:srgbClr val="006FC8"/>
                </a:solidFill>
                <a:latin typeface="Calibri"/>
                <a:ea typeface="Calibri"/>
              </a:rPr>
              <a:t>20M+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1480" y="1828800"/>
            <a:ext cx="1207008" cy="274320"/>
          </a:xfrm>
          <a:prstGeom prst="rect">
            <a:avLst/>
          </a:prstGeom>
          <a:noFill/>
        </p:spPr>
        <p:txBody>
          <a:bodyPr wrap="square" lIns="54864" rIns="54864" tIns="18288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850" b="0">
                <a:solidFill>
                  <a:srgbClr val="556677"/>
                </a:solidFill>
                <a:latin typeface="Calibri"/>
                <a:ea typeface="Calibri"/>
              </a:rPr>
              <a:t>MAU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673352" y="1371600"/>
            <a:ext cx="1207008" cy="777240"/>
          </a:xfrm>
          <a:prstGeom prst="rect">
            <a:avLst/>
          </a:prstGeom>
          <a:solidFill>
            <a:srgbClr val="FFFFFF"/>
          </a:solidFill>
          <a:ln w="6350">
            <a:solidFill>
              <a:srgbClr val="D6DE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673352" y="1417320"/>
            <a:ext cx="1207008" cy="384048"/>
          </a:xfrm>
          <a:prstGeom prst="rect">
            <a:avLst/>
          </a:prstGeom>
          <a:noFill/>
        </p:spPr>
        <p:txBody>
          <a:bodyPr wrap="square" lIns="54864" rIns="54864" tIns="18288" bIns="18288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000" b="1">
                <a:solidFill>
                  <a:srgbClr val="E60028"/>
                </a:solidFill>
                <a:latin typeface="Calibri"/>
                <a:ea typeface="Calibri"/>
              </a:rPr>
              <a:t>13M+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73352" y="1828800"/>
            <a:ext cx="1207008" cy="274320"/>
          </a:xfrm>
          <a:prstGeom prst="rect">
            <a:avLst/>
          </a:prstGeom>
          <a:noFill/>
        </p:spPr>
        <p:txBody>
          <a:bodyPr wrap="square" lIns="54864" rIns="54864" tIns="18288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850" b="0">
                <a:solidFill>
                  <a:srgbClr val="556677"/>
                </a:solidFill>
                <a:latin typeface="Calibri"/>
                <a:ea typeface="Calibri"/>
              </a:rPr>
              <a:t>DAU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935224" y="1371600"/>
            <a:ext cx="1207008" cy="777240"/>
          </a:xfrm>
          <a:prstGeom prst="rect">
            <a:avLst/>
          </a:prstGeom>
          <a:solidFill>
            <a:srgbClr val="FFFFFF"/>
          </a:solidFill>
          <a:ln w="6350">
            <a:solidFill>
              <a:srgbClr val="D6DE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935224" y="1417320"/>
            <a:ext cx="1207008" cy="384048"/>
          </a:xfrm>
          <a:prstGeom prst="rect">
            <a:avLst/>
          </a:prstGeom>
          <a:noFill/>
        </p:spPr>
        <p:txBody>
          <a:bodyPr wrap="square" lIns="54864" rIns="54864" tIns="18288" bIns="18288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000" b="1">
                <a:solidFill>
                  <a:srgbClr val="009AA8"/>
                </a:solidFill>
                <a:latin typeface="Calibri"/>
                <a:ea typeface="Calibri"/>
              </a:rPr>
              <a:t>65-75%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935224" y="1828800"/>
            <a:ext cx="1207008" cy="274320"/>
          </a:xfrm>
          <a:prstGeom prst="rect">
            <a:avLst/>
          </a:prstGeom>
          <a:noFill/>
        </p:spPr>
        <p:txBody>
          <a:bodyPr wrap="square" lIns="54864" rIns="54864" tIns="18288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850" b="0">
                <a:solidFill>
                  <a:srgbClr val="556677"/>
                </a:solidFill>
                <a:latin typeface="Calibri"/>
                <a:ea typeface="Calibri"/>
              </a:rPr>
              <a:t>DAU/MAU Stickiness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11480" y="2240280"/>
            <a:ext cx="3721607" cy="256032"/>
          </a:xfrm>
          <a:prstGeom prst="rect">
            <a:avLst/>
          </a:prstGeom>
          <a:noFill/>
        </p:spPr>
        <p:txBody>
          <a:bodyPr wrap="square" lIns="54864" rIns="54864" tIns="18288" bIns="18288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1">
                <a:solidFill>
                  <a:srgbClr val="006FC8"/>
                </a:solidFill>
                <a:latin typeface="Calibri"/>
                <a:ea typeface="Calibri"/>
              </a:rPr>
              <a:t>OpenRouter data: Agent ≈ 5x human token use, 81.2% token share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11480" y="2542032"/>
            <a:ext cx="3721607" cy="3291840"/>
          </a:xfrm>
          <a:prstGeom prst="rect">
            <a:avLst/>
          </a:prstGeom>
          <a:noFill/>
        </p:spPr>
        <p:txBody>
          <a:bodyPr wrap="square" lIns="73152" rIns="73152" tIns="36576" bIns="36576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006FC8"/>
                </a:solidFill>
                <a:latin typeface="Calibri"/>
              </a:rPr>
              <a:t>■ </a:t>
            </a:r>
            <a:r>
              <a:rPr sz="1100" b="1">
                <a:solidFill>
                  <a:srgbClr val="1F2A3A"/>
                </a:solidFill>
                <a:latin typeface="Calibri"/>
              </a:rPr>
              <a:t>Not a chat box - a scenario super-entry</a:t>
            </a:r>
          </a:p>
          <a:p>
            <a:pPr algn="l">
              <a:lnSpc>
                <a:spcPct val="115000"/>
              </a:lnSpc>
              <a:spcBef>
                <a:spcPts val="200"/>
              </a:spcBef>
            </a:pPr>
            <a:r>
              <a:rPr sz="950" b="0">
                <a:solidFill>
                  <a:srgbClr val="556677"/>
                </a:solidFill>
                <a:latin typeface="Calibri"/>
              </a:rPr>
              <a:t>Office, design, data, customer-service tasks end-to-end inside one product</a:t>
            </a:r>
          </a:p>
          <a:p>
            <a:pPr algn="l">
              <a:lnSpc>
                <a:spcPct val="115000"/>
              </a:lnSpc>
              <a:spcBef>
                <a:spcPts val="600"/>
              </a:spcBef>
            </a:pPr>
            <a:r>
              <a:rPr sz="1100" b="1">
                <a:solidFill>
                  <a:srgbClr val="006FC8"/>
                </a:solidFill>
                <a:latin typeface="Calibri"/>
              </a:rPr>
              <a:t>■ </a:t>
            </a:r>
            <a:r>
              <a:rPr sz="1100" b="1">
                <a:solidFill>
                  <a:srgbClr val="1F2A3A"/>
                </a:solidFill>
                <a:latin typeface="Calibri"/>
              </a:rPr>
              <a:t>Each "think - tool-call - result" loop burns tokens</a:t>
            </a:r>
          </a:p>
          <a:p>
            <a:pPr algn="l">
              <a:lnSpc>
                <a:spcPct val="115000"/>
              </a:lnSpc>
              <a:spcBef>
                <a:spcPts val="200"/>
              </a:spcBef>
            </a:pPr>
            <a:r>
              <a:rPr sz="950" b="0">
                <a:solidFill>
                  <a:srgbClr val="556677"/>
                </a:solidFill>
                <a:latin typeface="Calibri"/>
              </a:rPr>
              <a:t>13M people x daily high-frequency, must-have, verifiable operations</a:t>
            </a:r>
          </a:p>
          <a:p>
            <a:pPr algn="l">
              <a:lnSpc>
                <a:spcPct val="115000"/>
              </a:lnSpc>
              <a:spcBef>
                <a:spcPts val="600"/>
              </a:spcBef>
            </a:pPr>
            <a:r>
              <a:rPr sz="1100" b="1">
                <a:solidFill>
                  <a:srgbClr val="006FC8"/>
                </a:solidFill>
                <a:latin typeface="Calibri"/>
              </a:rPr>
              <a:t>■ </a:t>
            </a:r>
            <a:r>
              <a:rPr sz="1100" b="1">
                <a:solidFill>
                  <a:srgbClr val="1F2A3A"/>
                </a:solidFill>
                <a:latin typeface="Calibri"/>
              </a:rPr>
              <a:t>Largest single scenario-based token pool in the industry</a:t>
            </a:r>
          </a:p>
          <a:p>
            <a:pPr algn="l">
              <a:lnSpc>
                <a:spcPct val="115000"/>
              </a:lnSpc>
              <a:spcBef>
                <a:spcPts val="200"/>
              </a:spcBef>
            </a:pPr>
            <a:r>
              <a:rPr sz="950" b="0">
                <a:solidFill>
                  <a:srgbClr val="556677"/>
                </a:solidFill>
                <a:latin typeface="Calibri"/>
              </a:rPr>
              <a:t>Every active user = a steady, recurring token sink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11480" y="5897880"/>
            <a:ext cx="3721607" cy="457200"/>
          </a:xfrm>
          <a:prstGeom prst="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11480" y="5897880"/>
            <a:ext cx="3721607" cy="457200"/>
          </a:xfrm>
          <a:prstGeom prst="rect">
            <a:avLst/>
          </a:prstGeom>
          <a:noFill/>
        </p:spPr>
        <p:txBody>
          <a:bodyPr wrap="square" lIns="54864" rIns="54864" tIns="18288" bIns="18288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>
                <a:solidFill>
                  <a:srgbClr val="FFFFFF"/>
                </a:solidFill>
                <a:latin typeface="Calibri"/>
                <a:ea typeface="Calibri"/>
              </a:rPr>
              <a:t>TAKEAWAY  -  Tokens, not chats, are the new traffic unit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370832" y="960120"/>
            <a:ext cx="3904487" cy="292608"/>
          </a:xfrm>
          <a:prstGeom prst="rect">
            <a:avLst/>
          </a:prstGeom>
          <a:noFill/>
        </p:spPr>
        <p:txBody>
          <a:bodyPr wrap="square" lIns="54864" rIns="54864" tIns="18288" bIns="18288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FFFFFF"/>
                </a:solidFill>
                <a:latin typeface="Calibri"/>
                <a:ea typeface="Calibri"/>
              </a:rPr>
              <a:t>2  |  Distribution Beats Model Choice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462272" y="1371600"/>
            <a:ext cx="1847088" cy="1097280"/>
          </a:xfrm>
          <a:prstGeom prst="rect">
            <a:avLst/>
          </a:prstGeom>
          <a:solidFill>
            <a:srgbClr val="FFFFFF"/>
          </a:solidFill>
          <a:ln w="19050">
            <a:solidFill>
              <a:srgbClr val="006F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462272" y="1417320"/>
            <a:ext cx="1847088" cy="274320"/>
          </a:xfrm>
          <a:prstGeom prst="rect">
            <a:avLst/>
          </a:prstGeom>
          <a:noFill/>
        </p:spPr>
        <p:txBody>
          <a:bodyPr wrap="square" lIns="54864" rIns="54864" tIns="18288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>
                <a:solidFill>
                  <a:srgbClr val="006FC8"/>
                </a:solidFill>
                <a:latin typeface="Calibri"/>
                <a:ea typeface="Calibri"/>
              </a:rPr>
              <a:t>WORKBUDDY  (Tencent)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462272" y="1664208"/>
            <a:ext cx="1847088" cy="822960"/>
          </a:xfrm>
          <a:prstGeom prst="rect">
            <a:avLst/>
          </a:prstGeom>
          <a:noFill/>
        </p:spPr>
        <p:txBody>
          <a:bodyPr wrap="square" lIns="73152" rIns="73152" tIns="36576" bIns="36576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>
                <a:solidFill>
                  <a:srgbClr val="1F2A3A"/>
                </a:solidFill>
                <a:latin typeface="Calibri"/>
              </a:rPr>
              <a:t>Application scenarios</a:t>
            </a:r>
          </a:p>
          <a:p>
            <a:pPr algn="l">
              <a:lnSpc>
                <a:spcPct val="115000"/>
              </a:lnSpc>
            </a:pPr>
            <a:r>
              <a:rPr sz="950" b="1">
                <a:solidFill>
                  <a:srgbClr val="1F2A3A"/>
                </a:solidFill>
                <a:latin typeface="Calibri"/>
              </a:rPr>
              <a:t>Points &amp; billing settlement</a:t>
            </a:r>
          </a:p>
          <a:p>
            <a:pPr algn="l">
              <a:lnSpc>
                <a:spcPct val="115000"/>
              </a:lnSpc>
            </a:pPr>
            <a:r>
              <a:rPr sz="950" b="0">
                <a:solidFill>
                  <a:srgbClr val="556677"/>
                </a:solidFill>
                <a:latin typeface="Calibri"/>
              </a:rPr>
              <a:t>User traffic &amp; task UX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355080" y="1371600"/>
            <a:ext cx="1847088" cy="1097280"/>
          </a:xfrm>
          <a:prstGeom prst="rect">
            <a:avLst/>
          </a:prstGeom>
          <a:solidFill>
            <a:srgbClr val="FFFFFF"/>
          </a:solidFill>
          <a:ln w="19050">
            <a:solidFill>
              <a:srgbClr val="E600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355080" y="1417320"/>
            <a:ext cx="1847088" cy="274320"/>
          </a:xfrm>
          <a:prstGeom prst="rect">
            <a:avLst/>
          </a:prstGeom>
          <a:noFill/>
        </p:spPr>
        <p:txBody>
          <a:bodyPr wrap="square" lIns="54864" rIns="54864" tIns="18288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>
                <a:solidFill>
                  <a:srgbClr val="E60028"/>
                </a:solidFill>
                <a:latin typeface="Calibri"/>
                <a:ea typeface="Calibri"/>
              </a:rPr>
              <a:t>CHINA MOBILE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55080" y="1664208"/>
            <a:ext cx="1847088" cy="822960"/>
          </a:xfrm>
          <a:prstGeom prst="rect">
            <a:avLst/>
          </a:prstGeom>
          <a:noFill/>
        </p:spPr>
        <p:txBody>
          <a:bodyPr wrap="square" lIns="73152" rIns="73152" tIns="36576" bIns="36576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>
                <a:solidFill>
                  <a:srgbClr val="1F2A3A"/>
                </a:solidFill>
                <a:latin typeface="Calibri"/>
              </a:rPr>
              <a:t>Compute &amp; inference</a:t>
            </a:r>
          </a:p>
          <a:p>
            <a:pPr algn="l">
              <a:lnSpc>
                <a:spcPct val="115000"/>
              </a:lnSpc>
            </a:pPr>
            <a:r>
              <a:rPr sz="950" b="1">
                <a:solidFill>
                  <a:srgbClr val="1F2A3A"/>
                </a:solidFill>
                <a:latin typeface="Calibri"/>
              </a:rPr>
              <a:t>Model distribution</a:t>
            </a:r>
          </a:p>
          <a:p>
            <a:pPr algn="l">
              <a:lnSpc>
                <a:spcPct val="115000"/>
              </a:lnSpc>
            </a:pPr>
            <a:r>
              <a:rPr sz="950" b="0">
                <a:solidFill>
                  <a:srgbClr val="556677"/>
                </a:solidFill>
                <a:latin typeface="Calibri"/>
              </a:rPr>
              <a:t>Compliance &amp; data base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462272" y="2560320"/>
            <a:ext cx="3721607" cy="502920"/>
          </a:xfrm>
          <a:prstGeom prst="rect">
            <a:avLst/>
          </a:prstGeom>
          <a:solidFill>
            <a:srgbClr val="FFF1CE"/>
          </a:solidFill>
          <a:ln w="9525">
            <a:solidFill>
              <a:srgbClr val="F2A9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462272" y="2560320"/>
            <a:ext cx="3721607" cy="502920"/>
          </a:xfrm>
          <a:prstGeom prst="rect">
            <a:avLst/>
          </a:prstGeom>
          <a:noFill/>
        </p:spPr>
        <p:txBody>
          <a:bodyPr wrap="square" lIns="54864" rIns="54864" tIns="18288" bIns="18288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>
                <a:solidFill>
                  <a:srgbClr val="7A5A00"/>
                </a:solidFill>
                <a:latin typeface="Calibri"/>
                <a:ea typeface="Calibri"/>
              </a:rPr>
              <a:t>First carrier to push a "model supermarket" into a 100M-user product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462272" y="3154680"/>
            <a:ext cx="3721607" cy="2468880"/>
          </a:xfrm>
          <a:prstGeom prst="rect">
            <a:avLst/>
          </a:prstGeom>
          <a:noFill/>
        </p:spPr>
        <p:txBody>
          <a:bodyPr wrap="square" lIns="73152" rIns="73152" tIns="36576" bIns="36576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1">
                <a:solidFill>
                  <a:srgbClr val="E60028"/>
                </a:solidFill>
                <a:latin typeface="Calibri"/>
              </a:rPr>
              <a:t>✖  </a:t>
            </a:r>
            <a:r>
              <a:rPr sz="900" b="1">
                <a:solidFill>
                  <a:srgbClr val="556677"/>
                </a:solidFill>
                <a:latin typeface="Calibri"/>
              </a:rPr>
              <a:t>OLD DEBATE</a:t>
            </a:r>
          </a:p>
          <a:p>
            <a:pPr algn="l">
              <a:lnSpc>
                <a:spcPct val="115000"/>
              </a:lnSpc>
              <a:spcBef>
                <a:spcPts val="200"/>
              </a:spcBef>
            </a:pPr>
            <a:r>
              <a:rPr sz="1100" b="1">
                <a:solidFill>
                  <a:srgbClr val="1F2A3A"/>
                </a:solidFill>
                <a:latin typeface="Calibri"/>
              </a:rPr>
              <a:t>"Which model is strongest"</a:t>
            </a:r>
          </a:p>
          <a:p>
            <a:pPr algn="l">
              <a:lnSpc>
                <a:spcPct val="115000"/>
              </a:lnSpc>
              <a:spcBef>
                <a:spcPts val="600"/>
              </a:spcBef>
            </a:pPr>
            <a:r>
              <a:rPr sz="900" b="1">
                <a:solidFill>
                  <a:srgbClr val="E60028"/>
                </a:solidFill>
                <a:latin typeface="Calibri"/>
              </a:rPr>
              <a:t>✔  </a:t>
            </a:r>
            <a:r>
              <a:rPr sz="900" b="1">
                <a:solidFill>
                  <a:srgbClr val="E60028"/>
                </a:solidFill>
                <a:latin typeface="Calibri"/>
              </a:rPr>
              <a:t>NEW BATTLEGROUND</a:t>
            </a:r>
          </a:p>
          <a:p>
            <a:pPr algn="l">
              <a:lnSpc>
                <a:spcPct val="115000"/>
              </a:lnSpc>
              <a:spcBef>
                <a:spcPts val="200"/>
              </a:spcBef>
            </a:pPr>
            <a:r>
              <a:rPr sz="1100" b="1">
                <a:solidFill>
                  <a:srgbClr val="1F2A3A"/>
                </a:solidFill>
                <a:latin typeface="Calibri"/>
              </a:rPr>
              <a:t>"Which model gets ranked first on which distribution lane"</a:t>
            </a:r>
          </a:p>
          <a:p>
            <a:pPr algn="l">
              <a:lnSpc>
                <a:spcPct val="115000"/>
              </a:lnSpc>
              <a:spcBef>
                <a:spcPts val="400"/>
              </a:spcBef>
            </a:pPr>
            <a:r>
              <a:rPr sz="950" b="0">
                <a:solidFill>
                  <a:srgbClr val="556677"/>
                </a:solidFill>
                <a:latin typeface="Calibri"/>
              </a:rPr>
              <a:t>DeepSeek is not replaced - but how to rank it higher in WorkBuddy becomes the new fight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462272" y="5120640"/>
            <a:ext cx="3721607" cy="274320"/>
          </a:xfrm>
          <a:prstGeom prst="rect">
            <a:avLst/>
          </a:prstGeom>
          <a:noFill/>
        </p:spPr>
        <p:txBody>
          <a:bodyPr wrap="square" lIns="54864" rIns="54864" tIns="18288" bIns="18288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0B1F3A"/>
                </a:solidFill>
                <a:latin typeface="Calibri"/>
                <a:ea typeface="Calibri"/>
              </a:rPr>
              <a:t>Ask 3 questions when choosing an AI partner: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462272" y="5394960"/>
            <a:ext cx="3721607" cy="1005840"/>
          </a:xfrm>
          <a:prstGeom prst="rect">
            <a:avLst/>
          </a:prstGeom>
          <a:noFill/>
        </p:spPr>
        <p:txBody>
          <a:bodyPr wrap="square" lIns="73152" rIns="73152" tIns="36576" bIns="36576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50" b="1">
                <a:solidFill>
                  <a:srgbClr val="E60028"/>
                </a:solidFill>
                <a:latin typeface="Calibri"/>
              </a:rPr>
              <a:t>1 </a:t>
            </a:r>
            <a:r>
              <a:rPr sz="950" b="0">
                <a:solidFill>
                  <a:srgbClr val="1F2A3A"/>
                </a:solidFill>
                <a:latin typeface="Calibri"/>
              </a:rPr>
              <a:t>How many model distributors does this platform integrate?</a:t>
            </a:r>
          </a:p>
          <a:p>
            <a:pPr algn="l">
              <a:lnSpc>
                <a:spcPct val="140000"/>
              </a:lnSpc>
            </a:pPr>
            <a:r>
              <a:rPr sz="950" b="1">
                <a:solidFill>
                  <a:srgbClr val="E60028"/>
                </a:solidFill>
                <a:latin typeface="Calibri"/>
              </a:rPr>
              <a:t>2 </a:t>
            </a:r>
            <a:r>
              <a:rPr sz="950" b="0">
                <a:solidFill>
                  <a:srgbClr val="1F2A3A"/>
                </a:solidFill>
                <a:latin typeface="Calibri"/>
              </a:rPr>
              <a:t>Can it support private deployment?</a:t>
            </a:r>
          </a:p>
          <a:p>
            <a:pPr algn="l">
              <a:lnSpc>
                <a:spcPct val="140000"/>
              </a:lnSpc>
            </a:pPr>
            <a:r>
              <a:rPr sz="950" b="1">
                <a:solidFill>
                  <a:srgbClr val="E60028"/>
                </a:solidFill>
                <a:latin typeface="Calibri"/>
              </a:rPr>
              <a:t>3 </a:t>
            </a:r>
            <a:r>
              <a:rPr sz="950" b="0">
                <a:solidFill>
                  <a:srgbClr val="1F2A3A"/>
                </a:solidFill>
                <a:latin typeface="Calibri"/>
              </a:rPr>
              <a:t>Where does data sovereignty sit?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421624" y="960120"/>
            <a:ext cx="3904487" cy="292608"/>
          </a:xfrm>
          <a:prstGeom prst="rect">
            <a:avLst/>
          </a:prstGeom>
          <a:noFill/>
        </p:spPr>
        <p:txBody>
          <a:bodyPr wrap="square" lIns="54864" rIns="54864" tIns="18288" bIns="18288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FFFFFF"/>
                </a:solidFill>
                <a:latin typeface="Calibri"/>
                <a:ea typeface="Calibri"/>
              </a:rPr>
              <a:t>3  |  Package Design  -  B2B &amp; B2C</a:t>
            </a:r>
          </a:p>
        </p:txBody>
      </p:sp>
      <p:sp>
        <p:nvSpPr>
          <p:cNvPr id="41" name="Rectangle 40"/>
          <p:cNvSpPr/>
          <p:nvPr/>
        </p:nvSpPr>
        <p:spPr>
          <a:xfrm>
            <a:off x="8513064" y="1344168"/>
            <a:ext cx="3721607" cy="292608"/>
          </a:xfrm>
          <a:prstGeom prst="rect">
            <a:avLst/>
          </a:prstGeom>
          <a:solidFill>
            <a:srgbClr val="009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622792" y="1344168"/>
            <a:ext cx="3721607" cy="292608"/>
          </a:xfrm>
          <a:prstGeom prst="rect">
            <a:avLst/>
          </a:prstGeom>
          <a:noFill/>
        </p:spPr>
        <p:txBody>
          <a:bodyPr wrap="square" lIns="54864" rIns="54864" tIns="18288" bIns="18288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FFFFFF"/>
                </a:solidFill>
                <a:latin typeface="Calibri"/>
                <a:ea typeface="Calibri"/>
              </a:rPr>
              <a:t>FOR ENTERPRISES</a:t>
            </a:r>
          </a:p>
        </p:txBody>
      </p:sp>
      <p:sp>
        <p:nvSpPr>
          <p:cNvPr id="43" name="Rectangle 42"/>
          <p:cNvSpPr/>
          <p:nvPr/>
        </p:nvSpPr>
        <p:spPr>
          <a:xfrm>
            <a:off x="8513064" y="1728216"/>
            <a:ext cx="1801368" cy="713232"/>
          </a:xfrm>
          <a:prstGeom prst="rect">
            <a:avLst/>
          </a:prstGeom>
          <a:solidFill>
            <a:srgbClr val="FFFFFF"/>
          </a:solidFill>
          <a:ln w="6350">
            <a:solidFill>
              <a:srgbClr val="D6DE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567928" y="1764792"/>
            <a:ext cx="1691640" cy="201168"/>
          </a:xfrm>
          <a:prstGeom prst="rect">
            <a:avLst/>
          </a:prstGeom>
          <a:noFill/>
        </p:spPr>
        <p:txBody>
          <a:bodyPr wrap="square" lIns="54864" rIns="54864" tIns="18288" bIns="18288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1">
                <a:solidFill>
                  <a:srgbClr val="009AA8"/>
                </a:solidFill>
                <a:latin typeface="Calibri"/>
                <a:ea typeface="Calibri"/>
              </a:rPr>
              <a:t>ACCOUNT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567928" y="1965960"/>
            <a:ext cx="1691640" cy="457200"/>
          </a:xfrm>
          <a:prstGeom prst="rect">
            <a:avLst/>
          </a:prstGeom>
          <a:noFill/>
        </p:spPr>
        <p:txBody>
          <a:bodyPr wrap="square" lIns="54864" rIns="54864" tIns="18288" bIns="18288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0">
                <a:solidFill>
                  <a:srgbClr val="1F2A3A"/>
                </a:solidFill>
                <a:latin typeface="Calibri"/>
                <a:ea typeface="Calibri"/>
              </a:rPr>
              <a:t>1 phone = 1 API KEY
20% of staff -&gt; high-priority</a:t>
            </a:r>
          </a:p>
        </p:txBody>
      </p:sp>
      <p:sp>
        <p:nvSpPr>
          <p:cNvPr id="46" name="Rectangle 45"/>
          <p:cNvSpPr/>
          <p:nvPr/>
        </p:nvSpPr>
        <p:spPr>
          <a:xfrm>
            <a:off x="10360152" y="1728216"/>
            <a:ext cx="1801368" cy="713232"/>
          </a:xfrm>
          <a:prstGeom prst="rect">
            <a:avLst/>
          </a:prstGeom>
          <a:solidFill>
            <a:srgbClr val="FFFFFF"/>
          </a:solidFill>
          <a:ln w="6350">
            <a:solidFill>
              <a:srgbClr val="D6DE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10415016" y="1764792"/>
            <a:ext cx="1691640" cy="201168"/>
          </a:xfrm>
          <a:prstGeom prst="rect">
            <a:avLst/>
          </a:prstGeom>
          <a:noFill/>
        </p:spPr>
        <p:txBody>
          <a:bodyPr wrap="square" lIns="54864" rIns="54864" tIns="18288" bIns="18288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1">
                <a:solidFill>
                  <a:srgbClr val="009AA8"/>
                </a:solidFill>
                <a:latin typeface="Calibri"/>
                <a:ea typeface="Calibri"/>
              </a:rPr>
              <a:t>MODEL POOL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415016" y="1965960"/>
            <a:ext cx="1691640" cy="457200"/>
          </a:xfrm>
          <a:prstGeom prst="rect">
            <a:avLst/>
          </a:prstGeom>
          <a:noFill/>
        </p:spPr>
        <p:txBody>
          <a:bodyPr wrap="square" lIns="54864" rIns="54864" tIns="18288" bIns="18288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0">
                <a:solidFill>
                  <a:srgbClr val="1F2A3A"/>
                </a:solidFill>
                <a:latin typeface="Calibri"/>
                <a:ea typeface="Calibri"/>
              </a:rPr>
              <a:t>19 models (self-deployed + leading partners)</a:t>
            </a:r>
          </a:p>
        </p:txBody>
      </p:sp>
      <p:sp>
        <p:nvSpPr>
          <p:cNvPr id="49" name="Rectangle 48"/>
          <p:cNvSpPr/>
          <p:nvPr/>
        </p:nvSpPr>
        <p:spPr>
          <a:xfrm>
            <a:off x="8513064" y="2487168"/>
            <a:ext cx="1801368" cy="713232"/>
          </a:xfrm>
          <a:prstGeom prst="rect">
            <a:avLst/>
          </a:prstGeom>
          <a:solidFill>
            <a:srgbClr val="FFFFFF"/>
          </a:solidFill>
          <a:ln w="6350">
            <a:solidFill>
              <a:srgbClr val="D6DE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8567928" y="2523744"/>
            <a:ext cx="1691640" cy="201168"/>
          </a:xfrm>
          <a:prstGeom prst="rect">
            <a:avLst/>
          </a:prstGeom>
          <a:noFill/>
        </p:spPr>
        <p:txBody>
          <a:bodyPr wrap="square" lIns="54864" rIns="54864" tIns="18288" bIns="18288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1">
                <a:solidFill>
                  <a:srgbClr val="009AA8"/>
                </a:solidFill>
                <a:latin typeface="Calibri"/>
                <a:ea typeface="Calibri"/>
              </a:rPr>
              <a:t>CAPACITY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567928" y="2724912"/>
            <a:ext cx="1691640" cy="457200"/>
          </a:xfrm>
          <a:prstGeom prst="rect">
            <a:avLst/>
          </a:prstGeom>
          <a:noFill/>
        </p:spPr>
        <p:txBody>
          <a:bodyPr wrap="square" lIns="54864" rIns="54864" tIns="18288" bIns="18288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0">
                <a:solidFill>
                  <a:srgbClr val="1F2A3A"/>
                </a:solidFill>
                <a:latin typeface="Calibri"/>
                <a:ea typeface="Calibri"/>
              </a:rPr>
              <a:t>100M tokens / user / month baseline</a:t>
            </a:r>
          </a:p>
        </p:txBody>
      </p:sp>
      <p:sp>
        <p:nvSpPr>
          <p:cNvPr id="52" name="Rectangle 51"/>
          <p:cNvSpPr/>
          <p:nvPr/>
        </p:nvSpPr>
        <p:spPr>
          <a:xfrm>
            <a:off x="10360152" y="2487168"/>
            <a:ext cx="1801368" cy="713232"/>
          </a:xfrm>
          <a:prstGeom prst="rect">
            <a:avLst/>
          </a:prstGeom>
          <a:solidFill>
            <a:srgbClr val="FFFFFF"/>
          </a:solidFill>
          <a:ln w="6350">
            <a:solidFill>
              <a:srgbClr val="D6DE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10415016" y="2523744"/>
            <a:ext cx="1691640" cy="201168"/>
          </a:xfrm>
          <a:prstGeom prst="rect">
            <a:avLst/>
          </a:prstGeom>
          <a:noFill/>
        </p:spPr>
        <p:txBody>
          <a:bodyPr wrap="square" lIns="54864" rIns="54864" tIns="18288" bIns="18288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1">
                <a:solidFill>
                  <a:srgbClr val="009AA8"/>
                </a:solidFill>
                <a:latin typeface="Calibri"/>
                <a:ea typeface="Calibri"/>
              </a:rPr>
              <a:t>SCALING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415016" y="2724912"/>
            <a:ext cx="1691640" cy="457200"/>
          </a:xfrm>
          <a:prstGeom prst="rect">
            <a:avLst/>
          </a:prstGeom>
          <a:noFill/>
        </p:spPr>
        <p:txBody>
          <a:bodyPr wrap="square" lIns="54864" rIns="54864" tIns="18288" bIns="18288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0">
                <a:solidFill>
                  <a:srgbClr val="1F2A3A"/>
                </a:solidFill>
                <a:latin typeface="Calibri"/>
                <a:ea typeface="Calibri"/>
              </a:rPr>
              <a:t>Token top-up packs; alerts &amp; hard caps; admin approval for over-limit</a:t>
            </a:r>
          </a:p>
        </p:txBody>
      </p:sp>
      <p:sp>
        <p:nvSpPr>
          <p:cNvPr id="55" name="Rectangle 54"/>
          <p:cNvSpPr/>
          <p:nvPr/>
        </p:nvSpPr>
        <p:spPr>
          <a:xfrm>
            <a:off x="8513064" y="3319272"/>
            <a:ext cx="3721607" cy="292608"/>
          </a:xfrm>
          <a:prstGeom prst="rect">
            <a:avLst/>
          </a:prstGeom>
          <a:solidFill>
            <a:srgbClr val="E600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8513064" y="3319272"/>
            <a:ext cx="3721607" cy="292608"/>
          </a:xfrm>
          <a:prstGeom prst="rect">
            <a:avLst/>
          </a:prstGeom>
          <a:noFill/>
        </p:spPr>
        <p:txBody>
          <a:bodyPr wrap="square" lIns="54864" rIns="54864" tIns="18288" bIns="18288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FFFFFF"/>
                </a:solidFill>
                <a:latin typeface="Calibri"/>
                <a:ea typeface="Calibri"/>
              </a:rPr>
              <a:t>FOR INDIVIDUALS  (Pilot - layered on 139 plan)</a:t>
            </a:r>
          </a:p>
        </p:txBody>
      </p:sp>
      <p:sp>
        <p:nvSpPr>
          <p:cNvPr id="57" name="Rectangle 56"/>
          <p:cNvSpPr/>
          <p:nvPr/>
        </p:nvSpPr>
        <p:spPr>
          <a:xfrm>
            <a:off x="8513064" y="3703320"/>
            <a:ext cx="1161288" cy="1234440"/>
          </a:xfrm>
          <a:prstGeom prst="rect">
            <a:avLst/>
          </a:prstGeom>
          <a:solidFill>
            <a:srgbClr val="FFFFFF"/>
          </a:solidFill>
          <a:ln w="19050">
            <a:solidFill>
              <a:srgbClr val="6FA8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8513064" y="3703320"/>
            <a:ext cx="1161288" cy="329184"/>
          </a:xfrm>
          <a:prstGeom prst="rect">
            <a:avLst/>
          </a:prstGeom>
          <a:solidFill>
            <a:srgbClr val="6FA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8513064" y="3703320"/>
            <a:ext cx="1161288" cy="329184"/>
          </a:xfrm>
          <a:prstGeom prst="rect">
            <a:avLst/>
          </a:prstGeom>
          <a:noFill/>
        </p:spPr>
        <p:txBody>
          <a:bodyPr wrap="square" lIns="54864" rIns="54864" tIns="18288" bIns="18288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>
                <a:solidFill>
                  <a:srgbClr val="FFFFFF"/>
                </a:solidFill>
                <a:latin typeface="Calibri"/>
                <a:ea typeface="Calibri"/>
              </a:rPr>
              <a:t>¥169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513064" y="4087368"/>
            <a:ext cx="1161288" cy="411480"/>
          </a:xfrm>
          <a:prstGeom prst="rect">
            <a:avLst/>
          </a:prstGeom>
          <a:noFill/>
        </p:spPr>
        <p:txBody>
          <a:bodyPr wrap="square" lIns="54864" rIns="54864" tIns="18288" bIns="18288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500" b="1">
                <a:solidFill>
                  <a:srgbClr val="6FA8DC"/>
                </a:solidFill>
                <a:latin typeface="Calibri"/>
                <a:ea typeface="Calibri"/>
              </a:rPr>
              <a:t>60M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8513064" y="4489704"/>
            <a:ext cx="1161288" cy="274320"/>
          </a:xfrm>
          <a:prstGeom prst="rect">
            <a:avLst/>
          </a:prstGeom>
          <a:noFill/>
        </p:spPr>
        <p:txBody>
          <a:bodyPr wrap="square" lIns="54864" rIns="54864" tIns="18288" bIns="18288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0">
                <a:solidFill>
                  <a:srgbClr val="556677"/>
                </a:solidFill>
                <a:latin typeface="Calibri"/>
                <a:ea typeface="Calibri"/>
              </a:rPr>
              <a:t>tokens / month</a:t>
            </a:r>
          </a:p>
        </p:txBody>
      </p:sp>
      <p:sp>
        <p:nvSpPr>
          <p:cNvPr id="62" name="Rectangle 61"/>
          <p:cNvSpPr/>
          <p:nvPr/>
        </p:nvSpPr>
        <p:spPr>
          <a:xfrm>
            <a:off x="9720072" y="3703320"/>
            <a:ext cx="1161288" cy="1234440"/>
          </a:xfrm>
          <a:prstGeom prst="rect">
            <a:avLst/>
          </a:prstGeom>
          <a:solidFill>
            <a:srgbClr val="FFFFFF"/>
          </a:solidFill>
          <a:ln w="19050">
            <a:solidFill>
              <a:srgbClr val="4A90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9720072" y="3703320"/>
            <a:ext cx="1161288" cy="329184"/>
          </a:xfrm>
          <a:prstGeom prst="rect">
            <a:avLst/>
          </a:prstGeom>
          <a:solidFill>
            <a:srgbClr val="4A90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9720072" y="3703320"/>
            <a:ext cx="1161288" cy="329184"/>
          </a:xfrm>
          <a:prstGeom prst="rect">
            <a:avLst/>
          </a:prstGeom>
          <a:noFill/>
        </p:spPr>
        <p:txBody>
          <a:bodyPr wrap="square" lIns="54864" rIns="54864" tIns="18288" bIns="18288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>
                <a:solidFill>
                  <a:srgbClr val="FFFFFF"/>
                </a:solidFill>
                <a:latin typeface="Calibri"/>
                <a:ea typeface="Calibri"/>
              </a:rPr>
              <a:t>¥199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9720072" y="4087368"/>
            <a:ext cx="1161288" cy="411480"/>
          </a:xfrm>
          <a:prstGeom prst="rect">
            <a:avLst/>
          </a:prstGeom>
          <a:noFill/>
        </p:spPr>
        <p:txBody>
          <a:bodyPr wrap="square" lIns="54864" rIns="54864" tIns="18288" bIns="18288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500" b="1">
                <a:solidFill>
                  <a:srgbClr val="4A90E2"/>
                </a:solidFill>
                <a:latin typeface="Calibri"/>
                <a:ea typeface="Calibri"/>
              </a:rPr>
              <a:t>130M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9720072" y="4489704"/>
            <a:ext cx="1161288" cy="274320"/>
          </a:xfrm>
          <a:prstGeom prst="rect">
            <a:avLst/>
          </a:prstGeom>
          <a:noFill/>
        </p:spPr>
        <p:txBody>
          <a:bodyPr wrap="square" lIns="54864" rIns="54864" tIns="18288" bIns="18288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0">
                <a:solidFill>
                  <a:srgbClr val="556677"/>
                </a:solidFill>
                <a:latin typeface="Calibri"/>
                <a:ea typeface="Calibri"/>
              </a:rPr>
              <a:t>tokens / month</a:t>
            </a:r>
          </a:p>
        </p:txBody>
      </p:sp>
      <p:sp>
        <p:nvSpPr>
          <p:cNvPr id="67" name="Rectangle 66"/>
          <p:cNvSpPr/>
          <p:nvPr/>
        </p:nvSpPr>
        <p:spPr>
          <a:xfrm>
            <a:off x="10927080" y="3703320"/>
            <a:ext cx="1161288" cy="1234440"/>
          </a:xfrm>
          <a:prstGeom prst="rect">
            <a:avLst/>
          </a:prstGeom>
          <a:solidFill>
            <a:srgbClr val="FFFFFF"/>
          </a:solidFill>
          <a:ln w="19050">
            <a:solidFill>
              <a:srgbClr val="E600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10927080" y="3703320"/>
            <a:ext cx="1161288" cy="329184"/>
          </a:xfrm>
          <a:prstGeom prst="rect">
            <a:avLst/>
          </a:prstGeom>
          <a:solidFill>
            <a:srgbClr val="E600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10927080" y="3703320"/>
            <a:ext cx="1161288" cy="329184"/>
          </a:xfrm>
          <a:prstGeom prst="rect">
            <a:avLst/>
          </a:prstGeom>
          <a:noFill/>
        </p:spPr>
        <p:txBody>
          <a:bodyPr wrap="square" lIns="54864" rIns="54864" tIns="18288" bIns="18288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>
                <a:solidFill>
                  <a:srgbClr val="FFFFFF"/>
                </a:solidFill>
                <a:latin typeface="Calibri"/>
                <a:ea typeface="Calibri"/>
              </a:rPr>
              <a:t>¥239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10927080" y="4087368"/>
            <a:ext cx="1161288" cy="411480"/>
          </a:xfrm>
          <a:prstGeom prst="rect">
            <a:avLst/>
          </a:prstGeom>
          <a:noFill/>
        </p:spPr>
        <p:txBody>
          <a:bodyPr wrap="square" lIns="54864" rIns="54864" tIns="18288" bIns="18288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500" b="1">
                <a:solidFill>
                  <a:srgbClr val="E60028"/>
                </a:solidFill>
                <a:latin typeface="Calibri"/>
                <a:ea typeface="Calibri"/>
              </a:rPr>
              <a:t>230M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0927080" y="4489704"/>
            <a:ext cx="1161288" cy="274320"/>
          </a:xfrm>
          <a:prstGeom prst="rect">
            <a:avLst/>
          </a:prstGeom>
          <a:noFill/>
        </p:spPr>
        <p:txBody>
          <a:bodyPr wrap="square" lIns="54864" rIns="54864" tIns="18288" bIns="18288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0">
                <a:solidFill>
                  <a:srgbClr val="556677"/>
                </a:solidFill>
                <a:latin typeface="Calibri"/>
                <a:ea typeface="Calibri"/>
              </a:rPr>
              <a:t>tokens / month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8513064" y="6080760"/>
            <a:ext cx="3721607" cy="274320"/>
          </a:xfrm>
          <a:prstGeom prst="rect">
            <a:avLst/>
          </a:prstGeom>
          <a:noFill/>
        </p:spPr>
        <p:txBody>
          <a:bodyPr wrap="square" lIns="54864" rIns="54864" tIns="18288" bIns="18288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850" b="0">
                <a:solidFill>
                  <a:srgbClr val="556677"/>
                </a:solidFill>
                <a:latin typeface="Calibri"/>
                <a:ea typeface="Calibri"/>
              </a:rPr>
              <a:t>Anchored on 139 plan: 60G data + 200 min + 1000M broadband + AI bundle</a:t>
            </a:r>
          </a:p>
        </p:txBody>
      </p:sp>
      <p:sp>
        <p:nvSpPr>
          <p:cNvPr id="73" name="Rectangle 72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B1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320040" y="6565392"/>
            <a:ext cx="11887200" cy="292608"/>
          </a:xfrm>
          <a:prstGeom prst="rect">
            <a:avLst/>
          </a:prstGeom>
          <a:noFill/>
        </p:spPr>
        <p:txBody>
          <a:bodyPr wrap="square" lIns="54864" rIns="54864" tIns="18288" bIns="18288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FFFFFF"/>
                </a:solidFill>
                <a:latin typeface="Calibri"/>
                <a:ea typeface="Calibri"/>
              </a:rPr>
              <a:t>Choose the platform and ecosystem, not the model.  Distribution lane &gt; raw benchmark.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