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1143000"/>
          </a:xfrm>
          <a:prstGeom prst="rect">
            <a:avLst/>
          </a:prstGeom>
          <a:solidFill>
            <a:srgbClr val="E600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37160"/>
            <a:ext cx="85039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0B2A4A"/>
                </a:solidFill>
                <a:latin typeface="Calibri"/>
              </a:rPr>
              <a:t>China Mobile × WorkBuddy · Co-branded AI Edition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530352"/>
            <a:ext cx="10515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5B657A"/>
                </a:solidFill>
                <a:latin typeface="Calibri"/>
              </a:rPr>
              <a:t>From "which model is strongest" to "which model wins the distribution lane"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95360" y="201168"/>
            <a:ext cx="3383280" cy="411480"/>
          </a:xfrm>
          <a:prstGeom prst="roundRect">
            <a:avLst>
              <a:gd name="adj" fmla="val 6000"/>
            </a:avLst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95360" y="237744"/>
            <a:ext cx="33832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</a:rPr>
              <a:t>Distribution &gt; Model   ·   Ecosystem &gt; Algorithm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0" y="658368"/>
            <a:ext cx="31089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5B657A"/>
                </a:solidFill>
                <a:latin typeface="Calibri"/>
              </a:rPr>
              <a:t>Co-branded AI Marketplace ·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40" y="1005840"/>
            <a:ext cx="11521440" cy="9525"/>
          </a:xfrm>
          <a:prstGeom prst="rect">
            <a:avLst/>
          </a:prstGeom>
          <a:solidFill>
            <a:srgbClr val="D8DE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20040" y="1143000"/>
            <a:ext cx="5577840" cy="2423160"/>
          </a:xfrm>
          <a:prstGeom prst="roundRect">
            <a:avLst>
              <a:gd name="adj" fmla="val 6000"/>
            </a:avLst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7200" y="1252728"/>
            <a:ext cx="1463040" cy="256032"/>
          </a:xfrm>
          <a:prstGeom prst="roundRect">
            <a:avLst>
              <a:gd name="adj" fmla="val 6000"/>
            </a:avLst>
          </a:prstGeom>
          <a:solidFill>
            <a:srgbClr val="E600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271016"/>
            <a:ext cx="146304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</a:rPr>
              <a:t>01 · TOKEN TRAFFIC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1234440"/>
            <a:ext cx="3840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B2A4A"/>
                </a:solidFill>
                <a:latin typeface="Calibri"/>
              </a:rPr>
              <a:t>Agent is now the dominant token sink</a:t>
            </a:r>
          </a:p>
        </p:txBody>
      </p:sp>
      <p:pic>
        <p:nvPicPr>
          <p:cNvPr id="14" name="Picture 13" descr="chart_agent_vs_hum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00200"/>
            <a:ext cx="2743200" cy="141732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383280" y="1600200"/>
            <a:ext cx="109728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83280" y="1636776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E60012"/>
                </a:solidFill>
                <a:latin typeface="Calibri"/>
              </a:rPr>
              <a:t>20M+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83280" y="2002536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5B657A"/>
                </a:solidFill>
                <a:latin typeface="Calibri"/>
              </a:rPr>
              <a:t>WorkBuddy MAU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35424" y="1600200"/>
            <a:ext cx="109728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35424" y="1636776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8B0010"/>
                </a:solidFill>
                <a:latin typeface="Calibri"/>
              </a:rPr>
              <a:t>13M+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5424" y="2002536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5B657A"/>
                </a:solidFill>
                <a:latin typeface="Calibri"/>
              </a:rPr>
              <a:t>Daily Active Users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83280" y="2295144"/>
            <a:ext cx="109728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383280" y="2331720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1F9D55"/>
                </a:solidFill>
                <a:latin typeface="Calibri"/>
              </a:rPr>
              <a:t>65–75%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83280" y="269748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5B657A"/>
                </a:solidFill>
                <a:latin typeface="Calibri"/>
              </a:rPr>
              <a:t>DAU/MAU Stickiness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35424" y="2295144"/>
            <a:ext cx="109728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35424" y="2331720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 i="0">
                <a:solidFill>
                  <a:srgbClr val="0B2A4A"/>
                </a:solidFill>
                <a:latin typeface="Calibri"/>
              </a:rPr>
              <a:t>81.2%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5424" y="269748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5B657A"/>
                </a:solidFill>
                <a:latin typeface="Calibri"/>
              </a:rPr>
              <a:t>Token share (Agents)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063240"/>
            <a:ext cx="5303520" cy="41148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313639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  <a:latin typeface="Calibri"/>
              </a:rPr>
              <a:t>▸ Not a chatbot — a scenario-driven super-entry. Every think → tool → result burns tokens.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35040" y="1143000"/>
            <a:ext cx="5852160" cy="2423160"/>
          </a:xfrm>
          <a:prstGeom prst="roundRect">
            <a:avLst>
              <a:gd name="adj" fmla="val 6000"/>
            </a:avLst>
          </a:prstGeom>
          <a:solidFill>
            <a:srgbClr val="F6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172200" y="1252728"/>
            <a:ext cx="1828800" cy="256032"/>
          </a:xfrm>
          <a:prstGeom prst="roundRect">
            <a:avLst>
              <a:gd name="adj" fmla="val 6000"/>
            </a:avLst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72200" y="127101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</a:rPr>
              <a:t>02 · STRATEGIC PARTNERSHIP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92440" y="1234440"/>
            <a:ext cx="3657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B2A4A"/>
                </a:solidFill>
                <a:latin typeface="Calibri"/>
              </a:rPr>
              <a:t>China Mobile × Tencent: who brings what</a:t>
            </a:r>
          </a:p>
        </p:txBody>
      </p:sp>
      <p:pic>
        <p:nvPicPr>
          <p:cNvPr id="33" name="Picture 32" descr="chart_partnersh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00200"/>
            <a:ext cx="5577840" cy="128016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217920" y="2926080"/>
            <a:ext cx="557784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850" b="0" i="0">
                <a:solidFill>
                  <a:srgbClr val="1A1F2E"/>
                </a:solidFill>
                <a:latin typeface="Calibri"/>
              </a:rPr>
              <a:t>▸ WorkBuddy = scenarios + token settlement   ·   China Mobile = compute, model distribution, compliance base</a:t>
            </a:r>
          </a:p>
          <a:p>
            <a:pPr algn="l">
              <a:spcAft>
                <a:spcPts val="100"/>
              </a:spcAft>
            </a:pPr>
            <a:r>
              <a:rPr sz="850" b="0" i="0">
                <a:solidFill>
                  <a:srgbClr val="1A1F2E"/>
                </a:solidFill>
                <a:latin typeface="Calibri"/>
              </a:rPr>
              <a:t>▸ First operator to push the "model supermarket" into a 100M-user product   ·   Platform beats model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20040" y="3657600"/>
            <a:ext cx="1280160" cy="274320"/>
          </a:xfrm>
          <a:prstGeom prst="roundRect">
            <a:avLst>
              <a:gd name="adj" fmla="val 6000"/>
            </a:avLst>
          </a:prstGeom>
          <a:solidFill>
            <a:srgbClr val="E08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20040" y="3675888"/>
            <a:ext cx="12801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</a:rPr>
              <a:t>03 · PACKAGES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91640" y="3639312"/>
            <a:ext cx="73152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B2A4A"/>
                </a:solidFill>
                <a:latin typeface="Calibri"/>
              </a:rPr>
              <a:t>Tiered plans for enterprise &amp; individual users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20040" y="4023360"/>
            <a:ext cx="557784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20040" y="4023360"/>
            <a:ext cx="5577840" cy="384048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57200" y="4069080"/>
            <a:ext cx="5394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Calibri"/>
              </a:rPr>
              <a:t>ENTERPRISE PLAN · Account Pool + Capacity Control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200" y="4480560"/>
            <a:ext cx="53949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 i="0">
                <a:solidFill>
                  <a:srgbClr val="E60012"/>
                </a:solidFill>
                <a:latin typeface="Calibri"/>
              </a:rPr>
              <a:t>① Account mapping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470916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A1F2E"/>
                </a:solidFill>
                <a:latin typeface="Calibri"/>
              </a:rPr>
              <a:t>• 1 mobile number = 1 account = 1 API key   ·   1 employee = 1 account</a:t>
            </a:r>
          </a:p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A1F2E"/>
                </a:solidFill>
                <a:latin typeface="Calibri"/>
              </a:rPr>
              <a:t>• High-priority accounts: top 20% of employees   ·   Standard tier for the rest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102352"/>
            <a:ext cx="53949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 i="0">
                <a:solidFill>
                  <a:srgbClr val="E60012"/>
                </a:solidFill>
                <a:latin typeface="Calibri"/>
              </a:rPr>
              <a:t>② Model pool (short-term)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2920" y="5330952"/>
            <a:ext cx="53949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1A1F2E"/>
                </a:solidFill>
                <a:latin typeface="Calibri"/>
              </a:rPr>
              <a:t>• 19 models in the pool — self-deployed + top-tier partner LLMs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5596128"/>
            <a:ext cx="53949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 i="0">
                <a:solidFill>
                  <a:srgbClr val="E60012"/>
                </a:solidFill>
                <a:latin typeface="Calibri"/>
              </a:rPr>
              <a:t>③ Capacity &amp; governance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5824728"/>
            <a:ext cx="53949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A1F2E"/>
                </a:solidFill>
                <a:latin typeface="Calibri"/>
              </a:rPr>
              <a:t>• Baseline 100M tokens / employee / month (ref. leading Agent tools)</a:t>
            </a:r>
          </a:p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A1F2E"/>
                </a:solidFill>
                <a:latin typeface="Calibri"/>
              </a:rPr>
              <a:t>• Burst: buy token top-up packs when exhausted   ·   pool auto-warns near cap</a:t>
            </a:r>
          </a:p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A1F2E"/>
                </a:solidFill>
                <a:latin typeface="Calibri"/>
              </a:rPr>
              <a:t>• Per-member rate &amp; quota caps   ·   enterprise admin approval to raise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035040" y="4023360"/>
            <a:ext cx="585216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035040" y="4023360"/>
            <a:ext cx="5852160" cy="384048"/>
          </a:xfrm>
          <a:prstGeom prst="rect">
            <a:avLst/>
          </a:prstGeom>
          <a:solidFill>
            <a:srgbClr val="E600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172200" y="4069080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Calibri"/>
              </a:rPr>
              <a:t>INDIVIDUAL PLAN · 139 Plan + AI Service Bundle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4480560"/>
            <a:ext cx="5577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 i="0">
                <a:solidFill>
                  <a:srgbClr val="0B2A4A"/>
                </a:solidFill>
                <a:latin typeface="Calibri"/>
              </a:rPr>
              <a:t>Pilot design — AI service overlaid on the existing 139 plan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72200" y="4709160"/>
            <a:ext cx="5577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1">
                <a:solidFill>
                  <a:srgbClr val="5B657A"/>
                </a:solidFill>
                <a:latin typeface="Calibri"/>
              </a:rPr>
              <a:t>Base: 60 GB data + 200 min voice + 1000 M broadband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72200" y="4892040"/>
            <a:ext cx="5577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1">
                <a:solidFill>
                  <a:srgbClr val="5B657A"/>
                </a:solidFill>
                <a:latin typeface="Calibri"/>
              </a:rPr>
              <a:t>AI service = WorkBuddy co-brand + Agent products + API tokens</a:t>
            </a:r>
          </a:p>
        </p:txBody>
      </p:sp>
      <p:pic>
        <p:nvPicPr>
          <p:cNvPr id="53" name="Picture 52" descr="chart_packag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5166360"/>
            <a:ext cx="5577840" cy="1325880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320040" y="6537960"/>
            <a:ext cx="11521440" cy="2743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11480" y="6537960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  <a:latin typeface="Calibri"/>
              </a:rPr>
              <a:t>Three questions before picking an AI partner: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11880" y="6537960"/>
            <a:ext cx="8183879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850" b="0" i="0">
                <a:solidFill>
                  <a:srgbClr val="FFFFFF"/>
                </a:solidFill>
                <a:latin typeface="Calibri"/>
              </a:rPr>
              <a:t>① How many model distributors are connected?    ② Can it be privatized?    ③ Where does data sovereignty sit?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