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7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0E27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024128"/>
            <a:ext cx="12191695" cy="50292"/>
          </a:xfrm>
          <a:prstGeom prst="rect">
            <a:avLst/>
          </a:prstGeom>
          <a:solidFill>
            <a:srgbClr val="1F6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11480" y="146304"/>
            <a:ext cx="9692640" cy="42062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FFFFFF"/>
                </a:solidFill>
                <a:latin typeface="Arial"/>
              </a:rPr>
              <a:t>China Mobile × WorkBuddy Co-branded Edition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9768" y="621792"/>
            <a:ext cx="96926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A9C4E8"/>
                </a:solidFill>
                <a:latin typeface="Arial"/>
              </a:rPr>
              <a:t>Token traffic economics  •  ecosystem positioning  •  package design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66960" y="274320"/>
            <a:ext cx="181051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8FB2DE"/>
                </a:solidFill>
                <a:latin typeface="Arial"/>
              </a:rPr>
              <a:t>Developer + Enterprise
High-Value Token Flow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261872"/>
            <a:ext cx="2704795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8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1480" y="1261872"/>
            <a:ext cx="50292" cy="841248"/>
          </a:xfrm>
          <a:prstGeom prst="rect">
            <a:avLst/>
          </a:prstGeom>
          <a:solidFill>
            <a:srgbClr val="1F6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1371600"/>
            <a:ext cx="2412187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F63D8"/>
                </a:solidFill>
                <a:latin typeface="Arial"/>
              </a:rPr>
              <a:t>≈5×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1737360"/>
            <a:ext cx="241218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 i="0">
                <a:solidFill>
                  <a:srgbClr val="5B6677"/>
                </a:solidFill>
                <a:latin typeface="Arial"/>
              </a:rPr>
              <a:t>Agent token consumption vs. human usage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99155" y="1261872"/>
            <a:ext cx="2704795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8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299155" y="1261872"/>
            <a:ext cx="50292" cy="841248"/>
          </a:xfrm>
          <a:prstGeom prst="rect">
            <a:avLst/>
          </a:prstGeom>
          <a:solidFill>
            <a:srgbClr val="0E9F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82035" y="1371600"/>
            <a:ext cx="2412187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0E9F8E"/>
                </a:solidFill>
                <a:latin typeface="Arial"/>
              </a:rPr>
              <a:t>81.2%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82035" y="1737360"/>
            <a:ext cx="241218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 i="0">
                <a:solidFill>
                  <a:srgbClr val="5B6677"/>
                </a:solidFill>
                <a:latin typeface="Arial"/>
              </a:rPr>
              <a:t>of tokens now generated by Agent traffic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86830" y="1261872"/>
            <a:ext cx="2704795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8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86830" y="1261872"/>
            <a:ext cx="50292" cy="841248"/>
          </a:xfrm>
          <a:prstGeom prst="rect">
            <a:avLst/>
          </a:prstGeom>
          <a:solidFill>
            <a:srgbClr val="6D3C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69710" y="1371600"/>
            <a:ext cx="2412187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6D3CE0"/>
                </a:solidFill>
                <a:latin typeface="Arial"/>
              </a:rPr>
              <a:t>20M+ / 13M+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9710" y="1737360"/>
            <a:ext cx="241218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 i="0">
                <a:solidFill>
                  <a:srgbClr val="5B6677"/>
                </a:solidFill>
                <a:latin typeface="Arial"/>
              </a:rPr>
              <a:t>WorkBuddy MAU / DAU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74505" y="1261872"/>
            <a:ext cx="2704795" cy="8412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8DFE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074505" y="1261872"/>
            <a:ext cx="50292" cy="841248"/>
          </a:xfrm>
          <a:prstGeom prst="rect">
            <a:avLst/>
          </a:prstGeom>
          <a:solidFill>
            <a:srgbClr val="D97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257385" y="1371600"/>
            <a:ext cx="2412187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D97A0B"/>
                </a:solidFill>
                <a:latin typeface="Arial"/>
              </a:rPr>
              <a:t>65–75%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57385" y="1737360"/>
            <a:ext cx="241218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819" b="0" i="0">
                <a:solidFill>
                  <a:srgbClr val="5B6677"/>
                </a:solidFill>
                <a:latin typeface="Arial"/>
              </a:rPr>
              <a:t>DAU/MAU stickiness (industry ≈20%)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1480" y="2304288"/>
            <a:ext cx="3401568" cy="310896"/>
          </a:xfrm>
          <a:prstGeom prst="roundRect">
            <a:avLst>
              <a:gd name="adj" fmla="val 16000"/>
            </a:avLst>
          </a:prstGeom>
          <a:solidFill>
            <a:srgbClr val="1F63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21208" y="2354580"/>
            <a:ext cx="318211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FE0F7"/>
                </a:solidFill>
                <a:latin typeface="Arial"/>
              </a:rPr>
              <a:t>1   </a:t>
            </a:r>
            <a:r>
              <a:rPr sz="1100" b="1" i="0">
                <a:solidFill>
                  <a:srgbClr val="FFFFFF"/>
                </a:solidFill>
                <a:latin typeface="Arial"/>
              </a:rPr>
              <a:t>The Token Engine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050791" y="2304288"/>
            <a:ext cx="3529584" cy="310896"/>
          </a:xfrm>
          <a:prstGeom prst="roundRect">
            <a:avLst>
              <a:gd name="adj" fmla="val 16000"/>
            </a:avLst>
          </a:prstGeom>
          <a:solidFill>
            <a:srgbClr val="0E9F8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60520" y="2354580"/>
            <a:ext cx="3310128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FE0F7"/>
                </a:solidFill>
                <a:latin typeface="Arial"/>
              </a:rPr>
              <a:t>2   </a:t>
            </a:r>
            <a:r>
              <a:rPr sz="1100" b="1" i="0">
                <a:solidFill>
                  <a:srgbClr val="FFFFFF"/>
                </a:solidFill>
                <a:latin typeface="Arial"/>
              </a:rPr>
              <a:t>Partnership &amp; Positioning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18120" y="2304288"/>
            <a:ext cx="3959352" cy="310896"/>
          </a:xfrm>
          <a:prstGeom prst="roundRect">
            <a:avLst>
              <a:gd name="adj" fmla="val 16000"/>
            </a:avLst>
          </a:prstGeom>
          <a:solidFill>
            <a:srgbClr val="6D3C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27848" y="2354580"/>
            <a:ext cx="3739896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FE0F7"/>
                </a:solidFill>
                <a:latin typeface="Arial"/>
              </a:rPr>
              <a:t>3   </a:t>
            </a:r>
            <a:r>
              <a:rPr sz="1100" b="1" i="0">
                <a:solidFill>
                  <a:srgbClr val="FFFFFF"/>
                </a:solidFill>
                <a:latin typeface="Arial"/>
              </a:rPr>
              <a:t>Package Design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1480" y="2688336"/>
            <a:ext cx="3401568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1F63D8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Agent entry points are now the mainstream. </a:t>
            </a:r>
            <a:r>
              <a:rPr sz="940" b="0" i="0">
                <a:solidFill>
                  <a:srgbClr val="1B2433"/>
                </a:solidFill>
                <a:latin typeface="Arial"/>
              </a:rPr>
              <a:t>Agent traffic consumes ≈5× the tokens of human usage and accounts for 81.2% of total token volume.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1F63D8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WorkBuddy has passed 20M MAU and 13M DAU, </a:t>
            </a:r>
            <a:r>
              <a:rPr sz="940" b="0" i="0">
                <a:solidFill>
                  <a:srgbClr val="1B2433"/>
                </a:solidFill>
                <a:latin typeface="Arial"/>
              </a:rPr>
              <a:t>with 65–75% DAU/MAU stickiness — versus roughly 20% across the industry.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1F63D8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Not a chat box, but a “scenario-ized” super entry </a:t>
            </a:r>
            <a:r>
              <a:rPr sz="940" b="0" i="0">
                <a:solidFill>
                  <a:srgbClr val="1B2433"/>
                </a:solidFill>
                <a:latin typeface="Arial"/>
              </a:rPr>
              <a:t>for office, design, data and customer-service tasks.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1F63D8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Every “think → call a tool → deliver a result” loop burns tokens. </a:t>
            </a:r>
            <a:r>
              <a:rPr sz="940" b="0" i="0">
                <a:solidFill>
                  <a:srgbClr val="1B2433"/>
                </a:solidFill>
                <a:latin typeface="Arial"/>
              </a:rPr>
              <a:t>13M users running high-frequency, must-have, verifiable operations every day form the industry’s largest single scenario-based token consumption pool.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11480" y="5532120"/>
            <a:ext cx="7168896" cy="960120"/>
          </a:xfrm>
          <a:prstGeom prst="roundRect">
            <a:avLst>
              <a:gd name="adj" fmla="val 7000"/>
            </a:avLst>
          </a:prstGeom>
          <a:solidFill>
            <a:srgbClr val="0E27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11480" y="5532120"/>
            <a:ext cx="54864" cy="960120"/>
          </a:xfrm>
          <a:prstGeom prst="rect">
            <a:avLst/>
          </a:prstGeom>
          <a:solidFill>
            <a:srgbClr val="D97A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0936" y="5669280"/>
            <a:ext cx="681228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D97A0B"/>
                </a:solidFill>
                <a:latin typeface="Arial"/>
              </a:rPr>
              <a:t>BOTTOM LINE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" y="5907024"/>
            <a:ext cx="6812280" cy="49377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DCE7F5"/>
                </a:solidFill>
                <a:latin typeface="Arial"/>
              </a:rPr>
              <a:t>The battlefield shifts from “which model is strongest” to “which model is prioritized in which distribution channel” — </a:t>
            </a:r>
            <a:r>
              <a:rPr sz="1000" b="1" i="0">
                <a:solidFill>
                  <a:srgbClr val="FFFFFF"/>
                </a:solidFill>
                <a:latin typeface="Arial"/>
              </a:rPr>
              <a:t>choose the platform and the ecosystem, not the model.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050791" y="2688336"/>
            <a:ext cx="3529584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0E9F8E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China Mobile × Tencent co-branded edition. </a:t>
            </a:r>
            <a:r>
              <a:rPr sz="940" b="0" i="0">
                <a:solidFill>
                  <a:srgbClr val="1B2433"/>
                </a:solidFill>
                <a:latin typeface="Arial"/>
              </a:rPr>
              <a:t>WorkBuddy contributes application scenarios and points settlement; China Mobile contributes compute, model distribution and the compliance foundation.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0E9F8E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Not the first carrier in AI, but the first to push a “model supermarket” </a:t>
            </a:r>
            <a:r>
              <a:rPr sz="940" b="0" i="0">
                <a:solidFill>
                  <a:srgbClr val="1B2433"/>
                </a:solidFill>
                <a:latin typeface="Arial"/>
              </a:rPr>
              <a:t>into a 100M-user-class product such as WorkBuddy.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0E9F8E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“Which model is strongest” gives way to “which model is prioritized in which distribution channel.” 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0E9F8E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DeepSeek will not be replaced — </a:t>
            </a:r>
            <a:r>
              <a:rPr sz="940" b="0" i="0">
                <a:solidFill>
                  <a:srgbClr val="1B2433"/>
                </a:solidFill>
                <a:latin typeface="Arial"/>
              </a:rPr>
              <a:t>but “how to rank DeepSeek higher in WorkBuddy’s list” becomes the new battlefield.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700"/>
              </a:spcAft>
            </a:pPr>
            <a:r>
              <a:rPr sz="940" b="1" i="0">
                <a:solidFill>
                  <a:srgbClr val="0E9F8E"/>
                </a:solidFill>
                <a:latin typeface="Arial"/>
              </a:rPr>
              <a:t>▸  </a:t>
            </a:r>
            <a:r>
              <a:rPr sz="940" b="1" i="0">
                <a:solidFill>
                  <a:srgbClr val="1B2433"/>
                </a:solidFill>
                <a:latin typeface="Arial"/>
              </a:rPr>
              <a:t>Choose AI partners by platform and ecosystem, not by model. </a:t>
            </a:r>
            <a:r>
              <a:rPr sz="940" b="0" i="0">
                <a:solidFill>
                  <a:srgbClr val="1B2433"/>
                </a:solidFill>
                <a:latin typeface="Arial"/>
              </a:rPr>
              <a:t>Three questions: How many model distributors does the platform connect? Can it do private deployment? Who owns data sovereignty?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18120" y="2688336"/>
            <a:ext cx="3959352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6D3CE0"/>
                </a:solidFill>
                <a:latin typeface="Arial"/>
              </a:rPr>
              <a:t>FOR GOVERNMENT &amp; ENTERPRISE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18120" y="2889504"/>
            <a:ext cx="3959352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380"/>
              </a:spcAft>
            </a:pPr>
            <a:r>
              <a:rPr sz="840" b="1" i="0">
                <a:solidFill>
                  <a:srgbClr val="6D3CE0"/>
                </a:solidFill>
                <a:latin typeface="Arial"/>
              </a:rPr>
              <a:t>▸  </a:t>
            </a:r>
            <a:r>
              <a:rPr sz="840" b="1" i="0">
                <a:solidFill>
                  <a:srgbClr val="1B2433"/>
                </a:solidFill>
                <a:latin typeface="Arial"/>
              </a:rPr>
              <a:t>Accounts: </a:t>
            </a:r>
            <a:r>
              <a:rPr sz="840" b="0" i="0">
                <a:solidFill>
                  <a:srgbClr val="1B2433"/>
                </a:solidFill>
                <a:latin typeface="Arial"/>
              </a:rPr>
              <a:t>1 phone number = 1 account = 1 API key; one account per employee, with 20% of seats provisioned as high-priority accounts.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380"/>
              </a:spcAft>
            </a:pPr>
            <a:r>
              <a:rPr sz="840" b="1" i="0">
                <a:solidFill>
                  <a:srgbClr val="6D3CE0"/>
                </a:solidFill>
                <a:latin typeface="Arial"/>
              </a:rPr>
              <a:t>▸  </a:t>
            </a:r>
            <a:r>
              <a:rPr sz="840" b="1" i="0">
                <a:solidFill>
                  <a:srgbClr val="1B2433"/>
                </a:solidFill>
                <a:latin typeface="Arial"/>
              </a:rPr>
              <a:t>Model portfolio: </a:t>
            </a:r>
            <a:r>
              <a:rPr sz="840" b="0" i="0">
                <a:solidFill>
                  <a:srgbClr val="1B2433"/>
                </a:solidFill>
                <a:latin typeface="Arial"/>
              </a:rPr>
              <a:t>19 models in the short-term pool, spanning self-deployed and partner frontier LLMs.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380"/>
              </a:spcAft>
            </a:pPr>
            <a:r>
              <a:rPr sz="840" b="1" i="0">
                <a:solidFill>
                  <a:srgbClr val="6D3CE0"/>
                </a:solidFill>
                <a:latin typeface="Arial"/>
              </a:rPr>
              <a:t>▸  </a:t>
            </a:r>
            <a:r>
              <a:rPr sz="840" b="1" i="0">
                <a:solidFill>
                  <a:srgbClr val="1B2433"/>
                </a:solidFill>
                <a:latin typeface="Arial"/>
              </a:rPr>
              <a:t>Capacity: </a:t>
            </a:r>
            <a:r>
              <a:rPr sz="840" b="0" i="0">
                <a:solidFill>
                  <a:srgbClr val="1B2433"/>
                </a:solidFill>
                <a:latin typeface="Arial"/>
              </a:rPr>
              <a:t>100M tokens per user per month baseline, benchmarked on leading agent tools.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380"/>
              </a:spcAft>
            </a:pPr>
            <a:r>
              <a:rPr sz="840" b="1" i="0">
                <a:solidFill>
                  <a:srgbClr val="6D3CE0"/>
                </a:solidFill>
                <a:latin typeface="Arial"/>
              </a:rPr>
              <a:t>▸  </a:t>
            </a:r>
            <a:r>
              <a:rPr sz="840" b="1" i="0">
                <a:solidFill>
                  <a:srgbClr val="1B2433"/>
                </a:solidFill>
                <a:latin typeface="Arial"/>
              </a:rPr>
              <a:t>Scaling: </a:t>
            </a:r>
            <a:r>
              <a:rPr sz="840" b="0" i="0">
                <a:solidFill>
                  <a:srgbClr val="1B2433"/>
                </a:solidFill>
                <a:latin typeface="Arial"/>
              </a:rPr>
              <a:t>token add-on packs purchased on exhaustion to absorb business spikes.</a:t>
            </a:r>
          </a:p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380"/>
              </a:spcAft>
            </a:pPr>
            <a:r>
              <a:rPr sz="840" b="1" i="0">
                <a:solidFill>
                  <a:srgbClr val="6D3CE0"/>
                </a:solidFill>
                <a:latin typeface="Arial"/>
              </a:rPr>
              <a:t>▸  </a:t>
            </a:r>
            <a:r>
              <a:rPr sz="840" b="1" i="0">
                <a:solidFill>
                  <a:srgbClr val="1B2433"/>
                </a:solidFill>
                <a:latin typeface="Arial"/>
              </a:rPr>
              <a:t>Guardrails: </a:t>
            </a:r>
            <a:r>
              <a:rPr sz="840" b="0" i="0">
                <a:solidFill>
                  <a:srgbClr val="1B2433"/>
                </a:solidFill>
                <a:latin typeface="Arial"/>
              </a:rPr>
              <a:t>pool ceiling with alerts at threshold and stop-use at limit; per-member rate and volume caps, raised only with enterprise-admin approval.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18120" y="4956048"/>
            <a:ext cx="3959352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860" b="1" i="0">
                <a:solidFill>
                  <a:srgbClr val="0E9F8E"/>
                </a:solidFill>
                <a:latin typeface="Arial"/>
              </a:rPr>
              <a:t>FOR INDIVIDUAL USERS</a:t>
            </a:r>
          </a:p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1B2433"/>
                </a:solidFill>
                <a:latin typeface="Arial"/>
              </a:rPr>
              <a:t>Pilot: </a:t>
            </a:r>
            <a:r>
              <a:rPr sz="840" b="0" i="0">
                <a:solidFill>
                  <a:srgbClr val="1B2433"/>
                </a:solidFill>
                <a:latin typeface="Arial"/>
              </a:rPr>
              <a:t>smart services layered on the existing ¥139 plan (60GB + 200 min + 1000M broadband) — WorkBuddy co-branded edition + Agent products + API token service.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818120" y="5504688"/>
            <a:ext cx="1222248" cy="6217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6D3C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72984" y="5577840"/>
            <a:ext cx="11125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3CE0"/>
                </a:solidFill>
                <a:latin typeface="Arial"/>
              </a:rPr>
              <a:t>¥169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54696" y="5852159"/>
            <a:ext cx="1149096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 i="0">
                <a:solidFill>
                  <a:srgbClr val="5B6677"/>
                </a:solidFill>
                <a:latin typeface="Arial"/>
              </a:rPr>
              <a:t>Basic  ·  </a:t>
            </a:r>
            <a:r>
              <a:rPr sz="760" b="0" i="0">
                <a:solidFill>
                  <a:srgbClr val="1B2433"/>
                </a:solidFill>
                <a:latin typeface="Arial"/>
              </a:rPr>
              <a:t>60M tokens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186672" y="5504688"/>
            <a:ext cx="1222248" cy="6217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6D3C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241536" y="5577840"/>
            <a:ext cx="11125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3CE0"/>
                </a:solidFill>
                <a:latin typeface="Arial"/>
              </a:rPr>
              <a:t>¥199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23248" y="5852159"/>
            <a:ext cx="1149096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 i="0">
                <a:solidFill>
                  <a:srgbClr val="5B6677"/>
                </a:solidFill>
                <a:latin typeface="Arial"/>
              </a:rPr>
              <a:t>Advanced  ·  </a:t>
            </a:r>
            <a:r>
              <a:rPr sz="760" b="0" i="0">
                <a:solidFill>
                  <a:srgbClr val="1B2433"/>
                </a:solidFill>
                <a:latin typeface="Arial"/>
              </a:rPr>
              <a:t>130M tokens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555224" y="5504688"/>
            <a:ext cx="1222248" cy="62179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6D3CE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10610088" y="5577840"/>
            <a:ext cx="1112520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6D3CE0"/>
                </a:solidFill>
                <a:latin typeface="Arial"/>
              </a:rPr>
              <a:t>¥239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591799" y="5852159"/>
            <a:ext cx="1149096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60" b="1" i="0">
                <a:solidFill>
                  <a:srgbClr val="5B6677"/>
                </a:solidFill>
                <a:latin typeface="Arial"/>
              </a:rPr>
              <a:t>Pro  ·  </a:t>
            </a:r>
            <a:r>
              <a:rPr sz="760" b="0" i="0">
                <a:solidFill>
                  <a:srgbClr val="1B2433"/>
                </a:solidFill>
                <a:latin typeface="Arial"/>
              </a:rPr>
              <a:t>230M tokens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