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4E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206240" cy="6858000"/>
          </a:xfrm>
          <a:prstGeom prst="rect">
            <a:avLst/>
          </a:prstGeom>
          <a:solidFill>
            <a:srgbClr val="153E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6729984"/>
            <a:ext cx="12191695" cy="128016"/>
          </a:xfrm>
          <a:prstGeom prst="rect">
            <a:avLst/>
          </a:prstGeom>
          <a:solidFill>
            <a:srgbClr val="D97B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66928" y="1051560"/>
            <a:ext cx="914400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7FB8D4"/>
                </a:solidFill>
                <a:latin typeface="微软雅黑"/>
                <a:ea typeface="微软雅黑"/>
                <a:cs typeface="微软雅黑"/>
              </a:rPr>
              <a:t>A N T H R O P I C   S - 1   招 股 书 解 读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600200"/>
            <a:ext cx="10607040" cy="1371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44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5180亿美元算力承诺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4400" b="1">
                <a:solidFill>
                  <a:srgbClr val="D97B29"/>
                </a:solidFill>
                <a:latin typeface="微软雅黑"/>
                <a:ea typeface="微软雅黑"/>
                <a:cs typeface="微软雅黑"/>
              </a:rPr>
              <a:t>背后的增长赌注</a:t>
            </a:r>
          </a:p>
        </p:txBody>
      </p:sp>
      <p:sp>
        <p:nvSpPr>
          <p:cNvPr id="7" name="Rectangle 6"/>
          <p:cNvSpPr/>
          <p:nvPr/>
        </p:nvSpPr>
        <p:spPr>
          <a:xfrm>
            <a:off x="566928" y="3703320"/>
            <a:ext cx="1463040" cy="44450"/>
          </a:xfrm>
          <a:prstGeom prst="rect">
            <a:avLst/>
          </a:prstGeom>
          <a:solidFill>
            <a:srgbClr val="D97B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66928" y="3950208"/>
            <a:ext cx="10241280" cy="685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4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C8DCE8"/>
                </a:solidFill>
                <a:latin typeface="微软雅黑"/>
                <a:ea typeface="微软雅黑"/>
                <a:cs typeface="微软雅黑"/>
              </a:rPr>
              <a:t>招股书第一次把前沿AI实验室的账本摊开。超过2万亿美元的目标估值，取决于2028年近2000亿美元的收入预测能否实现。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4956048"/>
            <a:ext cx="3310128" cy="932688"/>
          </a:xfrm>
          <a:prstGeom prst="rect">
            <a:avLst/>
          </a:prstGeom>
          <a:solidFill>
            <a:srgbClr val="225C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66928" y="4956048"/>
            <a:ext cx="40640" cy="932688"/>
          </a:xfrm>
          <a:prstGeom prst="rect">
            <a:avLst/>
          </a:prstGeom>
          <a:solidFill>
            <a:srgbClr val="D97B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49808" y="5084064"/>
            <a:ext cx="2980944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2100" b="1">
                <a:solidFill>
                  <a:srgbClr val="D97B29"/>
                </a:solidFill>
                <a:latin typeface="微软雅黑"/>
                <a:ea typeface="微软雅黑"/>
                <a:cs typeface="微软雅黑"/>
              </a:rPr>
              <a:t>45.9亿美元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A8C4D6"/>
                </a:solidFill>
                <a:latin typeface="微软雅黑"/>
                <a:ea typeface="微软雅黑"/>
                <a:cs typeface="微软雅黑"/>
              </a:rPr>
              <a:t>2025年收入　同比增长约12倍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078224" y="4956048"/>
            <a:ext cx="3310128" cy="932688"/>
          </a:xfrm>
          <a:prstGeom prst="rect">
            <a:avLst/>
          </a:prstGeom>
          <a:solidFill>
            <a:srgbClr val="225C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078224" y="4956048"/>
            <a:ext cx="40640" cy="932688"/>
          </a:xfrm>
          <a:prstGeom prst="rect">
            <a:avLst/>
          </a:prstGeom>
          <a:solidFill>
            <a:srgbClr val="E89B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261104" y="5084064"/>
            <a:ext cx="2980944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2100" b="1">
                <a:solidFill>
                  <a:srgbClr val="E89B5C"/>
                </a:solidFill>
                <a:latin typeface="微软雅黑"/>
                <a:ea typeface="微软雅黑"/>
                <a:cs typeface="微软雅黑"/>
              </a:rPr>
              <a:t>近420亿美元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A8C4D6"/>
                </a:solidFill>
                <a:latin typeface="微软雅黑"/>
                <a:ea typeface="微软雅黑"/>
                <a:cs typeface="微软雅黑"/>
              </a:rPr>
              <a:t>2025年净亏损　其中约340亿为非现金费用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589520" y="4956048"/>
            <a:ext cx="3310128" cy="932688"/>
          </a:xfrm>
          <a:prstGeom prst="rect">
            <a:avLst/>
          </a:prstGeom>
          <a:solidFill>
            <a:srgbClr val="225C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7589520" y="4956048"/>
            <a:ext cx="40640" cy="932688"/>
          </a:xfrm>
          <a:prstGeom prst="rect">
            <a:avLst/>
          </a:prstGeom>
          <a:solidFill>
            <a:srgbClr val="2E8F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772400" y="5084064"/>
            <a:ext cx="2980944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2100" b="1">
                <a:solidFill>
                  <a:srgbClr val="2E8FB8"/>
                </a:solidFill>
                <a:latin typeface="微软雅黑"/>
                <a:ea typeface="微软雅黑"/>
                <a:cs typeface="微软雅黑"/>
              </a:rPr>
              <a:t>5180亿美元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A8C4D6"/>
                </a:solidFill>
                <a:latin typeface="微软雅黑"/>
                <a:ea typeface="微软雅黑"/>
                <a:cs typeface="微软雅黑"/>
              </a:rPr>
              <a:t>未来数年云、算力与基础设施义务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66928" y="6144768"/>
            <a:ext cx="1005840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8FB4CC"/>
                </a:solidFill>
                <a:latin typeface="微软雅黑"/>
                <a:ea typeface="微软雅黑"/>
                <a:cs typeface="微软雅黑"/>
              </a:rPr>
              <a:t>来源：</a:t>
            </a:r>
            <a:r>
              <a:rPr sz="1050" b="0">
                <a:solidFill>
                  <a:srgbClr val="C8DCE8"/>
                </a:solidFill>
                <a:latin typeface="微软雅黑"/>
                <a:ea typeface="微软雅黑"/>
                <a:cs typeface="微软雅黑"/>
              </a:rPr>
              <a:t>微信公众号「404K」</a:t>
            </a:r>
            <a:r>
              <a:rPr sz="1050" b="0">
                <a:solidFill>
                  <a:srgbClr val="7FA8C0"/>
                </a:solidFill>
                <a:latin typeface="微软雅黑"/>
                <a:ea typeface="微软雅黑"/>
                <a:cs typeface="微软雅黑"/>
              </a:rPr>
              <a:t>　|　原文：mp.weixin.qq.com/s/kV59m4KZSiuO4eExvtqvng　|　整理日期：2026-09-30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1B4E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84048"/>
            <a:ext cx="11057839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2E8FB8"/>
                </a:solidFill>
                <a:latin typeface="微软雅黑"/>
                <a:ea typeface="微软雅黑"/>
                <a:cs typeface="微软雅黑"/>
              </a:rPr>
              <a:t>目录 · CONTENTS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58368"/>
            <a:ext cx="11057839" cy="47548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>
                <a:solidFill>
                  <a:srgbClr val="1B4E7E"/>
                </a:solidFill>
                <a:latin typeface="微软雅黑"/>
                <a:ea typeface="微软雅黑"/>
                <a:cs typeface="微软雅黑"/>
              </a:rPr>
              <a:t>内容结构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225296"/>
            <a:ext cx="1051560" cy="38100"/>
          </a:xfrm>
          <a:prstGeom prst="rect">
            <a:avLst/>
          </a:prstGeom>
          <a:solidFill>
            <a:srgbClr val="D97B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73952"/>
            <a:ext cx="12191695" cy="15240"/>
          </a:xfrm>
          <a:prstGeom prst="rect">
            <a:avLst/>
          </a:prstGeom>
          <a:solidFill>
            <a:srgbClr val="E3E8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6528816"/>
            <a:ext cx="548640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8A949E"/>
                </a:solidFill>
                <a:latin typeface="微软雅黑"/>
                <a:ea typeface="微软雅黑"/>
                <a:cs typeface="微软雅黑"/>
              </a:rPr>
              <a:t>来源：微信公众号「404K」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27487" y="6528816"/>
            <a:ext cx="109728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1B4E7E"/>
                </a:solidFill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746504"/>
            <a:ext cx="3520440" cy="148132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66928" y="1746504"/>
            <a:ext cx="3520440" cy="38100"/>
          </a:xfrm>
          <a:prstGeom prst="rect">
            <a:avLst/>
          </a:prstGeom>
          <a:solidFill>
            <a:srgbClr val="2E8F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86384" y="1929384"/>
            <a:ext cx="3081528" cy="116128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500"/>
              </a:spcAft>
            </a:pPr>
            <a:r>
              <a:rPr sz="2000" b="1">
                <a:solidFill>
                  <a:srgbClr val="2E8FB8"/>
                </a:solidFill>
                <a:latin typeface="微软雅黑"/>
                <a:ea typeface="微软雅黑"/>
                <a:cs typeface="微软雅黑"/>
              </a:rPr>
              <a:t>01　</a:t>
            </a:r>
            <a:r>
              <a:rPr sz="1500" b="1">
                <a:solidFill>
                  <a:srgbClr val="1B4E7E"/>
                </a:solidFill>
                <a:latin typeface="微软雅黑"/>
                <a:ea typeface="微软雅黑"/>
                <a:cs typeface="微软雅黑"/>
              </a:rPr>
              <a:t>招股书还没公开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5A6672"/>
                </a:solidFill>
                <a:latin typeface="微软雅黑"/>
                <a:ea typeface="微软雅黑"/>
                <a:cs typeface="微软雅黑"/>
              </a:rPr>
              <a:t>现有数字分三类，完整报表要等公开版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343400" y="1746504"/>
            <a:ext cx="3520440" cy="148132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343400" y="1746504"/>
            <a:ext cx="3520440" cy="38100"/>
          </a:xfrm>
          <a:prstGeom prst="rect">
            <a:avLst/>
          </a:prstGeom>
          <a:solidFill>
            <a:srgbClr val="2E8F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62856" y="1929384"/>
            <a:ext cx="3081528" cy="116128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500"/>
              </a:spcAft>
            </a:pPr>
            <a:r>
              <a:rPr sz="2000" b="1">
                <a:solidFill>
                  <a:srgbClr val="2E8FB8"/>
                </a:solidFill>
                <a:latin typeface="微软雅黑"/>
                <a:ea typeface="微软雅黑"/>
                <a:cs typeface="微软雅黑"/>
              </a:rPr>
              <a:t>02　</a:t>
            </a:r>
            <a:r>
              <a:rPr sz="1500" b="1">
                <a:solidFill>
                  <a:srgbClr val="1B4E7E"/>
                </a:solidFill>
                <a:latin typeface="微软雅黑"/>
                <a:ea typeface="微软雅黑"/>
                <a:cs typeface="微软雅黑"/>
              </a:rPr>
              <a:t>收入一年增长12倍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5A6672"/>
                </a:solidFill>
                <a:latin typeface="微软雅黑"/>
                <a:ea typeface="微软雅黑"/>
                <a:cs typeface="微软雅黑"/>
              </a:rPr>
              <a:t>45.9亿与年化650亿，是两把不同的尺子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119872" y="1746504"/>
            <a:ext cx="3520440" cy="148132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119872" y="1746504"/>
            <a:ext cx="3520440" cy="38100"/>
          </a:xfrm>
          <a:prstGeom prst="rect">
            <a:avLst/>
          </a:prstGeom>
          <a:solidFill>
            <a:srgbClr val="D97B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39328" y="1929384"/>
            <a:ext cx="3081528" cy="116128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500"/>
              </a:spcAft>
            </a:pPr>
            <a:r>
              <a:rPr sz="2000" b="1">
                <a:solidFill>
                  <a:srgbClr val="D97B29"/>
                </a:solidFill>
                <a:latin typeface="微软雅黑"/>
                <a:ea typeface="微软雅黑"/>
                <a:cs typeface="微软雅黑"/>
              </a:rPr>
              <a:t>03　</a:t>
            </a:r>
            <a:r>
              <a:rPr sz="1500" b="1">
                <a:solidFill>
                  <a:srgbClr val="1B4E7E"/>
                </a:solidFill>
                <a:latin typeface="微软雅黑"/>
                <a:ea typeface="微软雅黑"/>
                <a:cs typeface="微软雅黑"/>
              </a:rPr>
              <a:t>净亏损近420亿美元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5A6672"/>
                </a:solidFill>
                <a:latin typeface="微软雅黑"/>
                <a:ea typeface="微软雅黑"/>
                <a:cs typeface="微软雅黑"/>
              </a:rPr>
              <a:t>其中约340亿是非现金会计费用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66928" y="3465576"/>
            <a:ext cx="3520440" cy="148132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66928" y="3465576"/>
            <a:ext cx="3520440" cy="381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86384" y="3648456"/>
            <a:ext cx="3081528" cy="116128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500"/>
              </a:spcAft>
            </a:pPr>
            <a:r>
              <a:rPr sz="2000" b="1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04　</a:t>
            </a:r>
            <a:r>
              <a:rPr sz="1500" b="1">
                <a:solidFill>
                  <a:srgbClr val="1B4E7E"/>
                </a:solidFill>
                <a:latin typeface="微软雅黑"/>
                <a:ea typeface="微软雅黑"/>
                <a:cs typeface="微软雅黑"/>
              </a:rPr>
              <a:t>5180亿美元算力承诺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5A6672"/>
                </a:solidFill>
                <a:latin typeface="微软雅黑"/>
                <a:ea typeface="微软雅黑"/>
                <a:cs typeface="微软雅黑"/>
              </a:rPr>
              <a:t>公开合同只解释了一半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343400" y="3465576"/>
            <a:ext cx="3520440" cy="148132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343400" y="3465576"/>
            <a:ext cx="3520440" cy="38100"/>
          </a:xfrm>
          <a:prstGeom prst="rect">
            <a:avLst/>
          </a:prstGeom>
          <a:solidFill>
            <a:srgbClr val="D97B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62856" y="3648456"/>
            <a:ext cx="3081528" cy="116128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500"/>
              </a:spcAft>
            </a:pPr>
            <a:r>
              <a:rPr sz="2000" b="1">
                <a:solidFill>
                  <a:srgbClr val="D97B29"/>
                </a:solidFill>
                <a:latin typeface="微软雅黑"/>
                <a:ea typeface="微软雅黑"/>
                <a:cs typeface="微软雅黑"/>
              </a:rPr>
              <a:t>05　</a:t>
            </a:r>
            <a:r>
              <a:rPr sz="1500" b="1">
                <a:solidFill>
                  <a:srgbClr val="1B4E7E"/>
                </a:solidFill>
                <a:latin typeface="微软雅黑"/>
                <a:ea typeface="微软雅黑"/>
                <a:cs typeface="微软雅黑"/>
              </a:rPr>
              <a:t>两家客户贡献近1/4收入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5A6672"/>
                </a:solidFill>
                <a:latin typeface="微软雅黑"/>
                <a:ea typeface="微软雅黑"/>
                <a:cs typeface="微软雅黑"/>
              </a:rPr>
              <a:t>收入端随时可减，成本端锁定十年</a:t>
            </a:r>
          </a:p>
        </p:txBody>
      </p:sp>
      <p:sp>
        <p:nvSpPr>
          <p:cNvPr id="24" name="Rectangle 23"/>
          <p:cNvSpPr/>
          <p:nvPr/>
        </p:nvSpPr>
        <p:spPr>
          <a:xfrm>
            <a:off x="8119872" y="3465576"/>
            <a:ext cx="3520440" cy="148132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8119872" y="3465576"/>
            <a:ext cx="3520440" cy="381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339328" y="3648456"/>
            <a:ext cx="3081528" cy="116128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500"/>
              </a:spcAft>
            </a:pPr>
            <a:r>
              <a:rPr sz="2000" b="1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06　</a:t>
            </a:r>
            <a:r>
              <a:rPr sz="1500" b="1">
                <a:solidFill>
                  <a:srgbClr val="1B4E7E"/>
                </a:solidFill>
                <a:latin typeface="微软雅黑"/>
                <a:ea typeface="微软雅黑"/>
                <a:cs typeface="微软雅黑"/>
              </a:rPr>
              <a:t>创始人握50.1%投票权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5A6672"/>
                </a:solidFill>
                <a:latin typeface="微软雅黑"/>
                <a:ea typeface="微软雅黑"/>
                <a:cs typeface="微软雅黑"/>
              </a:rPr>
              <a:t>公众股东买到经济权益与有限表决权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1B4E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84048"/>
            <a:ext cx="11057839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2E8FB8"/>
                </a:solidFill>
                <a:latin typeface="微软雅黑"/>
                <a:ea typeface="微软雅黑"/>
                <a:cs typeface="微软雅黑"/>
              </a:rPr>
              <a:t>引言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58368"/>
            <a:ext cx="11057839" cy="47548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>
                <a:solidFill>
                  <a:srgbClr val="1B4E7E"/>
                </a:solidFill>
                <a:latin typeface="微软雅黑"/>
                <a:ea typeface="微软雅黑"/>
                <a:cs typeface="微软雅黑"/>
              </a:rPr>
              <a:t>一个尚未公开的招股书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225296"/>
            <a:ext cx="1051560" cy="38100"/>
          </a:xfrm>
          <a:prstGeom prst="rect">
            <a:avLst/>
          </a:prstGeom>
          <a:solidFill>
            <a:srgbClr val="D97B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73952"/>
            <a:ext cx="12191695" cy="15240"/>
          </a:xfrm>
          <a:prstGeom prst="rect">
            <a:avLst/>
          </a:prstGeom>
          <a:solidFill>
            <a:srgbClr val="E3E8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6528816"/>
            <a:ext cx="548640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8A949E"/>
                </a:solidFill>
                <a:latin typeface="微软雅黑"/>
                <a:ea typeface="微软雅黑"/>
                <a:cs typeface="微软雅黑"/>
              </a:rPr>
              <a:t>来源：微信公众号「404K」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27487" y="6528816"/>
            <a:ext cx="109728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1B4E7E"/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1609344"/>
            <a:ext cx="685800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32000"/>
              </a:lnSpc>
              <a:spcBef>
                <a:spcPts val="0"/>
              </a:spcBef>
              <a:spcAft>
                <a:spcPts val="1200"/>
              </a:spcAft>
            </a:pPr>
            <a:r>
              <a:rPr sz="1300" b="1">
                <a:solidFill>
                  <a:srgbClr val="2E8FB8"/>
                </a:solidFill>
                <a:latin typeface="微软雅黑"/>
                <a:ea typeface="微软雅黑"/>
                <a:cs typeface="微软雅黑"/>
              </a:rPr>
              <a:t>▪  </a:t>
            </a:r>
            <a:r>
              <a:rPr sz="1300" b="1">
                <a:solidFill>
                  <a:srgbClr val="D97B29"/>
                </a:solidFill>
                <a:latin typeface="微软雅黑"/>
                <a:ea typeface="微软雅黑"/>
                <a:cs typeface="微软雅黑"/>
              </a:rPr>
              <a:t>9月28日</a:t>
            </a:r>
            <a:r>
              <a:rPr sz="130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，路透社根据其看到的 Anthropic 招股书副本接连发出数篇报道</a:t>
            </a:r>
          </a:p>
          <a:p>
            <a:pPr>
              <a:lnSpc>
                <a:spcPct val="132000"/>
              </a:lnSpc>
              <a:spcBef>
                <a:spcPts val="0"/>
              </a:spcBef>
              <a:spcAft>
                <a:spcPts val="1200"/>
              </a:spcAft>
            </a:pPr>
            <a:r>
              <a:rPr sz="1300" b="1">
                <a:solidFill>
                  <a:srgbClr val="2E8FB8"/>
                </a:solidFill>
                <a:latin typeface="微软雅黑"/>
                <a:ea typeface="微软雅黑"/>
                <a:cs typeface="微软雅黑"/>
              </a:rPr>
              <a:t>▪  </a:t>
            </a:r>
            <a:r>
              <a:rPr sz="130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公司的</a:t>
            </a:r>
            <a:r>
              <a:rPr sz="1300" b="1">
                <a:solidFill>
                  <a:srgbClr val="D97B29"/>
                </a:solidFill>
                <a:latin typeface="微软雅黑"/>
                <a:ea typeface="微软雅黑"/>
                <a:cs typeface="微软雅黑"/>
              </a:rPr>
              <a:t>财务数据、治理结构和风险因素</a:t>
            </a:r>
            <a:r>
              <a:rPr sz="130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第一次进入公众视野</a:t>
            </a:r>
          </a:p>
          <a:p>
            <a:pPr>
              <a:lnSpc>
                <a:spcPct val="132000"/>
              </a:lnSpc>
              <a:spcBef>
                <a:spcPts val="0"/>
              </a:spcBef>
              <a:spcAft>
                <a:spcPts val="1200"/>
              </a:spcAft>
            </a:pPr>
            <a:r>
              <a:rPr sz="1300" b="1">
                <a:solidFill>
                  <a:srgbClr val="2E8FB8"/>
                </a:solidFill>
                <a:latin typeface="微软雅黑"/>
                <a:ea typeface="微软雅黑"/>
                <a:cs typeface="微软雅黑"/>
              </a:rPr>
              <a:t>▪  </a:t>
            </a:r>
            <a:r>
              <a:rPr sz="130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Anthropic 对报道</a:t>
            </a:r>
            <a:r>
              <a:rPr sz="1300" b="1">
                <a:solidFill>
                  <a:srgbClr val="D97B29"/>
                </a:solidFill>
                <a:latin typeface="微软雅黑"/>
                <a:ea typeface="微软雅黑"/>
                <a:cs typeface="微软雅黑"/>
              </a:rPr>
              <a:t>拒绝置评</a:t>
            </a:r>
          </a:p>
          <a:p>
            <a:pPr>
              <a:lnSpc>
                <a:spcPct val="132000"/>
              </a:lnSpc>
              <a:spcBef>
                <a:spcPts val="0"/>
              </a:spcBef>
              <a:spcAft>
                <a:spcPts val="1200"/>
              </a:spcAft>
            </a:pPr>
            <a:r>
              <a:rPr sz="1300" b="1">
                <a:solidFill>
                  <a:srgbClr val="2E8FB8"/>
                </a:solidFill>
                <a:latin typeface="微软雅黑"/>
                <a:ea typeface="微软雅黑"/>
                <a:cs typeface="微软雅黑"/>
              </a:rPr>
              <a:t>▪  </a:t>
            </a:r>
            <a:r>
              <a:rPr sz="130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此前这个行业的资金来自风险投资、主权基金和大型科技公司，外界只能从融资新闻里拼凑财务状况</a:t>
            </a:r>
          </a:p>
          <a:p>
            <a:pPr>
              <a:lnSpc>
                <a:spcPct val="132000"/>
              </a:lnSpc>
              <a:spcBef>
                <a:spcPts val="0"/>
              </a:spcBef>
              <a:spcAft>
                <a:spcPts val="1200"/>
              </a:spcAft>
            </a:pPr>
            <a:r>
              <a:rPr sz="1300" b="1">
                <a:solidFill>
                  <a:srgbClr val="2E8FB8"/>
                </a:solidFill>
                <a:latin typeface="微软雅黑"/>
                <a:ea typeface="微软雅黑"/>
                <a:cs typeface="微软雅黑"/>
              </a:rPr>
              <a:t>▪  </a:t>
            </a:r>
            <a:r>
              <a:rPr sz="130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这一条决定了后文所有数字的</a:t>
            </a:r>
            <a:r>
              <a:rPr sz="1300" b="1">
                <a:solidFill>
                  <a:srgbClr val="D97B29"/>
                </a:solidFill>
                <a:latin typeface="微软雅黑"/>
                <a:ea typeface="微软雅黑"/>
                <a:cs typeface="微软雅黑"/>
              </a:rPr>
              <a:t>置信度层级</a:t>
            </a:r>
            <a:r>
              <a:rPr sz="130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：均为媒体转述，非公开披露文件</a:t>
            </a:r>
          </a:p>
        </p:txBody>
      </p:sp>
      <p:pic>
        <p:nvPicPr>
          <p:cNvPr id="10" name="Picture 9" descr="01_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9943" y="1517904"/>
            <a:ext cx="3525394" cy="38404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772400" y="5486400"/>
            <a:ext cx="38404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1">
                <a:solidFill>
                  <a:srgbClr val="1B4E7E"/>
                </a:solidFill>
                <a:latin typeface="微软雅黑"/>
                <a:ea typeface="微软雅黑"/>
                <a:cs typeface="微软雅黑"/>
              </a:rPr>
              <a:t>图片 1｜404K 知识星球 · 原文头图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8A949E"/>
                </a:solidFill>
                <a:latin typeface="微软雅黑"/>
                <a:ea typeface="微软雅黑"/>
                <a:cs typeface="微软雅黑"/>
              </a:rPr>
              <a:t>来源标注：微信公众号「404K」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1B4E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84048"/>
            <a:ext cx="11057839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2E8FB8"/>
                </a:solidFill>
                <a:latin typeface="微软雅黑"/>
                <a:ea typeface="微软雅黑"/>
                <a:cs typeface="微软雅黑"/>
              </a:rPr>
              <a:t>一、上市进程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58368"/>
            <a:ext cx="11057839" cy="47548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>
                <a:solidFill>
                  <a:srgbClr val="1B4E7E"/>
                </a:solidFill>
                <a:latin typeface="微软雅黑"/>
                <a:ea typeface="微软雅黑"/>
                <a:cs typeface="微软雅黑"/>
              </a:rPr>
              <a:t>招股书还没公开，现在能确认的有哪些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225296"/>
            <a:ext cx="1051560" cy="38100"/>
          </a:xfrm>
          <a:prstGeom prst="rect">
            <a:avLst/>
          </a:prstGeom>
          <a:solidFill>
            <a:srgbClr val="D97B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73952"/>
            <a:ext cx="12191695" cy="15240"/>
          </a:xfrm>
          <a:prstGeom prst="rect">
            <a:avLst/>
          </a:prstGeom>
          <a:solidFill>
            <a:srgbClr val="E3E8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6528816"/>
            <a:ext cx="548640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8A949E"/>
                </a:solidFill>
                <a:latin typeface="微软雅黑"/>
                <a:ea typeface="微软雅黑"/>
                <a:cs typeface="微软雅黑"/>
              </a:rPr>
              <a:t>来源：微信公众号「404K」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27487" y="6528816"/>
            <a:ext cx="109728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1B4E7E"/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9" name="Oval 8"/>
          <p:cNvSpPr/>
          <p:nvPr/>
        </p:nvSpPr>
        <p:spPr>
          <a:xfrm>
            <a:off x="566928" y="1755648"/>
            <a:ext cx="118872" cy="118872"/>
          </a:xfrm>
          <a:prstGeom prst="ellipse">
            <a:avLst/>
          </a:prstGeom>
          <a:solidFill>
            <a:srgbClr val="2E8F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17220" y="1901952"/>
            <a:ext cx="17780" cy="566928"/>
          </a:xfrm>
          <a:prstGeom prst="rect">
            <a:avLst/>
          </a:prstGeom>
          <a:solidFill>
            <a:srgbClr val="D8DF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50976" y="1609344"/>
            <a:ext cx="9601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2E8FB8"/>
                </a:solidFill>
                <a:latin typeface="微软雅黑"/>
                <a:ea typeface="微软雅黑"/>
                <a:cs typeface="微软雅黑"/>
              </a:rPr>
              <a:t>6月1日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984248" y="1591056"/>
            <a:ext cx="4709160" cy="6583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宣布向美国证监会秘密递交 S-1 注册文件草稿。公告只说明发行股数和价格尚未确定，是否上市取决于市场条件等因素。</a:t>
            </a:r>
          </a:p>
        </p:txBody>
      </p:sp>
      <p:sp>
        <p:nvSpPr>
          <p:cNvPr id="13" name="Oval 12"/>
          <p:cNvSpPr/>
          <p:nvPr/>
        </p:nvSpPr>
        <p:spPr>
          <a:xfrm>
            <a:off x="566928" y="2468880"/>
            <a:ext cx="118872" cy="118872"/>
          </a:xfrm>
          <a:prstGeom prst="ellipse">
            <a:avLst/>
          </a:prstGeom>
          <a:solidFill>
            <a:srgbClr val="D97B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17220" y="2615184"/>
            <a:ext cx="17780" cy="566928"/>
          </a:xfrm>
          <a:prstGeom prst="rect">
            <a:avLst/>
          </a:prstGeom>
          <a:solidFill>
            <a:srgbClr val="D8DF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50976" y="2322576"/>
            <a:ext cx="9601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D97B29"/>
                </a:solidFill>
                <a:latin typeface="微软雅黑"/>
                <a:ea typeface="微软雅黑"/>
                <a:cs typeface="微软雅黑"/>
              </a:rPr>
              <a:t>9月初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984248" y="2304288"/>
            <a:ext cx="4709160" cy="6583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路透社报道公司最早 10月中旬开始路演；招股书公开时间从原先预期的 9月第二周，推迟到 9月底。</a:t>
            </a:r>
          </a:p>
        </p:txBody>
      </p:sp>
      <p:sp>
        <p:nvSpPr>
          <p:cNvPr id="17" name="Oval 16"/>
          <p:cNvSpPr/>
          <p:nvPr/>
        </p:nvSpPr>
        <p:spPr>
          <a:xfrm>
            <a:off x="566928" y="3182112"/>
            <a:ext cx="118872" cy="118872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17220" y="3328416"/>
            <a:ext cx="17780" cy="566928"/>
          </a:xfrm>
          <a:prstGeom prst="rect">
            <a:avLst/>
          </a:prstGeom>
          <a:solidFill>
            <a:srgbClr val="D8DF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50976" y="3035808"/>
            <a:ext cx="9601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9月28日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984248" y="3017520"/>
            <a:ext cx="4709160" cy="6583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报道称上市可能推到 11月美国中期选举之后。同日路透社发出数篇基于招股书副本的报道。</a:t>
            </a:r>
          </a:p>
        </p:txBody>
      </p:sp>
      <p:sp>
        <p:nvSpPr>
          <p:cNvPr id="21" name="Oval 20"/>
          <p:cNvSpPr/>
          <p:nvPr/>
        </p:nvSpPr>
        <p:spPr>
          <a:xfrm>
            <a:off x="566928" y="3895344"/>
            <a:ext cx="118872" cy="118872"/>
          </a:xfrm>
          <a:prstGeom prst="ellipse">
            <a:avLst/>
          </a:prstGeom>
          <a:solidFill>
            <a:srgbClr val="8A94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50976" y="3749040"/>
            <a:ext cx="9601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8A949E"/>
                </a:solidFill>
                <a:latin typeface="微软雅黑"/>
                <a:ea typeface="微软雅黑"/>
                <a:cs typeface="微软雅黑"/>
              </a:rPr>
              <a:t>9月29日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984248" y="3730752"/>
            <a:ext cx="4709160" cy="6583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美国证监会网站上仍查不到以 Anthropic 为申报主体的公开注册文件。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086600" y="1591056"/>
            <a:ext cx="4526280" cy="274320"/>
          </a:xfrm>
          <a:prstGeom prst="rect">
            <a:avLst/>
          </a:prstGeom>
          <a:solidFill>
            <a:srgbClr val="1B4E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178040" y="1618488"/>
            <a:ext cx="434340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发行要点</a:t>
            </a:r>
          </a:p>
        </p:txBody>
      </p:sp>
      <p:sp>
        <p:nvSpPr>
          <p:cNvPr id="26" name="Rectangle 25"/>
          <p:cNvSpPr/>
          <p:nvPr/>
        </p:nvSpPr>
        <p:spPr>
          <a:xfrm>
            <a:off x="7086600" y="1975104"/>
            <a:ext cx="4526280" cy="593979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7086600" y="1975104"/>
            <a:ext cx="33020" cy="593979"/>
          </a:xfrm>
          <a:prstGeom prst="rect">
            <a:avLst/>
          </a:prstGeom>
          <a:solidFill>
            <a:srgbClr val="2E8F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269480" y="2093976"/>
            <a:ext cx="4160520" cy="37452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1">
                <a:solidFill>
                  <a:srgbClr val="1B4E7E"/>
                </a:solidFill>
                <a:latin typeface="微软雅黑"/>
                <a:ea typeface="微软雅黑"/>
                <a:cs typeface="微软雅黑"/>
              </a:rPr>
              <a:t>规则约束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5A6672"/>
                </a:solidFill>
                <a:latin typeface="微软雅黑"/>
                <a:ea typeface="微软雅黑"/>
                <a:cs typeface="微软雅黑"/>
              </a:rPr>
              <a:t>按美国发行规则，公开版招股书必须在路演开始前至少 </a:t>
            </a:r>
            <a:r>
              <a:rPr sz="1050" b="1">
                <a:solidFill>
                  <a:srgbClr val="D97B29"/>
                </a:solidFill>
                <a:latin typeface="微软雅黑"/>
                <a:ea typeface="微软雅黑"/>
                <a:cs typeface="微软雅黑"/>
              </a:rPr>
              <a:t>15天</a:t>
            </a:r>
            <a:r>
              <a:rPr sz="1050" b="0">
                <a:solidFill>
                  <a:srgbClr val="5A6672"/>
                </a:solidFill>
                <a:latin typeface="微软雅黑"/>
                <a:ea typeface="微软雅黑"/>
                <a:cs typeface="微软雅黑"/>
              </a:rPr>
              <a:t> 披露。</a:t>
            </a:r>
          </a:p>
        </p:txBody>
      </p:sp>
      <p:sp>
        <p:nvSpPr>
          <p:cNvPr id="29" name="Rectangle 28"/>
          <p:cNvSpPr/>
          <p:nvPr/>
        </p:nvSpPr>
        <p:spPr>
          <a:xfrm>
            <a:off x="7086600" y="2697099"/>
            <a:ext cx="4526280" cy="593979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7086600" y="2697099"/>
            <a:ext cx="33020" cy="593979"/>
          </a:xfrm>
          <a:prstGeom prst="rect">
            <a:avLst/>
          </a:prstGeom>
          <a:solidFill>
            <a:srgbClr val="2E8F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269480" y="2815971"/>
            <a:ext cx="4160520" cy="37452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1">
                <a:solidFill>
                  <a:srgbClr val="1B4E7E"/>
                </a:solidFill>
                <a:latin typeface="微软雅黑"/>
                <a:ea typeface="微软雅黑"/>
                <a:cs typeface="微软雅黑"/>
              </a:rPr>
              <a:t>承销团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D97B29"/>
                </a:solidFill>
                <a:latin typeface="微软雅黑"/>
                <a:ea typeface="微软雅黑"/>
                <a:cs typeface="微软雅黑"/>
              </a:rPr>
              <a:t>摩根士丹利</a:t>
            </a:r>
            <a:r>
              <a:rPr sz="1050" b="0">
                <a:solidFill>
                  <a:srgbClr val="5A6672"/>
                </a:solidFill>
                <a:latin typeface="微软雅黑"/>
                <a:ea typeface="微软雅黑"/>
                <a:cs typeface="微软雅黑"/>
              </a:rPr>
              <a:t>、</a:t>
            </a:r>
            <a:r>
              <a:rPr sz="1050" b="1">
                <a:solidFill>
                  <a:srgbClr val="D97B29"/>
                </a:solidFill>
                <a:latin typeface="微软雅黑"/>
                <a:ea typeface="微软雅黑"/>
                <a:cs typeface="微软雅黑"/>
              </a:rPr>
              <a:t>高盛</a:t>
            </a:r>
            <a:r>
              <a:rPr sz="1050" b="0">
                <a:solidFill>
                  <a:srgbClr val="5A6672"/>
                </a:solidFill>
                <a:latin typeface="微软雅黑"/>
                <a:ea typeface="微软雅黑"/>
                <a:cs typeface="微软雅黑"/>
              </a:rPr>
              <a:t>、</a:t>
            </a:r>
            <a:r>
              <a:rPr sz="1050" b="1">
                <a:solidFill>
                  <a:srgbClr val="D97B29"/>
                </a:solidFill>
                <a:latin typeface="微软雅黑"/>
                <a:ea typeface="微软雅黑"/>
                <a:cs typeface="微软雅黑"/>
              </a:rPr>
              <a:t>摩根大通</a:t>
            </a:r>
            <a:r>
              <a:rPr sz="1050" b="0">
                <a:solidFill>
                  <a:srgbClr val="5A6672"/>
                </a:solidFill>
                <a:latin typeface="微软雅黑"/>
                <a:ea typeface="微软雅黑"/>
                <a:cs typeface="微软雅黑"/>
              </a:rPr>
              <a:t>、</a:t>
            </a:r>
            <a:r>
              <a:rPr sz="1050" b="1">
                <a:solidFill>
                  <a:srgbClr val="D97B29"/>
                </a:solidFill>
                <a:latin typeface="微软雅黑"/>
                <a:ea typeface="微软雅黑"/>
                <a:cs typeface="微软雅黑"/>
              </a:rPr>
              <a:t>花旗</a:t>
            </a:r>
            <a:r>
              <a:rPr sz="1050" b="0">
                <a:solidFill>
                  <a:srgbClr val="5A6672"/>
                </a:solidFill>
                <a:latin typeface="微软雅黑"/>
                <a:ea typeface="微软雅黑"/>
                <a:cs typeface="微软雅黑"/>
              </a:rPr>
              <a:t>。</a:t>
            </a:r>
          </a:p>
        </p:txBody>
      </p:sp>
      <p:sp>
        <p:nvSpPr>
          <p:cNvPr id="32" name="Rectangle 31"/>
          <p:cNvSpPr/>
          <p:nvPr/>
        </p:nvSpPr>
        <p:spPr>
          <a:xfrm>
            <a:off x="7086600" y="3419094"/>
            <a:ext cx="4526280" cy="593979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7086600" y="3419094"/>
            <a:ext cx="33020" cy="593979"/>
          </a:xfrm>
          <a:prstGeom prst="rect">
            <a:avLst/>
          </a:prstGeom>
          <a:solidFill>
            <a:srgbClr val="2E8F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7269480" y="3537966"/>
            <a:ext cx="4160520" cy="37452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1">
                <a:solidFill>
                  <a:srgbClr val="1B4E7E"/>
                </a:solidFill>
                <a:latin typeface="微软雅黑"/>
                <a:ea typeface="微软雅黑"/>
                <a:cs typeface="微软雅黑"/>
              </a:rPr>
              <a:t>配套融资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5A6672"/>
                </a:solidFill>
                <a:latin typeface="微软雅黑"/>
                <a:ea typeface="微软雅黑"/>
                <a:cs typeface="微软雅黑"/>
              </a:rPr>
              <a:t>同时在敲定一笔 </a:t>
            </a:r>
            <a:r>
              <a:rPr sz="1050" b="1">
                <a:solidFill>
                  <a:srgbClr val="D97B29"/>
                </a:solidFill>
                <a:latin typeface="微软雅黑"/>
                <a:ea typeface="微软雅黑"/>
                <a:cs typeface="微软雅黑"/>
              </a:rPr>
              <a:t>150亿美元</a:t>
            </a:r>
            <a:r>
              <a:rPr sz="1050" b="0">
                <a:solidFill>
                  <a:srgbClr val="5A6672"/>
                </a:solidFill>
                <a:latin typeface="微软雅黑"/>
                <a:ea typeface="微软雅黑"/>
                <a:cs typeface="微软雅黑"/>
              </a:rPr>
              <a:t> 的循环信贷额度。</a:t>
            </a:r>
          </a:p>
        </p:txBody>
      </p:sp>
      <p:sp>
        <p:nvSpPr>
          <p:cNvPr id="35" name="Rectangle 34"/>
          <p:cNvSpPr/>
          <p:nvPr/>
        </p:nvSpPr>
        <p:spPr>
          <a:xfrm>
            <a:off x="7086600" y="4141089"/>
            <a:ext cx="4526280" cy="767334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7086600" y="4141089"/>
            <a:ext cx="33020" cy="767334"/>
          </a:xfrm>
          <a:prstGeom prst="rect">
            <a:avLst/>
          </a:prstGeom>
          <a:solidFill>
            <a:srgbClr val="2E8F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7269480" y="4259961"/>
            <a:ext cx="4160520" cy="54787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1">
                <a:solidFill>
                  <a:srgbClr val="1B4E7E"/>
                </a:solidFill>
                <a:latin typeface="微软雅黑"/>
                <a:ea typeface="微软雅黑"/>
                <a:cs typeface="微软雅黑"/>
              </a:rPr>
              <a:t>竞争参照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5A6672"/>
                </a:solidFill>
                <a:latin typeface="微软雅黑"/>
                <a:ea typeface="微软雅黑"/>
                <a:cs typeface="微软雅黑"/>
              </a:rPr>
              <a:t>竞争对手 OpenAI 也在 6月秘密递表，媒体报道称预计在 </a:t>
            </a:r>
            <a:r>
              <a:rPr sz="1050" b="1">
                <a:solidFill>
                  <a:srgbClr val="D97B29"/>
                </a:solidFill>
                <a:latin typeface="微软雅黑"/>
                <a:ea typeface="微软雅黑"/>
                <a:cs typeface="微软雅黑"/>
              </a:rPr>
              <a:t>2027年初</a:t>
            </a:r>
            <a:r>
              <a:rPr sz="1050" b="0">
                <a:solidFill>
                  <a:srgbClr val="5A6672"/>
                </a:solidFill>
                <a:latin typeface="微软雅黑"/>
                <a:ea typeface="微软雅黑"/>
                <a:cs typeface="微软雅黑"/>
              </a:rPr>
              <a:t> 之前上市。先上市的一家，定价会成为整个行业的参照。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1B4E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84048"/>
            <a:ext cx="11057839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2E8FB8"/>
                </a:solidFill>
                <a:latin typeface="微软雅黑"/>
                <a:ea typeface="微软雅黑"/>
                <a:cs typeface="微软雅黑"/>
              </a:rPr>
              <a:t>一、招股书还没公开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58368"/>
            <a:ext cx="11057839" cy="47548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>
                <a:solidFill>
                  <a:srgbClr val="1B4E7E"/>
                </a:solidFill>
                <a:latin typeface="微软雅黑"/>
                <a:ea typeface="微软雅黑"/>
                <a:cs typeface="微软雅黑"/>
              </a:rPr>
              <a:t>现有数字分成三类，可信度不同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225296"/>
            <a:ext cx="1051560" cy="38100"/>
          </a:xfrm>
          <a:prstGeom prst="rect">
            <a:avLst/>
          </a:prstGeom>
          <a:solidFill>
            <a:srgbClr val="D97B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73952"/>
            <a:ext cx="12191695" cy="15240"/>
          </a:xfrm>
          <a:prstGeom prst="rect">
            <a:avLst/>
          </a:prstGeom>
          <a:solidFill>
            <a:srgbClr val="E3E8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6528816"/>
            <a:ext cx="548640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8A949E"/>
                </a:solidFill>
                <a:latin typeface="微软雅黑"/>
                <a:ea typeface="微软雅黑"/>
                <a:cs typeface="微软雅黑"/>
              </a:rPr>
              <a:t>来源：微信公众号「404K」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27487" y="6528816"/>
            <a:ext cx="109728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1B4E7E"/>
                </a:solidFill>
                <a:latin typeface="微软雅黑"/>
                <a:ea typeface="微软雅黑"/>
                <a:cs typeface="微软雅黑"/>
              </a:rPr>
              <a:t>04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566928" y="1517904"/>
          <a:ext cx="6857999" cy="15572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8840"/>
                <a:gridCol w="1874519"/>
                <a:gridCol w="2834640"/>
              </a:tblGrid>
              <a:tr h="365760">
                <a:tc>
                  <a:txBody>
                    <a:bodyPr wrap="square"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sz="95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可信度层级</a:t>
                      </a:r>
                    </a:p>
                  </a:txBody>
                  <a:tcPr marL="73152" marR="73152" marT="27432" marB="27432" anchor="ctr">
                    <a:solidFill>
                      <a:srgbClr val="1B4E7E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sz="95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内容</a:t>
                      </a:r>
                    </a:p>
                  </a:txBody>
                  <a:tcPr marL="73152" marR="73152" marT="27432" marB="27432" anchor="ctr">
                    <a:solidFill>
                      <a:srgbClr val="1B4E7E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sz="95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示例</a:t>
                      </a:r>
                    </a:p>
                  </a:txBody>
                  <a:tcPr marL="73152" marR="73152" marT="27432" marB="27432" anchor="ctr">
                    <a:solidFill>
                      <a:srgbClr val="1B4E7E"/>
                    </a:solidFill>
                  </a:tcPr>
                </a:tc>
              </a:tr>
              <a:tr h="365760">
                <a:tc>
                  <a:txBody>
                    <a:bodyPr wrap="square"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sz="950" b="0">
                          <a:solidFill>
                            <a:srgbClr val="1E2832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第一类 · 路透社直接转述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sz="950" b="0">
                          <a:solidFill>
                            <a:srgbClr val="1E2832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多为约数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sz="950" b="0">
                          <a:solidFill>
                            <a:srgbClr val="1E2832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收入近46亿美元、经营亏损超80亿美元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9994">
                <a:tc>
                  <a:txBody>
                    <a:bodyPr wrap="square"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sz="950" b="0">
                          <a:solidFill>
                            <a:srgbClr val="1E2832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第二类 · 财经媒体转引</a:t>
                      </a:r>
                    </a:p>
                  </a:txBody>
                  <a:tcPr marL="73152" marR="73152" marT="27432" marB="27432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sz="950" b="0">
                          <a:solidFill>
                            <a:srgbClr val="1E2832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数字更细，可相互勾稽</a:t>
                      </a:r>
                    </a:p>
                  </a:txBody>
                  <a:tcPr marL="73152" marR="73152" marT="27432" marB="27432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sz="950" b="0">
                          <a:solidFill>
                            <a:srgbClr val="1E2832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收入45.9亿 − 总经营费用126.5亿 = 经营亏损80.6亿</a:t>
                      </a:r>
                    </a:p>
                  </a:txBody>
                  <a:tcPr marL="73152" marR="73152" marT="27432" marB="27432" anchor="ctr">
                    <a:solidFill>
                      <a:srgbClr val="F4F6F8"/>
                    </a:solidFill>
                  </a:tcPr>
                </a:tc>
              </a:tr>
              <a:tr h="365760">
                <a:tc>
                  <a:txBody>
                    <a:bodyPr wrap="square"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sz="950" b="0">
                          <a:solidFill>
                            <a:srgbClr val="1E2832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第三类 · 公司公告与招股文件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sz="950" b="0">
                          <a:solidFill>
                            <a:srgbClr val="1E2832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用于核对算力合同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sz="950" b="0">
                          <a:solidFill>
                            <a:srgbClr val="1E2832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SpaceX、Nscale 已公开的招股文件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7635240" y="1517904"/>
            <a:ext cx="3977639" cy="790956"/>
          </a:xfrm>
          <a:prstGeom prst="rect">
            <a:avLst/>
          </a:prstGeom>
          <a:solidFill>
            <a:srgbClr val="EEF4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7635240" y="1517904"/>
            <a:ext cx="33020" cy="790956"/>
          </a:xfrm>
          <a:prstGeom prst="rect">
            <a:avLst/>
          </a:prstGeom>
          <a:solidFill>
            <a:srgbClr val="1B4E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781544" y="1627632"/>
            <a:ext cx="3685031" cy="60807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32000"/>
              </a:lnSpc>
              <a:spcAft>
                <a:spcPts val="0"/>
              </a:spcAft>
            </a:pPr>
            <a:r>
              <a:rPr sz="1100" b="1">
                <a:solidFill>
                  <a:srgbClr val="1B4E7E"/>
                </a:solidFill>
                <a:latin typeface="微软雅黑"/>
                <a:ea typeface="微软雅黑"/>
                <a:cs typeface="微软雅黑"/>
              </a:rPr>
              <a:t>尚无法回答</a:t>
            </a:r>
          </a:p>
          <a:p>
            <a:pPr>
              <a:lnSpc>
                <a:spcPct val="132000"/>
              </a:lnSpc>
              <a:spcAft>
                <a:spcPts val="0"/>
              </a:spcAft>
            </a:pPr>
            <a:r>
              <a:rPr sz="110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完整的报表、附注和收入确认政策要等公开版披露 —— 现有数字还回答不了</a:t>
            </a:r>
            <a:r>
              <a:rPr sz="1100" b="1">
                <a:solidFill>
                  <a:srgbClr val="1B4E7E"/>
                </a:solidFill>
                <a:latin typeface="微软雅黑"/>
                <a:ea typeface="微软雅黑"/>
                <a:cs typeface="微软雅黑"/>
              </a:rPr>
              <a:t>毛利率和现金流</a:t>
            </a:r>
            <a:r>
              <a:rPr sz="110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 的问题。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635240" y="2473452"/>
            <a:ext cx="3977639" cy="790956"/>
          </a:xfrm>
          <a:prstGeom prst="rect">
            <a:avLst/>
          </a:prstGeom>
          <a:solidFill>
            <a:srgbClr val="EE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7635240" y="2473452"/>
            <a:ext cx="33020" cy="790956"/>
          </a:xfrm>
          <a:prstGeom prst="rect">
            <a:avLst/>
          </a:prstGeom>
          <a:solidFill>
            <a:srgbClr val="2E8F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781544" y="2583180"/>
            <a:ext cx="3685031" cy="60807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32000"/>
              </a:lnSpc>
              <a:spcAft>
                <a:spcPts val="0"/>
              </a:spcAft>
            </a:pPr>
            <a:r>
              <a:rPr sz="1100" b="1">
                <a:solidFill>
                  <a:srgbClr val="2E8FB8"/>
                </a:solidFill>
                <a:latin typeface="微软雅黑"/>
                <a:ea typeface="微软雅黑"/>
                <a:cs typeface="微软雅黑"/>
              </a:rPr>
              <a:t>关键勾稽</a:t>
            </a:r>
          </a:p>
          <a:p>
            <a:pPr>
              <a:lnSpc>
                <a:spcPct val="132000"/>
              </a:lnSpc>
              <a:spcAft>
                <a:spcPts val="0"/>
              </a:spcAft>
            </a:pPr>
            <a:r>
              <a:rPr sz="110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45.9 − 126.5 = 80.6</a:t>
            </a:r>
          </a:p>
          <a:p>
            <a:pPr>
              <a:lnSpc>
                <a:spcPct val="132000"/>
              </a:lnSpc>
              <a:spcAft>
                <a:spcPts val="0"/>
              </a:spcAft>
            </a:pPr>
            <a:r>
              <a:rPr sz="110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三个数字内部自洽，说明媒体转述之间没有失真。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635240" y="3429000"/>
            <a:ext cx="3977639" cy="422148"/>
          </a:xfrm>
          <a:prstGeom prst="rect">
            <a:avLst/>
          </a:prstGeom>
          <a:solidFill>
            <a:srgbClr val="FDF4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7635240" y="3429000"/>
            <a:ext cx="33020" cy="422148"/>
          </a:xfrm>
          <a:prstGeom prst="rect">
            <a:avLst/>
          </a:prstGeom>
          <a:solidFill>
            <a:srgbClr val="D97B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781544" y="3538728"/>
            <a:ext cx="3685031" cy="2392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32000"/>
              </a:lnSpc>
              <a:spcAft>
                <a:spcPts val="0"/>
              </a:spcAft>
            </a:pPr>
            <a:r>
              <a:rPr sz="110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完整数据表见左图 ↓</a:t>
            </a:r>
          </a:p>
        </p:txBody>
      </p:sp>
      <p:pic>
        <p:nvPicPr>
          <p:cNvPr id="19" name="Picture 18" descr="02_45.9_vs_518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147" y="3276346"/>
            <a:ext cx="4787561" cy="233172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566928" y="5699506"/>
            <a:ext cx="685800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1">
                <a:solidFill>
                  <a:srgbClr val="1B4E7E"/>
                </a:solidFill>
                <a:latin typeface="微软雅黑"/>
                <a:ea typeface="微软雅黑"/>
                <a:cs typeface="微软雅黑"/>
              </a:rPr>
              <a:t>图片 2｜招股书披露的核心数字：45.9亿美元收入对应5180亿美元远期义务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8A949E"/>
                </a:solidFill>
                <a:latin typeface="微软雅黑"/>
                <a:ea typeface="微软雅黑"/>
                <a:cs typeface="微软雅黑"/>
              </a:rPr>
              <a:t>来源标注：微信公众号「404K」（整理自路透社及多家媒体转述的招股书数据）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1B4E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84048"/>
            <a:ext cx="11057839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2E8FB8"/>
                </a:solidFill>
                <a:latin typeface="微软雅黑"/>
                <a:ea typeface="微软雅黑"/>
                <a:cs typeface="微软雅黑"/>
              </a:rPr>
              <a:t>一、行业坐标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58368"/>
            <a:ext cx="11057839" cy="47548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>
                <a:solidFill>
                  <a:srgbClr val="1B4E7E"/>
                </a:solidFill>
                <a:latin typeface="微软雅黑"/>
                <a:ea typeface="微软雅黑"/>
                <a:cs typeface="微软雅黑"/>
              </a:rPr>
              <a:t>第一家上市的前沿AI实验室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225296"/>
            <a:ext cx="1051560" cy="38100"/>
          </a:xfrm>
          <a:prstGeom prst="rect">
            <a:avLst/>
          </a:prstGeom>
          <a:solidFill>
            <a:srgbClr val="D97B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73952"/>
            <a:ext cx="12191695" cy="15240"/>
          </a:xfrm>
          <a:prstGeom prst="rect">
            <a:avLst/>
          </a:prstGeom>
          <a:solidFill>
            <a:srgbClr val="E3E8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6528816"/>
            <a:ext cx="548640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8A949E"/>
                </a:solidFill>
                <a:latin typeface="微软雅黑"/>
                <a:ea typeface="微软雅黑"/>
                <a:cs typeface="微软雅黑"/>
              </a:rPr>
              <a:t>来源：微信公众号「404K」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27487" y="6528816"/>
            <a:ext cx="109728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1B4E7E"/>
                </a:solidFill>
                <a:latin typeface="微软雅黑"/>
                <a:ea typeface="微软雅黑"/>
                <a:cs typeface="微软雅黑"/>
              </a:rPr>
              <a:t>05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1655064"/>
            <a:ext cx="630936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32000"/>
              </a:lnSpc>
              <a:spcBef>
                <a:spcPts val="0"/>
              </a:spcBef>
              <a:spcAft>
                <a:spcPts val="1300"/>
              </a:spcAft>
            </a:pPr>
            <a:r>
              <a:rPr sz="1350" b="1">
                <a:solidFill>
                  <a:srgbClr val="2E8FB8"/>
                </a:solidFill>
                <a:latin typeface="微软雅黑"/>
                <a:ea typeface="微软雅黑"/>
                <a:cs typeface="微软雅黑"/>
              </a:rPr>
              <a:t>▪  </a:t>
            </a:r>
            <a:r>
              <a:rPr sz="135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Anthropic 成立只有 </a:t>
            </a:r>
            <a:r>
              <a:rPr sz="1350" b="1">
                <a:solidFill>
                  <a:srgbClr val="D97B29"/>
                </a:solidFill>
                <a:latin typeface="微软雅黑"/>
                <a:ea typeface="微软雅黑"/>
                <a:cs typeface="微软雅黑"/>
              </a:rPr>
              <a:t>五年</a:t>
            </a:r>
            <a:r>
              <a:rPr sz="135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，招股书里的判断是：AI 对全球经济的改变会超过 </a:t>
            </a:r>
            <a:r>
              <a:rPr sz="1350" b="1">
                <a:solidFill>
                  <a:srgbClr val="D97B29"/>
                </a:solidFill>
                <a:latin typeface="微软雅黑"/>
                <a:ea typeface="微软雅黑"/>
                <a:cs typeface="微软雅黑"/>
              </a:rPr>
              <a:t>工业化、电力和互联网</a:t>
            </a:r>
          </a:p>
          <a:p>
            <a:pPr>
              <a:lnSpc>
                <a:spcPct val="132000"/>
              </a:lnSpc>
              <a:spcBef>
                <a:spcPts val="0"/>
              </a:spcBef>
              <a:spcAft>
                <a:spcPts val="1300"/>
              </a:spcAft>
            </a:pPr>
            <a:r>
              <a:rPr sz="1350" b="1">
                <a:solidFill>
                  <a:srgbClr val="2E8FB8"/>
                </a:solidFill>
                <a:latin typeface="微软雅黑"/>
                <a:ea typeface="微软雅黑"/>
                <a:cs typeface="微软雅黑"/>
              </a:rPr>
              <a:t>▪  </a:t>
            </a:r>
            <a:r>
              <a:rPr sz="135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此前这个行业的资金来自风险投资、主权基金和大型科技公司</a:t>
            </a:r>
          </a:p>
          <a:p>
            <a:pPr>
              <a:lnSpc>
                <a:spcPct val="132000"/>
              </a:lnSpc>
              <a:spcBef>
                <a:spcPts val="0"/>
              </a:spcBef>
              <a:spcAft>
                <a:spcPts val="1300"/>
              </a:spcAft>
            </a:pPr>
            <a:r>
              <a:rPr sz="1350" b="1">
                <a:solidFill>
                  <a:srgbClr val="2E8FB8"/>
                </a:solidFill>
                <a:latin typeface="微软雅黑"/>
                <a:ea typeface="微软雅黑"/>
                <a:cs typeface="微软雅黑"/>
              </a:rPr>
              <a:t>▪  </a:t>
            </a:r>
            <a:r>
              <a:rPr sz="135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外界只能从 </a:t>
            </a:r>
            <a:r>
              <a:rPr sz="1350" b="1">
                <a:solidFill>
                  <a:srgbClr val="D97B29"/>
                </a:solidFill>
                <a:latin typeface="微软雅黑"/>
                <a:ea typeface="微软雅黑"/>
                <a:cs typeface="微软雅黑"/>
              </a:rPr>
              <a:t>融资新闻</a:t>
            </a:r>
            <a:r>
              <a:rPr sz="135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 里拼凑财务状况</a:t>
            </a:r>
          </a:p>
          <a:p>
            <a:pPr>
              <a:lnSpc>
                <a:spcPct val="132000"/>
              </a:lnSpc>
              <a:spcBef>
                <a:spcPts val="0"/>
              </a:spcBef>
              <a:spcAft>
                <a:spcPts val="1300"/>
              </a:spcAft>
            </a:pPr>
            <a:r>
              <a:rPr sz="1350" b="1">
                <a:solidFill>
                  <a:srgbClr val="2E8FB8"/>
                </a:solidFill>
                <a:latin typeface="微软雅黑"/>
                <a:ea typeface="微软雅黑"/>
                <a:cs typeface="微软雅黑"/>
              </a:rPr>
              <a:t>▪  </a:t>
            </a:r>
            <a:r>
              <a:rPr sz="135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竞争对手 OpenAI 也在 6月秘密递表，媒体报道称预计在 2027年初之前上市</a:t>
            </a:r>
          </a:p>
        </p:txBody>
      </p:sp>
      <p:sp>
        <p:nvSpPr>
          <p:cNvPr id="10" name="Rectangle 9"/>
          <p:cNvSpPr/>
          <p:nvPr/>
        </p:nvSpPr>
        <p:spPr>
          <a:xfrm>
            <a:off x="566928" y="3941064"/>
            <a:ext cx="6309360" cy="606552"/>
          </a:xfrm>
          <a:prstGeom prst="rect">
            <a:avLst/>
          </a:prstGeom>
          <a:solidFill>
            <a:srgbClr val="FCEE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66928" y="3941064"/>
            <a:ext cx="33020" cy="606552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13232" y="4050792"/>
            <a:ext cx="6016752" cy="42367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32000"/>
              </a:lnSpc>
              <a:spcAft>
                <a:spcPts val="0"/>
              </a:spcAft>
            </a:pPr>
            <a:r>
              <a:rPr sz="1100" b="1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先上市的一家，定价会成为整个行业的参照。</a:t>
            </a:r>
          </a:p>
          <a:p>
            <a:pPr>
              <a:lnSpc>
                <a:spcPct val="132000"/>
              </a:lnSpc>
              <a:spcAft>
                <a:spcPts val="0"/>
              </a:spcAft>
            </a:pPr>
            <a:r>
              <a:rPr sz="110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一旦 Anthropic 完成定价，OpenAI 及其他前沿实验室的估值将被直接重估。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315200" y="1609344"/>
            <a:ext cx="4297680" cy="3977639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7571232" y="1837944"/>
            <a:ext cx="3785615" cy="274320"/>
          </a:xfrm>
          <a:prstGeom prst="rect">
            <a:avLst/>
          </a:prstGeom>
          <a:solidFill>
            <a:srgbClr val="1B4E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662672" y="1865376"/>
            <a:ext cx="3602735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从「看不见」到「有价格」</a:t>
            </a:r>
          </a:p>
        </p:txBody>
      </p:sp>
      <p:sp>
        <p:nvSpPr>
          <p:cNvPr id="16" name="Oval 15"/>
          <p:cNvSpPr/>
          <p:nvPr/>
        </p:nvSpPr>
        <p:spPr>
          <a:xfrm>
            <a:off x="7589520" y="2432304"/>
            <a:ext cx="91440" cy="91440"/>
          </a:xfrm>
          <a:prstGeom prst="ellipse">
            <a:avLst/>
          </a:prstGeom>
          <a:solidFill>
            <a:srgbClr val="8A94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7624267" y="2560320"/>
            <a:ext cx="15240" cy="548640"/>
          </a:xfrm>
          <a:prstGeom prst="rect">
            <a:avLst/>
          </a:prstGeom>
          <a:solidFill>
            <a:srgbClr val="C8D2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882128" y="2322576"/>
            <a:ext cx="356616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150" b="1">
                <a:solidFill>
                  <a:srgbClr val="8A949E"/>
                </a:solidFill>
                <a:latin typeface="微软雅黑"/>
                <a:ea typeface="微软雅黑"/>
                <a:cs typeface="微软雅黑"/>
              </a:rPr>
              <a:t>此前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5A6672"/>
                </a:solidFill>
                <a:latin typeface="微软雅黑"/>
                <a:ea typeface="微软雅黑"/>
                <a:cs typeface="微软雅黑"/>
              </a:rPr>
              <a:t>融资新闻拼凑</a:t>
            </a:r>
          </a:p>
        </p:txBody>
      </p:sp>
      <p:sp>
        <p:nvSpPr>
          <p:cNvPr id="19" name="Oval 18"/>
          <p:cNvSpPr/>
          <p:nvPr/>
        </p:nvSpPr>
        <p:spPr>
          <a:xfrm>
            <a:off x="7589520" y="3182112"/>
            <a:ext cx="91440" cy="91440"/>
          </a:xfrm>
          <a:prstGeom prst="ellipse">
            <a:avLst/>
          </a:prstGeom>
          <a:solidFill>
            <a:srgbClr val="2E8F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7624267" y="3310128"/>
            <a:ext cx="15240" cy="548640"/>
          </a:xfrm>
          <a:prstGeom prst="rect">
            <a:avLst/>
          </a:prstGeom>
          <a:solidFill>
            <a:srgbClr val="C8D2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882128" y="3072384"/>
            <a:ext cx="356616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150" b="1">
                <a:solidFill>
                  <a:srgbClr val="2E8FB8"/>
                </a:solidFill>
                <a:latin typeface="微软雅黑"/>
                <a:ea typeface="微软雅黑"/>
                <a:cs typeface="微软雅黑"/>
              </a:rPr>
              <a:t>6月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5A6672"/>
                </a:solidFill>
                <a:latin typeface="微软雅黑"/>
                <a:ea typeface="微软雅黑"/>
                <a:cs typeface="微软雅黑"/>
              </a:rPr>
              <a:t>秘密递交 S-1</a:t>
            </a:r>
          </a:p>
        </p:txBody>
      </p:sp>
      <p:sp>
        <p:nvSpPr>
          <p:cNvPr id="22" name="Oval 21"/>
          <p:cNvSpPr/>
          <p:nvPr/>
        </p:nvSpPr>
        <p:spPr>
          <a:xfrm>
            <a:off x="7589520" y="3931920"/>
            <a:ext cx="91440" cy="91440"/>
          </a:xfrm>
          <a:prstGeom prst="ellipse">
            <a:avLst/>
          </a:prstGeom>
          <a:solidFill>
            <a:srgbClr val="D97B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7624267" y="4059936"/>
            <a:ext cx="15240" cy="548640"/>
          </a:xfrm>
          <a:prstGeom prst="rect">
            <a:avLst/>
          </a:prstGeom>
          <a:solidFill>
            <a:srgbClr val="C8D2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882128" y="3822192"/>
            <a:ext cx="356616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150" b="1">
                <a:solidFill>
                  <a:srgbClr val="D97B29"/>
                </a:solidFill>
                <a:latin typeface="微软雅黑"/>
                <a:ea typeface="微软雅黑"/>
                <a:cs typeface="微软雅黑"/>
              </a:rPr>
              <a:t>9月28日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5A6672"/>
                </a:solidFill>
                <a:latin typeface="微软雅黑"/>
                <a:ea typeface="微软雅黑"/>
                <a:cs typeface="微软雅黑"/>
              </a:rPr>
              <a:t>招股书副本被媒体看到</a:t>
            </a:r>
          </a:p>
        </p:txBody>
      </p:sp>
      <p:sp>
        <p:nvSpPr>
          <p:cNvPr id="25" name="Oval 24"/>
          <p:cNvSpPr/>
          <p:nvPr/>
        </p:nvSpPr>
        <p:spPr>
          <a:xfrm>
            <a:off x="7589520" y="4681728"/>
            <a:ext cx="91440" cy="91440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882128" y="4572000"/>
            <a:ext cx="356616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150" b="1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待定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5A6672"/>
                </a:solidFill>
                <a:latin typeface="微软雅黑"/>
                <a:ea typeface="微软雅黑"/>
                <a:cs typeface="微软雅黑"/>
              </a:rPr>
              <a:t>公开版招股书 / 定价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1B4E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84048"/>
            <a:ext cx="11057839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2E8FB8"/>
                </a:solidFill>
                <a:latin typeface="微软雅黑"/>
                <a:ea typeface="微软雅黑"/>
                <a:cs typeface="微软雅黑"/>
              </a:rPr>
              <a:t>二、45.9亿美元和年化650亿美元是两把尺子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58368"/>
            <a:ext cx="11057839" cy="47548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>
                <a:solidFill>
                  <a:srgbClr val="1B4E7E"/>
                </a:solidFill>
                <a:latin typeface="微软雅黑"/>
                <a:ea typeface="微软雅黑"/>
                <a:cs typeface="微软雅黑"/>
              </a:rPr>
              <a:t>收入一年增长12倍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225296"/>
            <a:ext cx="1051560" cy="38100"/>
          </a:xfrm>
          <a:prstGeom prst="rect">
            <a:avLst/>
          </a:prstGeom>
          <a:solidFill>
            <a:srgbClr val="D97B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73952"/>
            <a:ext cx="12191695" cy="15240"/>
          </a:xfrm>
          <a:prstGeom prst="rect">
            <a:avLst/>
          </a:prstGeom>
          <a:solidFill>
            <a:srgbClr val="E3E8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6528816"/>
            <a:ext cx="548640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8A949E"/>
                </a:solidFill>
                <a:latin typeface="微软雅黑"/>
                <a:ea typeface="微软雅黑"/>
                <a:cs typeface="微软雅黑"/>
              </a:rPr>
              <a:t>来源：微信公众号「404K」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27487" y="6528816"/>
            <a:ext cx="109728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1B4E7E"/>
                </a:solidFill>
                <a:latin typeface="微软雅黑"/>
                <a:ea typeface="微软雅黑"/>
                <a:cs typeface="微软雅黑"/>
              </a:rPr>
              <a:t>06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591056"/>
            <a:ext cx="2029968" cy="1051560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66928" y="1591056"/>
            <a:ext cx="40640" cy="1051560"/>
          </a:xfrm>
          <a:prstGeom prst="rect">
            <a:avLst/>
          </a:prstGeom>
          <a:solidFill>
            <a:srgbClr val="8A94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68096" y="1737360"/>
            <a:ext cx="1664208" cy="7772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2100" b="1">
                <a:solidFill>
                  <a:srgbClr val="8A949E"/>
                </a:solidFill>
                <a:latin typeface="微软雅黑"/>
                <a:ea typeface="微软雅黑"/>
                <a:cs typeface="微软雅黑"/>
              </a:rPr>
              <a:t>3.86亿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5A6672"/>
                </a:solidFill>
                <a:latin typeface="微软雅黑"/>
                <a:ea typeface="微软雅黑"/>
                <a:cs typeface="微软雅黑"/>
              </a:rPr>
              <a:t>2024年收入（美元）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779776" y="1591056"/>
            <a:ext cx="2029968" cy="1051560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2779776" y="1591056"/>
            <a:ext cx="40640" cy="1051560"/>
          </a:xfrm>
          <a:prstGeom prst="rect">
            <a:avLst/>
          </a:prstGeom>
          <a:solidFill>
            <a:srgbClr val="2E8F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980944" y="1737360"/>
            <a:ext cx="1664208" cy="7772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2100" b="1">
                <a:solidFill>
                  <a:srgbClr val="2E8FB8"/>
                </a:solidFill>
                <a:latin typeface="微软雅黑"/>
                <a:ea typeface="微软雅黑"/>
                <a:cs typeface="微软雅黑"/>
              </a:rPr>
              <a:t>45.9亿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5A6672"/>
                </a:solidFill>
                <a:latin typeface="微软雅黑"/>
                <a:ea typeface="微软雅黑"/>
                <a:cs typeface="微软雅黑"/>
              </a:rPr>
              <a:t>2025年收入（美元）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992624" y="1591056"/>
            <a:ext cx="2029968" cy="1051560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992624" y="1591056"/>
            <a:ext cx="40640" cy="1051560"/>
          </a:xfrm>
          <a:prstGeom prst="rect">
            <a:avLst/>
          </a:prstGeom>
          <a:solidFill>
            <a:srgbClr val="D97B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193792" y="1737360"/>
            <a:ext cx="1664208" cy="7772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2100" b="1">
                <a:solidFill>
                  <a:srgbClr val="D97B29"/>
                </a:solidFill>
                <a:latin typeface="微软雅黑"/>
                <a:ea typeface="微软雅黑"/>
                <a:cs typeface="微软雅黑"/>
              </a:rPr>
              <a:t>约12倍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5A6672"/>
                </a:solidFill>
                <a:latin typeface="微软雅黑"/>
                <a:ea typeface="微软雅黑"/>
                <a:cs typeface="微软雅黑"/>
              </a:rPr>
              <a:t>同比增长倍数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66928" y="2907792"/>
            <a:ext cx="6309360" cy="274320"/>
          </a:xfrm>
          <a:prstGeom prst="rect">
            <a:avLst/>
          </a:prstGeom>
          <a:solidFill>
            <a:srgbClr val="1B4E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8368" y="2935224"/>
            <a:ext cx="612648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收入三块来源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66928" y="3291840"/>
            <a:ext cx="6309360" cy="822960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566928" y="3291840"/>
            <a:ext cx="33020" cy="822960"/>
          </a:xfrm>
          <a:prstGeom prst="rect">
            <a:avLst/>
          </a:prstGeom>
          <a:solidFill>
            <a:srgbClr val="2E8F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49808" y="3410712"/>
            <a:ext cx="5943600" cy="6217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>
                <a:solidFill>
                  <a:srgbClr val="1B4E7E"/>
                </a:solidFill>
                <a:latin typeface="微软雅黑"/>
                <a:ea typeface="微软雅黑"/>
                <a:cs typeface="微软雅黑"/>
              </a:rPr>
              <a:t>API 按用量付费</a:t>
            </a:r>
          </a:p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5A6672"/>
                </a:solidFill>
                <a:latin typeface="微软雅黑"/>
                <a:ea typeface="微软雅黑"/>
                <a:cs typeface="微软雅黑"/>
              </a:rPr>
              <a:t>企业和开发者通过 API 付费。花旗估算 2025年约 86% 来自 API。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66928" y="4187952"/>
            <a:ext cx="6309360" cy="822960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566928" y="4187952"/>
            <a:ext cx="33020" cy="822960"/>
          </a:xfrm>
          <a:prstGeom prst="rect">
            <a:avLst/>
          </a:prstGeom>
          <a:solidFill>
            <a:srgbClr val="D97B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49808" y="4306824"/>
            <a:ext cx="5943600" cy="6217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>
                <a:solidFill>
                  <a:srgbClr val="1B4E7E"/>
                </a:solidFill>
                <a:latin typeface="微软雅黑"/>
                <a:ea typeface="微软雅黑"/>
                <a:cs typeface="微软雅黑"/>
              </a:rPr>
              <a:t>Claude 订阅</a:t>
            </a:r>
          </a:p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5A6672"/>
                </a:solidFill>
                <a:latin typeface="微软雅黑"/>
                <a:ea typeface="微软雅黑"/>
                <a:cs typeface="微软雅黑"/>
              </a:rPr>
              <a:t>个人和团队订阅。2026年2月下旬登上苹果美国区免费应用榜首位。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66928" y="5084064"/>
            <a:ext cx="6309360" cy="822960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566928" y="5084064"/>
            <a:ext cx="33020" cy="8229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49808" y="5202936"/>
            <a:ext cx="5943600" cy="6217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>
                <a:solidFill>
                  <a:srgbClr val="1B4E7E"/>
                </a:solidFill>
                <a:latin typeface="微软雅黑"/>
                <a:ea typeface="微软雅黑"/>
                <a:cs typeface="微软雅黑"/>
              </a:rPr>
              <a:t>Claude Code</a:t>
            </a:r>
          </a:p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5A6672"/>
                </a:solidFill>
                <a:latin typeface="微软雅黑"/>
                <a:ea typeface="微软雅黑"/>
                <a:cs typeface="微软雅黑"/>
              </a:rPr>
              <a:t>编程工具。2025年5月向公众开放，2026年2月年化收入超 25亿美元。</a:t>
            </a:r>
          </a:p>
        </p:txBody>
      </p:sp>
      <p:sp>
        <p:nvSpPr>
          <p:cNvPr id="29" name="Rectangle 28"/>
          <p:cNvSpPr/>
          <p:nvPr/>
        </p:nvSpPr>
        <p:spPr>
          <a:xfrm>
            <a:off x="7315200" y="1591056"/>
            <a:ext cx="4297680" cy="4023360"/>
          </a:xfrm>
          <a:prstGeom prst="rect">
            <a:avLst/>
          </a:prstGeom>
          <a:solidFill>
            <a:srgbClr val="EEF4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589520" y="1837944"/>
            <a:ext cx="3749039" cy="3566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</a:pPr>
            <a:r>
              <a:rPr sz="1400" b="1">
                <a:solidFill>
                  <a:srgbClr val="1B4E7E"/>
                </a:solidFill>
                <a:latin typeface="微软雅黑"/>
                <a:ea typeface="微软雅黑"/>
                <a:cs typeface="微软雅黑"/>
              </a:rPr>
              <a:t>云渠道的双重身份</a:t>
            </a:r>
          </a:p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1000"/>
              </a:spcAft>
            </a:pPr>
            <a:r>
              <a:rPr sz="115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Claude 同时在 Amazon、谷歌和微软三家云平台上销售。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>
                <a:solidFill>
                  <a:srgbClr val="2E8FB8"/>
                </a:solidFill>
                <a:latin typeface="微软雅黑"/>
                <a:ea typeface="微软雅黑"/>
                <a:cs typeface="微软雅黑"/>
              </a:rPr>
              <a:t>分销网络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1200"/>
              </a:spcAft>
            </a:pPr>
            <a:r>
              <a:rPr sz="1050" b="0">
                <a:solidFill>
                  <a:srgbClr val="5A6672"/>
                </a:solidFill>
                <a:latin typeface="微软雅黑"/>
                <a:ea typeface="微软雅黑"/>
                <a:cs typeface="微软雅黑"/>
              </a:rPr>
              <a:t>云平台把 Claude 分发给企业客户，是收入的主要触点。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>
                <a:solidFill>
                  <a:srgbClr val="D97B29"/>
                </a:solidFill>
                <a:latin typeface="微软雅黑"/>
                <a:ea typeface="微软雅黑"/>
                <a:cs typeface="微软雅黑"/>
              </a:rPr>
              <a:t>算力来源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5A6672"/>
                </a:solidFill>
                <a:latin typeface="微软雅黑"/>
                <a:ea typeface="微软雅黑"/>
                <a:cs typeface="微软雅黑"/>
              </a:rPr>
              <a:t>同时也是算力的供给渠道 —— 这决定了后面的合同结构和总额/净额确认问题（见 P11）。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1B4E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84048"/>
            <a:ext cx="11057839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2E8FB8"/>
                </a:solidFill>
                <a:latin typeface="微软雅黑"/>
                <a:ea typeface="微软雅黑"/>
                <a:cs typeface="微软雅黑"/>
              </a:rPr>
              <a:t>二、两种口径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58368"/>
            <a:ext cx="11057839" cy="47548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>
                <a:solidFill>
                  <a:srgbClr val="1B4E7E"/>
                </a:solidFill>
                <a:latin typeface="微软雅黑"/>
                <a:ea typeface="微软雅黑"/>
                <a:cs typeface="微软雅黑"/>
              </a:rPr>
              <a:t>45.9亿 vs 年化650亿：为什么差一倍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225296"/>
            <a:ext cx="1051560" cy="38100"/>
          </a:xfrm>
          <a:prstGeom prst="rect">
            <a:avLst/>
          </a:prstGeom>
          <a:solidFill>
            <a:srgbClr val="D97B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73952"/>
            <a:ext cx="12191695" cy="15240"/>
          </a:xfrm>
          <a:prstGeom prst="rect">
            <a:avLst/>
          </a:prstGeom>
          <a:solidFill>
            <a:srgbClr val="E3E8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6528816"/>
            <a:ext cx="548640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8A949E"/>
                </a:solidFill>
                <a:latin typeface="微软雅黑"/>
                <a:ea typeface="微软雅黑"/>
                <a:cs typeface="微软雅黑"/>
              </a:rPr>
              <a:t>来源：微信公众号「404K」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27487" y="6528816"/>
            <a:ext cx="109728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1B4E7E"/>
                </a:solidFill>
                <a:latin typeface="微软雅黑"/>
                <a:ea typeface="微软雅黑"/>
                <a:cs typeface="微软雅黑"/>
              </a:rPr>
              <a:t>07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1517904"/>
            <a:ext cx="777240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32000"/>
              </a:lnSpc>
              <a:spcBef>
                <a:spcPts val="0"/>
              </a:spcBef>
              <a:spcAft>
                <a:spcPts val="700"/>
              </a:spcAft>
            </a:pPr>
            <a:r>
              <a:rPr sz="1200" b="1">
                <a:solidFill>
                  <a:srgbClr val="2E8FB8"/>
                </a:solidFill>
                <a:latin typeface="微软雅黑"/>
                <a:ea typeface="微软雅黑"/>
                <a:cs typeface="微软雅黑"/>
              </a:rPr>
              <a:t>▪  </a:t>
            </a:r>
            <a:r>
              <a:rPr sz="120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45.9亿美元比很多人印象中小 —— 公司融资公告里一直使用的是 </a:t>
            </a:r>
            <a:r>
              <a:rPr sz="1200" b="1">
                <a:solidFill>
                  <a:srgbClr val="D97B29"/>
                </a:solidFill>
                <a:latin typeface="微软雅黑"/>
                <a:ea typeface="微软雅黑"/>
                <a:cs typeface="微软雅黑"/>
              </a:rPr>
              <a:t>年化收入</a:t>
            </a:r>
          </a:p>
          <a:p>
            <a:pPr>
              <a:lnSpc>
                <a:spcPct val="132000"/>
              </a:lnSpc>
              <a:spcBef>
                <a:spcPts val="0"/>
              </a:spcBef>
              <a:spcAft>
                <a:spcPts val="700"/>
              </a:spcAft>
            </a:pPr>
            <a:r>
              <a:rPr sz="1200" b="1">
                <a:solidFill>
                  <a:srgbClr val="2E8FB8"/>
                </a:solidFill>
                <a:latin typeface="微软雅黑"/>
                <a:ea typeface="微软雅黑"/>
                <a:cs typeface="微软雅黑"/>
              </a:rPr>
              <a:t>▪  </a:t>
            </a:r>
            <a:r>
              <a:rPr sz="120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年化收入轨迹：2025年底约90亿 → 2026年2月140亿 → 4月超300亿 → 5月初超470亿 → 媒体报道7月底超650亿美元</a:t>
            </a:r>
          </a:p>
          <a:p>
            <a:pPr>
              <a:lnSpc>
                <a:spcPct val="132000"/>
              </a:lnSpc>
              <a:spcBef>
                <a:spcPts val="0"/>
              </a:spcBef>
              <a:spcAft>
                <a:spcPts val="700"/>
              </a:spcAft>
            </a:pPr>
            <a:r>
              <a:rPr sz="1200" b="1">
                <a:solidFill>
                  <a:srgbClr val="2E8FB8"/>
                </a:solidFill>
                <a:latin typeface="微软雅黑"/>
                <a:ea typeface="微软雅黑"/>
                <a:cs typeface="微软雅黑"/>
              </a:rPr>
              <a:t>▪  </a:t>
            </a:r>
            <a:r>
              <a:rPr sz="120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一些报道曾把2025年全年收入写成约100亿美元，用的其实是 </a:t>
            </a:r>
            <a:r>
              <a:rPr sz="1200" b="1">
                <a:solidFill>
                  <a:srgbClr val="D97B29"/>
                </a:solidFill>
                <a:latin typeface="微软雅黑"/>
                <a:ea typeface="微软雅黑"/>
                <a:cs typeface="微软雅黑"/>
              </a:rPr>
              <a:t>年末的年化水平</a:t>
            </a:r>
          </a:p>
        </p:txBody>
      </p:sp>
      <p:pic>
        <p:nvPicPr>
          <p:cNvPr id="10" name="Picture 9" descr="03_run_rate_pat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1428" y="2699004"/>
            <a:ext cx="4343400" cy="260604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66928" y="5378196"/>
            <a:ext cx="777240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1">
                <a:solidFill>
                  <a:srgbClr val="1B4E7E"/>
                </a:solidFill>
                <a:latin typeface="微软雅黑"/>
                <a:ea typeface="微软雅黑"/>
                <a:cs typeface="微软雅黑"/>
              </a:rPr>
              <a:t>图片 3｜年化收入七个月里从约90亿美元升到650亿美元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8A949E"/>
                </a:solidFill>
                <a:latin typeface="微软雅黑"/>
                <a:ea typeface="微软雅黑"/>
                <a:cs typeface="微软雅黑"/>
              </a:rPr>
              <a:t>来源标注：微信公众号「404K」（公司公告、路透社、CNBC，2026年8月）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549640" y="1517904"/>
            <a:ext cx="3063240" cy="3977639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732520" y="1719072"/>
            <a:ext cx="2697480" cy="274320"/>
          </a:xfrm>
          <a:prstGeom prst="rect">
            <a:avLst/>
          </a:prstGeom>
          <a:solidFill>
            <a:srgbClr val="1B4E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823960" y="1746504"/>
            <a:ext cx="251460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为什么差一倍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750808" y="2157984"/>
            <a:ext cx="2660904" cy="23774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900"/>
              </a:spcAft>
            </a:pPr>
            <a:r>
              <a:rPr sz="105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年化收入取的是最新月份，全年收入是12个月的累加。</a:t>
            </a:r>
          </a:p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900"/>
              </a:spcAft>
            </a:pPr>
            <a:r>
              <a:rPr sz="105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收入从年初低位爬到年末约90亿美元的年化水平，全年累加下来只有年末年化值的 51% 上下。</a:t>
            </a:r>
          </a:p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对一家每年增长十倍的公司，任何时点的年化收入都会大幅高于过去12个月的实际收入。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750808" y="4626864"/>
            <a:ext cx="2660904" cy="15240"/>
          </a:xfrm>
          <a:prstGeom prst="rect">
            <a:avLst/>
          </a:prstGeom>
          <a:solidFill>
            <a:srgbClr val="D97B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750808" y="4791456"/>
            <a:ext cx="2660904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D97B29"/>
                </a:solidFill>
                <a:latin typeface="微软雅黑"/>
                <a:ea typeface="微软雅黑"/>
                <a:cs typeface="微软雅黑"/>
              </a:rPr>
              <a:t>二者回答的不是同一个问题。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1B4E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84048"/>
            <a:ext cx="11057839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2E8FB8"/>
                </a:solidFill>
                <a:latin typeface="微软雅黑"/>
                <a:ea typeface="微软雅黑"/>
                <a:cs typeface="微软雅黑"/>
              </a:rPr>
              <a:t>二、增长在加速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58368"/>
            <a:ext cx="11057839" cy="47548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>
                <a:solidFill>
                  <a:srgbClr val="1B4E7E"/>
                </a:solidFill>
                <a:latin typeface="微软雅黑"/>
                <a:ea typeface="微软雅黑"/>
                <a:cs typeface="微软雅黑"/>
              </a:rPr>
              <a:t>一季度单季收入已超过2025年全年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225296"/>
            <a:ext cx="1051560" cy="38100"/>
          </a:xfrm>
          <a:prstGeom prst="rect">
            <a:avLst/>
          </a:prstGeom>
          <a:solidFill>
            <a:srgbClr val="D97B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73952"/>
            <a:ext cx="12191695" cy="15240"/>
          </a:xfrm>
          <a:prstGeom prst="rect">
            <a:avLst/>
          </a:prstGeom>
          <a:solidFill>
            <a:srgbClr val="E3E8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6528816"/>
            <a:ext cx="548640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8A949E"/>
                </a:solidFill>
                <a:latin typeface="微软雅黑"/>
                <a:ea typeface="微软雅黑"/>
                <a:cs typeface="微软雅黑"/>
              </a:rPr>
              <a:t>来源：微信公众号「404K」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27487" y="6528816"/>
            <a:ext cx="109728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1B4E7E"/>
                </a:solidFill>
                <a:latin typeface="微软雅黑"/>
                <a:ea typeface="微软雅黑"/>
                <a:cs typeface="微软雅黑"/>
              </a:rPr>
              <a:t>08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563624"/>
            <a:ext cx="1947672" cy="960120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66928" y="1563624"/>
            <a:ext cx="40640" cy="960120"/>
          </a:xfrm>
          <a:prstGeom prst="rect">
            <a:avLst/>
          </a:prstGeom>
          <a:solidFill>
            <a:srgbClr val="2E8F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68096" y="1709928"/>
            <a:ext cx="1581912" cy="685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>
                <a:solidFill>
                  <a:srgbClr val="2E8FB8"/>
                </a:solidFill>
                <a:latin typeface="微软雅黑"/>
                <a:ea typeface="微软雅黑"/>
                <a:cs typeface="微软雅黑"/>
              </a:rPr>
              <a:t>48亿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5A6672"/>
                </a:solidFill>
                <a:latin typeface="微软雅黑"/>
                <a:ea typeface="微软雅黑"/>
                <a:cs typeface="微软雅黑"/>
              </a:rPr>
              <a:t>2026年一季度（美元）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651760" y="1563624"/>
            <a:ext cx="1947672" cy="960120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2651760" y="1563624"/>
            <a:ext cx="40640" cy="960120"/>
          </a:xfrm>
          <a:prstGeom prst="rect">
            <a:avLst/>
          </a:prstGeom>
          <a:solidFill>
            <a:srgbClr val="D97B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852928" y="1709928"/>
            <a:ext cx="1581912" cy="685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>
                <a:solidFill>
                  <a:srgbClr val="D97B29"/>
                </a:solidFill>
                <a:latin typeface="微软雅黑"/>
                <a:ea typeface="微软雅黑"/>
                <a:cs typeface="微软雅黑"/>
              </a:rPr>
              <a:t>115亿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5A6672"/>
                </a:solidFill>
                <a:latin typeface="微软雅黑"/>
                <a:ea typeface="微软雅黑"/>
                <a:cs typeface="微软雅黑"/>
              </a:rPr>
              <a:t>2026年二季度初步（美元）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736592" y="1563624"/>
            <a:ext cx="1947672" cy="960120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736592" y="1563624"/>
            <a:ext cx="40640" cy="960120"/>
          </a:xfrm>
          <a:prstGeom prst="rect">
            <a:avLst/>
          </a:prstGeom>
          <a:solidFill>
            <a:srgbClr val="1B4E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937760" y="1709928"/>
            <a:ext cx="1581912" cy="685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>
                <a:solidFill>
                  <a:srgbClr val="1B4E7E"/>
                </a:solidFill>
                <a:latin typeface="微软雅黑"/>
                <a:ea typeface="微软雅黑"/>
                <a:cs typeface="微软雅黑"/>
              </a:rPr>
              <a:t>14倍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5A6672"/>
                </a:solidFill>
                <a:latin typeface="微软雅黑"/>
                <a:ea typeface="微软雅黑"/>
                <a:cs typeface="微软雅黑"/>
              </a:rPr>
              <a:t>同比增长（上年同期7.87亿）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821424" y="1563624"/>
            <a:ext cx="1947672" cy="960120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821424" y="1563624"/>
            <a:ext cx="40640" cy="9601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022592" y="1709928"/>
            <a:ext cx="1581912" cy="685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3.5倍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5A6672"/>
                </a:solidFill>
                <a:latin typeface="微软雅黑"/>
                <a:ea typeface="微软雅黑"/>
                <a:cs typeface="微软雅黑"/>
              </a:rPr>
              <a:t>上半年163亿 / 2025年全年</a:t>
            </a:r>
          </a:p>
        </p:txBody>
      </p:sp>
      <p:pic>
        <p:nvPicPr>
          <p:cNvPr id="21" name="Picture 20" descr="04_quarterly_revenu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7628" y="2752344"/>
            <a:ext cx="4648200" cy="278892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566928" y="5632704"/>
            <a:ext cx="822960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1">
                <a:solidFill>
                  <a:srgbClr val="1B4E7E"/>
                </a:solidFill>
                <a:latin typeface="微软雅黑"/>
                <a:ea typeface="微软雅黑"/>
                <a:cs typeface="微软雅黑"/>
              </a:rPr>
              <a:t>图片 4｜2026年一季度单季收入已超过2025年全年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8A949E"/>
                </a:solidFill>
                <a:latin typeface="微软雅黑"/>
                <a:ea typeface="微软雅黑"/>
                <a:cs typeface="微软雅黑"/>
              </a:rPr>
              <a:t>来源标注：微信公众号「404K」（招股书数据媒体转述；《华尔街日报》、CNBC、彭博报道）</a:t>
            </a:r>
          </a:p>
        </p:txBody>
      </p:sp>
      <p:sp>
        <p:nvSpPr>
          <p:cNvPr id="23" name="Rectangle 22"/>
          <p:cNvSpPr/>
          <p:nvPr/>
        </p:nvSpPr>
        <p:spPr>
          <a:xfrm>
            <a:off x="9006840" y="1563624"/>
            <a:ext cx="2606040" cy="908304"/>
          </a:xfrm>
          <a:prstGeom prst="rect">
            <a:avLst/>
          </a:prstGeom>
          <a:solidFill>
            <a:srgbClr val="FCEE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9006840" y="1563624"/>
            <a:ext cx="33020" cy="908304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153144" y="1673352"/>
            <a:ext cx="2313432" cy="72542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32000"/>
              </a:lnSpc>
              <a:spcAft>
                <a:spcPts val="0"/>
              </a:spcAft>
            </a:pPr>
            <a:r>
              <a:rPr sz="1000" b="1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来源层级提示</a:t>
            </a:r>
          </a:p>
          <a:p>
            <a:pPr>
              <a:lnSpc>
                <a:spcPct val="132000"/>
              </a:lnSpc>
              <a:spcAft>
                <a:spcPts val="0"/>
              </a:spcAft>
            </a:pPr>
            <a:r>
              <a:rPr sz="100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这些季度数字来自 </a:t>
            </a:r>
            <a:r>
              <a:rPr sz="1000" b="1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公司与投资者的沟通</a:t>
            </a:r>
            <a:r>
              <a:rPr sz="100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，不在目前已披露的招股书内容里。信息源可靠性低于前面几页。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1B4E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84048"/>
            <a:ext cx="11057839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2E8FB8"/>
                </a:solidFill>
                <a:latin typeface="微软雅黑"/>
                <a:ea typeface="微软雅黑"/>
                <a:cs typeface="微软雅黑"/>
              </a:rPr>
              <a:t>二、增长质量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58368"/>
            <a:ext cx="11057839" cy="47548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>
                <a:solidFill>
                  <a:srgbClr val="1B4E7E"/>
                </a:solidFill>
                <a:latin typeface="微软雅黑"/>
                <a:ea typeface="微软雅黑"/>
                <a:cs typeface="微软雅黑"/>
              </a:rPr>
              <a:t>增长从哪里来：企业客户扩张 + 自有产品放量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225296"/>
            <a:ext cx="1051560" cy="38100"/>
          </a:xfrm>
          <a:prstGeom prst="rect">
            <a:avLst/>
          </a:prstGeom>
          <a:solidFill>
            <a:srgbClr val="D97B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73952"/>
            <a:ext cx="12191695" cy="15240"/>
          </a:xfrm>
          <a:prstGeom prst="rect">
            <a:avLst/>
          </a:prstGeom>
          <a:solidFill>
            <a:srgbClr val="E3E8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6528816"/>
            <a:ext cx="548640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8A949E"/>
                </a:solidFill>
                <a:latin typeface="微软雅黑"/>
                <a:ea typeface="微软雅黑"/>
                <a:cs typeface="微软雅黑"/>
              </a:rPr>
              <a:t>来源：微信公众号「404K」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27487" y="6528816"/>
            <a:ext cx="109728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1B4E7E"/>
                </a:solidFill>
                <a:latin typeface="微软雅黑"/>
                <a:ea typeface="微软雅黑"/>
                <a:cs typeface="微软雅黑"/>
              </a:rPr>
              <a:t>09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563624"/>
            <a:ext cx="5623560" cy="274320"/>
          </a:xfrm>
          <a:prstGeom prst="rect">
            <a:avLst/>
          </a:prstGeom>
          <a:solidFill>
            <a:srgbClr val="1B4E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8368" y="1591056"/>
            <a:ext cx="544068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企业客户扩张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" y="1993392"/>
            <a:ext cx="562356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32000"/>
              </a:lnSpc>
              <a:spcBef>
                <a:spcPts val="0"/>
              </a:spcBef>
              <a:spcAft>
                <a:spcPts val="1000"/>
              </a:spcAft>
            </a:pPr>
            <a:r>
              <a:rPr sz="1200" b="1">
                <a:solidFill>
                  <a:srgbClr val="2E8FB8"/>
                </a:solidFill>
                <a:latin typeface="微软雅黑"/>
                <a:ea typeface="微软雅黑"/>
                <a:cs typeface="微软雅黑"/>
              </a:rPr>
              <a:t>▪  </a:t>
            </a:r>
            <a:r>
              <a:rPr sz="120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年化消费超 </a:t>
            </a:r>
            <a:r>
              <a:rPr sz="1200" b="1">
                <a:solidFill>
                  <a:srgbClr val="D97B29"/>
                </a:solidFill>
                <a:latin typeface="微软雅黑"/>
                <a:ea typeface="微软雅黑"/>
                <a:cs typeface="微软雅黑"/>
              </a:rPr>
              <a:t>100万美元</a:t>
            </a:r>
            <a:r>
              <a:rPr sz="120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 的客户：2月公告时超500家 → 4月超1000家，</a:t>
            </a:r>
            <a:r>
              <a:rPr sz="1200" b="1">
                <a:solidFill>
                  <a:srgbClr val="D97B29"/>
                </a:solidFill>
                <a:latin typeface="微软雅黑"/>
                <a:ea typeface="微软雅黑"/>
                <a:cs typeface="微软雅黑"/>
              </a:rPr>
              <a:t>不到两个月翻一倍</a:t>
            </a:r>
          </a:p>
          <a:p>
            <a:pPr>
              <a:lnSpc>
                <a:spcPct val="132000"/>
              </a:lnSpc>
              <a:spcBef>
                <a:spcPts val="0"/>
              </a:spcBef>
              <a:spcAft>
                <a:spcPts val="1000"/>
              </a:spcAft>
            </a:pPr>
            <a:r>
              <a:rPr sz="1200" b="1">
                <a:solidFill>
                  <a:srgbClr val="2E8FB8"/>
                </a:solidFill>
                <a:latin typeface="微软雅黑"/>
                <a:ea typeface="微软雅黑"/>
                <a:cs typeface="微软雅黑"/>
              </a:rPr>
              <a:t>▪  </a:t>
            </a:r>
            <a:r>
              <a:rPr sz="120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超过 </a:t>
            </a:r>
            <a:r>
              <a:rPr sz="1200" b="1">
                <a:solidFill>
                  <a:srgbClr val="D97B29"/>
                </a:solidFill>
                <a:latin typeface="微软雅黑"/>
                <a:ea typeface="微软雅黑"/>
                <a:cs typeface="微软雅黑"/>
              </a:rPr>
              <a:t>10万家</a:t>
            </a:r>
            <a:r>
              <a:rPr sz="120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 客户通过 Amazon 的 Bedrock 平台使用 Claude</a:t>
            </a:r>
          </a:p>
          <a:p>
            <a:pPr>
              <a:lnSpc>
                <a:spcPct val="132000"/>
              </a:lnSpc>
              <a:spcBef>
                <a:spcPts val="0"/>
              </a:spcBef>
              <a:spcAft>
                <a:spcPts val="1000"/>
              </a:spcAft>
            </a:pPr>
            <a:r>
              <a:rPr sz="1200" b="1">
                <a:solidFill>
                  <a:srgbClr val="2E8FB8"/>
                </a:solidFill>
                <a:latin typeface="微软雅黑"/>
                <a:ea typeface="微软雅黑"/>
                <a:cs typeface="微软雅黑"/>
              </a:rPr>
              <a:t>▪  </a:t>
            </a:r>
            <a:r>
              <a:rPr sz="120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2025年2月披露：《财富》十强企业中 </a:t>
            </a:r>
            <a:r>
              <a:rPr sz="1200" b="1">
                <a:solidFill>
                  <a:srgbClr val="D97B29"/>
                </a:solidFill>
                <a:latin typeface="微软雅黑"/>
                <a:ea typeface="微软雅黑"/>
                <a:cs typeface="微软雅黑"/>
              </a:rPr>
              <a:t>八家</a:t>
            </a:r>
            <a:r>
              <a:rPr sz="120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 是 Claude 客户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3877056"/>
            <a:ext cx="5623560" cy="274320"/>
          </a:xfrm>
          <a:prstGeom prst="rect">
            <a:avLst/>
          </a:prstGeom>
          <a:solidFill>
            <a:srgbClr val="D97B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8368" y="3904488"/>
            <a:ext cx="544068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自有产品与消费者端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66928" y="4306824"/>
            <a:ext cx="562356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32000"/>
              </a:lnSpc>
              <a:spcBef>
                <a:spcPts val="0"/>
              </a:spcBef>
              <a:spcAft>
                <a:spcPts val="1000"/>
              </a:spcAft>
            </a:pPr>
            <a:r>
              <a:rPr sz="1200" b="1">
                <a:solidFill>
                  <a:srgbClr val="D97B29"/>
                </a:solidFill>
                <a:latin typeface="微软雅黑"/>
                <a:ea typeface="微软雅黑"/>
                <a:cs typeface="微软雅黑"/>
              </a:rPr>
              <a:t>▪  </a:t>
            </a:r>
            <a:r>
              <a:rPr sz="120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Claude Code：2025年5月向公众开放 → 2026年2月年化收入超 </a:t>
            </a:r>
            <a:r>
              <a:rPr sz="1200" b="1">
                <a:solidFill>
                  <a:srgbClr val="D97B29"/>
                </a:solidFill>
                <a:latin typeface="微软雅黑"/>
                <a:ea typeface="微软雅黑"/>
                <a:cs typeface="微软雅黑"/>
              </a:rPr>
              <a:t>25亿美元</a:t>
            </a:r>
            <a:r>
              <a:rPr sz="120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，年初以来翻一倍多</a:t>
            </a:r>
          </a:p>
          <a:p>
            <a:pPr>
              <a:lnSpc>
                <a:spcPct val="132000"/>
              </a:lnSpc>
              <a:spcBef>
                <a:spcPts val="0"/>
              </a:spcBef>
              <a:spcAft>
                <a:spcPts val="1000"/>
              </a:spcAft>
            </a:pPr>
            <a:r>
              <a:rPr sz="1200" b="1">
                <a:solidFill>
                  <a:srgbClr val="D97B29"/>
                </a:solidFill>
                <a:latin typeface="微软雅黑"/>
                <a:ea typeface="微软雅黑"/>
                <a:cs typeface="微软雅黑"/>
              </a:rPr>
              <a:t>▪  </a:t>
            </a:r>
            <a:r>
              <a:rPr sz="120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Claude Code 收入中 </a:t>
            </a:r>
            <a:r>
              <a:rPr sz="1200" b="1">
                <a:solidFill>
                  <a:srgbClr val="D97B29"/>
                </a:solidFill>
                <a:latin typeface="微软雅黑"/>
                <a:ea typeface="微软雅黑"/>
                <a:cs typeface="微软雅黑"/>
              </a:rPr>
              <a:t>一半以上来自企业客户</a:t>
            </a:r>
          </a:p>
          <a:p>
            <a:pPr>
              <a:lnSpc>
                <a:spcPct val="132000"/>
              </a:lnSpc>
              <a:spcBef>
                <a:spcPts val="0"/>
              </a:spcBef>
              <a:spcAft>
                <a:spcPts val="1000"/>
              </a:spcAft>
            </a:pPr>
            <a:r>
              <a:rPr sz="1200" b="1">
                <a:solidFill>
                  <a:srgbClr val="D97B29"/>
                </a:solidFill>
                <a:latin typeface="微软雅黑"/>
                <a:ea typeface="微软雅黑"/>
                <a:cs typeface="微软雅黑"/>
              </a:rPr>
              <a:t>▪  </a:t>
            </a:r>
            <a:r>
              <a:rPr sz="120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消费者端：Claude 在2026年2月下旬登上苹果美国区免费应用榜首位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720840" y="1563624"/>
            <a:ext cx="4892040" cy="1828800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720840" y="1563624"/>
            <a:ext cx="35560" cy="1828800"/>
          </a:xfrm>
          <a:prstGeom prst="rect">
            <a:avLst/>
          </a:prstGeom>
          <a:solidFill>
            <a:srgbClr val="2E8F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940296" y="1755648"/>
            <a:ext cx="4480560" cy="1554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700"/>
              </a:spcAft>
            </a:pPr>
            <a:r>
              <a:rPr sz="1250" b="1">
                <a:solidFill>
                  <a:srgbClr val="1B4E7E"/>
                </a:solidFill>
                <a:latin typeface="微软雅黑"/>
                <a:ea typeface="微软雅黑"/>
                <a:cs typeface="微软雅黑"/>
              </a:rPr>
              <a:t>增长质量的两个证据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500"/>
              </a:spcAft>
            </a:pPr>
            <a:r>
              <a:rPr sz="105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▪  百万美元级客户数量两个月翻倍 → 大客户在复购，而非一次性尝鲜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▪  Claude Code 一半以上收入来自企业 → 自有产品已不只是开发者工具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720840" y="3575304"/>
            <a:ext cx="4892040" cy="1783080"/>
          </a:xfrm>
          <a:prstGeom prst="rect">
            <a:avLst/>
          </a:prstGeom>
          <a:solidFill>
            <a:srgbClr val="EEF4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720840" y="3575304"/>
            <a:ext cx="35560" cy="178308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940296" y="3767328"/>
            <a:ext cx="4480560" cy="1508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700"/>
              </a:spcAft>
            </a:pPr>
            <a:r>
              <a:rPr sz="1250" b="1">
                <a:solidFill>
                  <a:srgbClr val="1B4E7E"/>
                </a:solidFill>
                <a:latin typeface="微软雅黑"/>
                <a:ea typeface="微软雅黑"/>
                <a:cs typeface="微软雅黑"/>
              </a:rPr>
              <a:t>招股书的归因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招股书写明：客户用量和由此带来的收入是由</a:t>
            </a:r>
            <a:r>
              <a:rPr sz="1050" b="1">
                <a:solidFill>
                  <a:srgbClr val="D97B29"/>
                </a:solidFill>
                <a:latin typeface="微软雅黑"/>
                <a:ea typeface="微软雅黑"/>
                <a:cs typeface="微软雅黑"/>
              </a:rPr>
              <a:t>新模型</a:t>
            </a:r>
            <a:r>
              <a:rPr sz="105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驱动的。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5A6672"/>
                </a:solidFill>
                <a:latin typeface="微软雅黑"/>
                <a:ea typeface="微软雅黑"/>
                <a:cs typeface="微软雅黑"/>
              </a:rPr>
              <a:t>这是「模型能力 = 收入」的直接表述，也是判断未来增速的核心前提。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1B4E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84048"/>
            <a:ext cx="11057839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2E8FB8"/>
                </a:solidFill>
                <a:latin typeface="微软雅黑"/>
                <a:ea typeface="微软雅黑"/>
                <a:cs typeface="微软雅黑"/>
              </a:rPr>
              <a:t>二、收入确认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58368"/>
            <a:ext cx="11057839" cy="47548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>
                <a:solidFill>
                  <a:srgbClr val="1B4E7E"/>
                </a:solidFill>
                <a:latin typeface="微软雅黑"/>
                <a:ea typeface="微软雅黑"/>
                <a:cs typeface="微软雅黑"/>
              </a:rPr>
              <a:t>尚未回答的问题：云渠道收入按总额还是净额确认？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225296"/>
            <a:ext cx="1051560" cy="38100"/>
          </a:xfrm>
          <a:prstGeom prst="rect">
            <a:avLst/>
          </a:prstGeom>
          <a:solidFill>
            <a:srgbClr val="D97B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73952"/>
            <a:ext cx="12191695" cy="15240"/>
          </a:xfrm>
          <a:prstGeom prst="rect">
            <a:avLst/>
          </a:prstGeom>
          <a:solidFill>
            <a:srgbClr val="E3E8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6528816"/>
            <a:ext cx="548640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8A949E"/>
                </a:solidFill>
                <a:latin typeface="微软雅黑"/>
                <a:ea typeface="微软雅黑"/>
                <a:cs typeface="微软雅黑"/>
              </a:rPr>
              <a:t>来源：微信公众号「404K」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27487" y="6528816"/>
            <a:ext cx="109728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1B4E7E"/>
                </a:solidFill>
                <a:latin typeface="微软雅黑"/>
                <a:ea typeface="微软雅黑"/>
                <a:cs typeface="微软雅黑"/>
              </a:rPr>
              <a:t>10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1563624"/>
            <a:ext cx="11057839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32000"/>
              </a:lnSpc>
              <a:spcBef>
                <a:spcPts val="0"/>
              </a:spcBef>
              <a:spcAft>
                <a:spcPts val="1000"/>
              </a:spcAft>
            </a:pPr>
            <a:r>
              <a:rPr sz="1300" b="1">
                <a:solidFill>
                  <a:srgbClr val="2E8FB8"/>
                </a:solidFill>
                <a:latin typeface="微软雅黑"/>
                <a:ea typeface="微软雅黑"/>
                <a:cs typeface="微软雅黑"/>
              </a:rPr>
              <a:t>▪  </a:t>
            </a:r>
            <a:r>
              <a:rPr sz="130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已披露内容 </a:t>
            </a:r>
            <a:r>
              <a:rPr sz="1300" b="1">
                <a:solidFill>
                  <a:srgbClr val="D97B29"/>
                </a:solidFill>
                <a:latin typeface="微软雅黑"/>
                <a:ea typeface="微软雅黑"/>
                <a:cs typeface="微软雅黑"/>
              </a:rPr>
              <a:t>没有回答</a:t>
            </a:r>
            <a:r>
              <a:rPr sz="130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 这个问题</a:t>
            </a:r>
          </a:p>
          <a:p>
            <a:pPr>
              <a:lnSpc>
                <a:spcPct val="132000"/>
              </a:lnSpc>
              <a:spcBef>
                <a:spcPts val="0"/>
              </a:spcBef>
              <a:spcAft>
                <a:spcPts val="1000"/>
              </a:spcAft>
            </a:pPr>
            <a:r>
              <a:rPr sz="1300" b="1">
                <a:solidFill>
                  <a:srgbClr val="2E8FB8"/>
                </a:solidFill>
                <a:latin typeface="微软雅黑"/>
                <a:ea typeface="微软雅黑"/>
                <a:cs typeface="微软雅黑"/>
              </a:rPr>
              <a:t>▪  </a:t>
            </a:r>
            <a:r>
              <a:rPr sz="130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SemiAnalysis 曾估计：二季度 Anthropic 超过 </a:t>
            </a:r>
            <a:r>
              <a:rPr sz="1300" b="1">
                <a:solidFill>
                  <a:srgbClr val="D97B29"/>
                </a:solidFill>
                <a:latin typeface="微软雅黑"/>
                <a:ea typeface="微软雅黑"/>
                <a:cs typeface="微软雅黑"/>
              </a:rPr>
              <a:t>40%</a:t>
            </a:r>
            <a:r>
              <a:rPr sz="130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 的年化收入来自 Amazon Bedrock 等间接渠道</a:t>
            </a:r>
          </a:p>
        </p:txBody>
      </p:sp>
      <p:sp>
        <p:nvSpPr>
          <p:cNvPr id="10" name="Rectangle 9"/>
          <p:cNvSpPr/>
          <p:nvPr/>
        </p:nvSpPr>
        <p:spPr>
          <a:xfrm>
            <a:off x="566928" y="2386584"/>
            <a:ext cx="5623560" cy="1371600"/>
          </a:xfrm>
          <a:prstGeom prst="rect">
            <a:avLst/>
          </a:prstGeom>
          <a:solidFill>
            <a:srgbClr val="EE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66928" y="2386584"/>
            <a:ext cx="5623560" cy="38100"/>
          </a:xfrm>
          <a:prstGeom prst="rect">
            <a:avLst/>
          </a:prstGeom>
          <a:solidFill>
            <a:srgbClr val="2E8F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2960" y="2642616"/>
            <a:ext cx="5120640" cy="1005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500" b="1">
                <a:solidFill>
                  <a:srgbClr val="2E8FB8"/>
                </a:solidFill>
                <a:latin typeface="微软雅黑"/>
                <a:ea typeface="微软雅黑"/>
                <a:cs typeface="微软雅黑"/>
              </a:rPr>
              <a:t>按总额确认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100美元收入 + 一笔渠道成本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483096" y="2386584"/>
            <a:ext cx="5623560" cy="1371600"/>
          </a:xfrm>
          <a:prstGeom prst="rect">
            <a:avLst/>
          </a:prstGeom>
          <a:solidFill>
            <a:srgbClr val="FDF4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483096" y="2386584"/>
            <a:ext cx="5623560" cy="38100"/>
          </a:xfrm>
          <a:prstGeom prst="rect">
            <a:avLst/>
          </a:prstGeom>
          <a:solidFill>
            <a:srgbClr val="D97B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739128" y="2642616"/>
            <a:ext cx="5120640" cy="1005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500" b="1">
                <a:solidFill>
                  <a:srgbClr val="D97B29"/>
                </a:solidFill>
                <a:latin typeface="微软雅黑"/>
                <a:ea typeface="微软雅黑"/>
                <a:cs typeface="微软雅黑"/>
              </a:rPr>
              <a:t>按净额确认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扣除渠道分成后的收入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66928" y="4078224"/>
            <a:ext cx="11057839" cy="606552"/>
          </a:xfrm>
          <a:prstGeom prst="rect">
            <a:avLst/>
          </a:prstGeom>
          <a:solidFill>
            <a:srgbClr val="FCEE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566928" y="4078224"/>
            <a:ext cx="33020" cy="606552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13232" y="4187952"/>
            <a:ext cx="10765231" cy="42367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32000"/>
              </a:lnSpc>
              <a:spcAft>
                <a:spcPts val="0"/>
              </a:spcAft>
            </a:pPr>
            <a:r>
              <a:rPr sz="1100" b="1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收入规模和毛利率都会不同。</a:t>
            </a:r>
          </a:p>
          <a:p>
            <a:pPr>
              <a:lnSpc>
                <a:spcPct val="132000"/>
              </a:lnSpc>
              <a:spcAft>
                <a:spcPts val="0"/>
              </a:spcAft>
            </a:pPr>
            <a:r>
              <a:rPr sz="110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公开版招股书的 </a:t>
            </a:r>
            <a:r>
              <a:rPr sz="1100" b="1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收入确认政策和分渠道披露</a:t>
            </a:r>
            <a:r>
              <a:rPr sz="110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，决定了 45.9亿美元 和 650亿美元 各有多少可以直接留在公司账上。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1B4E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84048"/>
            <a:ext cx="11057839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2E8FB8"/>
                </a:solidFill>
                <a:latin typeface="微软雅黑"/>
                <a:ea typeface="微软雅黑"/>
                <a:cs typeface="微软雅黑"/>
              </a:rPr>
              <a:t>三、亏损拆解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58368"/>
            <a:ext cx="11057839" cy="47548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>
                <a:solidFill>
                  <a:srgbClr val="1B4E7E"/>
                </a:solidFill>
                <a:latin typeface="微软雅黑"/>
                <a:ea typeface="微软雅黑"/>
                <a:cs typeface="微软雅黑"/>
              </a:rPr>
              <a:t>近420亿美元净亏损里，经营亏掉的是80.6亿美元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225296"/>
            <a:ext cx="1051560" cy="38100"/>
          </a:xfrm>
          <a:prstGeom prst="rect">
            <a:avLst/>
          </a:prstGeom>
          <a:solidFill>
            <a:srgbClr val="D97B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73952"/>
            <a:ext cx="12191695" cy="15240"/>
          </a:xfrm>
          <a:prstGeom prst="rect">
            <a:avLst/>
          </a:prstGeom>
          <a:solidFill>
            <a:srgbClr val="E3E8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6528816"/>
            <a:ext cx="548640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8A949E"/>
                </a:solidFill>
                <a:latin typeface="微软雅黑"/>
                <a:ea typeface="微软雅黑"/>
                <a:cs typeface="微软雅黑"/>
              </a:rPr>
              <a:t>来源：微信公众号「404K」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27487" y="6528816"/>
            <a:ext cx="109728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1B4E7E"/>
                </a:solidFill>
                <a:latin typeface="微软雅黑"/>
                <a:ea typeface="微软雅黑"/>
                <a:cs typeface="微软雅黑"/>
              </a:rPr>
              <a:t>11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1517904"/>
            <a:ext cx="76352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32000"/>
              </a:lnSpc>
              <a:spcBef>
                <a:spcPts val="0"/>
              </a:spcBef>
              <a:spcAft>
                <a:spcPts val="700"/>
              </a:spcAft>
            </a:pPr>
            <a:r>
              <a:rPr sz="1150" b="1">
                <a:solidFill>
                  <a:srgbClr val="2E8FB8"/>
                </a:solidFill>
                <a:latin typeface="微软雅黑"/>
                <a:ea typeface="微软雅黑"/>
                <a:cs typeface="微软雅黑"/>
              </a:rPr>
              <a:t>▪  </a:t>
            </a:r>
            <a:r>
              <a:rPr sz="115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2025年净亏损近 </a:t>
            </a:r>
            <a:r>
              <a:rPr sz="1150" b="1">
                <a:solidFill>
                  <a:srgbClr val="D97B29"/>
                </a:solidFill>
                <a:latin typeface="微软雅黑"/>
                <a:ea typeface="微软雅黑"/>
                <a:cs typeface="微软雅黑"/>
              </a:rPr>
              <a:t>420亿美元</a:t>
            </a:r>
            <a:r>
              <a:rPr sz="115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，是收入的 </a:t>
            </a:r>
            <a:r>
              <a:rPr sz="1150" b="1">
                <a:solidFill>
                  <a:srgbClr val="D97B29"/>
                </a:solidFill>
                <a:latin typeface="微软雅黑"/>
                <a:ea typeface="微软雅黑"/>
                <a:cs typeface="微软雅黑"/>
              </a:rPr>
              <a:t>九倍多</a:t>
            </a:r>
          </a:p>
          <a:p>
            <a:pPr>
              <a:lnSpc>
                <a:spcPct val="132000"/>
              </a:lnSpc>
              <a:spcBef>
                <a:spcPts val="0"/>
              </a:spcBef>
              <a:spcAft>
                <a:spcPts val="700"/>
              </a:spcAft>
            </a:pPr>
            <a:r>
              <a:rPr sz="1150" b="1">
                <a:solidFill>
                  <a:srgbClr val="2E8FB8"/>
                </a:solidFill>
                <a:latin typeface="微软雅黑"/>
                <a:ea typeface="微软雅黑"/>
                <a:cs typeface="微软雅黑"/>
              </a:rPr>
              <a:t>▪  </a:t>
            </a:r>
            <a:r>
              <a:rPr sz="115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其中约 </a:t>
            </a:r>
            <a:r>
              <a:rPr sz="1150" b="1">
                <a:solidFill>
                  <a:srgbClr val="D97B29"/>
                </a:solidFill>
                <a:latin typeface="微软雅黑"/>
                <a:ea typeface="微软雅黑"/>
                <a:cs typeface="微软雅黑"/>
              </a:rPr>
              <a:t>340亿美元</a:t>
            </a:r>
            <a:r>
              <a:rPr sz="115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 是一笔会计费用：公司此前的部分融资未来可转换成股份，公司估值上升 → 融资工具的估算价值跟着上升 → 差额计入当期损失</a:t>
            </a:r>
          </a:p>
          <a:p>
            <a:pPr>
              <a:lnSpc>
                <a:spcPct val="132000"/>
              </a:lnSpc>
              <a:spcBef>
                <a:spcPts val="0"/>
              </a:spcBef>
              <a:spcAft>
                <a:spcPts val="700"/>
              </a:spcAft>
            </a:pPr>
            <a:r>
              <a:rPr sz="1150" b="1">
                <a:solidFill>
                  <a:srgbClr val="2E8FB8"/>
                </a:solidFill>
                <a:latin typeface="微软雅黑"/>
                <a:ea typeface="微软雅黑"/>
                <a:cs typeface="微软雅黑"/>
              </a:rPr>
              <a:t>▪  </a:t>
            </a:r>
            <a:r>
              <a:rPr sz="115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2025年投后估值：3月的 </a:t>
            </a:r>
            <a:r>
              <a:rPr sz="1150" b="1">
                <a:solidFill>
                  <a:srgbClr val="D97B29"/>
                </a:solidFill>
                <a:latin typeface="微软雅黑"/>
                <a:ea typeface="微软雅黑"/>
                <a:cs typeface="微软雅黑"/>
              </a:rPr>
              <a:t>615亿美元</a:t>
            </a:r>
            <a:r>
              <a:rPr sz="115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 → 9月的 </a:t>
            </a:r>
            <a:r>
              <a:rPr sz="1150" b="1">
                <a:solidFill>
                  <a:srgbClr val="D97B29"/>
                </a:solidFill>
                <a:latin typeface="微软雅黑"/>
                <a:ea typeface="微软雅黑"/>
                <a:cs typeface="微软雅黑"/>
              </a:rPr>
              <a:t>1830亿美元</a:t>
            </a:r>
          </a:p>
          <a:p>
            <a:pPr>
              <a:lnSpc>
                <a:spcPct val="132000"/>
              </a:lnSpc>
              <a:spcBef>
                <a:spcPts val="0"/>
              </a:spcBef>
              <a:spcAft>
                <a:spcPts val="700"/>
              </a:spcAft>
            </a:pPr>
            <a:r>
              <a:rPr sz="1150" b="1">
                <a:solidFill>
                  <a:srgbClr val="2E8FB8"/>
                </a:solidFill>
                <a:latin typeface="微软雅黑"/>
                <a:ea typeface="微软雅黑"/>
                <a:cs typeface="微软雅黑"/>
              </a:rPr>
              <a:t>▪  </a:t>
            </a:r>
            <a:r>
              <a:rPr sz="115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这笔费用 </a:t>
            </a:r>
            <a:r>
              <a:rPr sz="1150" b="1">
                <a:solidFill>
                  <a:srgbClr val="D97B29"/>
                </a:solidFill>
                <a:latin typeface="微软雅黑"/>
                <a:ea typeface="微软雅黑"/>
                <a:cs typeface="微软雅黑"/>
              </a:rPr>
              <a:t>不对应现金流出</a:t>
            </a:r>
            <a:r>
              <a:rPr sz="115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；融资工具转成股份后，相应费用也不再发生</a:t>
            </a:r>
          </a:p>
        </p:txBody>
      </p:sp>
      <p:pic>
        <p:nvPicPr>
          <p:cNvPr id="10" name="Picture 9" descr="05_net_loss_brid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686" y="3002026"/>
            <a:ext cx="3537724" cy="214884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66928" y="5242306"/>
            <a:ext cx="763524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1">
                <a:solidFill>
                  <a:srgbClr val="1B4E7E"/>
                </a:solidFill>
                <a:latin typeface="微软雅黑"/>
                <a:ea typeface="微软雅黑"/>
                <a:cs typeface="微软雅黑"/>
              </a:rPr>
              <a:t>图片 5｜近420亿美元净亏损：经营亏掉80.6亿美元，其余主要是会计费用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8A949E"/>
                </a:solidFill>
                <a:latin typeface="微软雅黑"/>
                <a:ea typeface="微软雅黑"/>
                <a:cs typeface="微软雅黑"/>
              </a:rPr>
              <a:t>来源标注：微信公众号「404K」（路透社，2026年9月28日；多家媒体转述的招股书数据）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366760" y="1517904"/>
            <a:ext cx="3246120" cy="914400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366760" y="1517904"/>
            <a:ext cx="40640" cy="9144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567928" y="1664208"/>
            <a:ext cx="288036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2100" b="1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80.6亿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5A6672"/>
                </a:solidFill>
                <a:latin typeface="微软雅黑"/>
                <a:ea typeface="微软雅黑"/>
                <a:cs typeface="微软雅黑"/>
              </a:rPr>
              <a:t>2025年经营亏损（美元）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366760" y="2560320"/>
            <a:ext cx="3246120" cy="914400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366760" y="2560320"/>
            <a:ext cx="40640" cy="914400"/>
          </a:xfrm>
          <a:prstGeom prst="rect">
            <a:avLst/>
          </a:prstGeom>
          <a:solidFill>
            <a:srgbClr val="8A94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567928" y="2706624"/>
            <a:ext cx="288036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2100" b="1">
                <a:solidFill>
                  <a:srgbClr val="8A949E"/>
                </a:solidFill>
                <a:latin typeface="微软雅黑"/>
                <a:ea typeface="微软雅黑"/>
                <a:cs typeface="微软雅黑"/>
              </a:rPr>
              <a:t>29.8亿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5A6672"/>
                </a:solidFill>
                <a:latin typeface="微软雅黑"/>
                <a:ea typeface="微软雅黑"/>
                <a:cs typeface="微软雅黑"/>
              </a:rPr>
              <a:t>2024年经营亏损（美元）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366760" y="3712464"/>
            <a:ext cx="3246120" cy="941832"/>
          </a:xfrm>
          <a:prstGeom prst="rect">
            <a:avLst/>
          </a:prstGeom>
          <a:solidFill>
            <a:srgbClr val="EEF4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366760" y="3712464"/>
            <a:ext cx="33020" cy="941832"/>
          </a:xfrm>
          <a:prstGeom prst="rect">
            <a:avLst/>
          </a:prstGeom>
          <a:solidFill>
            <a:srgbClr val="1B4E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513064" y="3822192"/>
            <a:ext cx="2953512" cy="7589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32000"/>
              </a:lnSpc>
              <a:spcAft>
                <a:spcPts val="0"/>
              </a:spcAft>
            </a:pPr>
            <a:r>
              <a:rPr sz="1050" b="1">
                <a:solidFill>
                  <a:srgbClr val="1B4E7E"/>
                </a:solidFill>
                <a:latin typeface="微软雅黑"/>
                <a:ea typeface="微软雅黑"/>
                <a:cs typeface="微软雅黑"/>
              </a:rPr>
              <a:t>2024年也有同样落差</a:t>
            </a:r>
            <a:r>
              <a:rPr sz="105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 —— 当年净亏损约83亿美元，远高于经营亏损。</a:t>
            </a:r>
          </a:p>
          <a:p>
            <a:pPr>
              <a:lnSpc>
                <a:spcPct val="132000"/>
              </a:lnSpc>
              <a:spcAft>
                <a:spcPts val="0"/>
              </a:spcAft>
            </a:pPr>
            <a:r>
              <a:rPr sz="105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看这家公司烧钱的速度，应当以 </a:t>
            </a:r>
            <a:r>
              <a:rPr sz="1050" b="1">
                <a:solidFill>
                  <a:srgbClr val="1B4E7E"/>
                </a:solidFill>
                <a:latin typeface="微软雅黑"/>
                <a:ea typeface="微软雅黑"/>
                <a:cs typeface="微软雅黑"/>
              </a:rPr>
              <a:t>80.6亿美元</a:t>
            </a:r>
            <a:r>
              <a:rPr sz="105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 为起点。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1B4E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84048"/>
            <a:ext cx="11057839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2E8FB8"/>
                </a:solidFill>
                <a:latin typeface="微软雅黑"/>
                <a:ea typeface="微软雅黑"/>
                <a:cs typeface="微软雅黑"/>
              </a:rPr>
              <a:t>三、成本与盈利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58368"/>
            <a:ext cx="11057839" cy="47548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>
                <a:solidFill>
                  <a:srgbClr val="1B4E7E"/>
                </a:solidFill>
                <a:latin typeface="微软雅黑"/>
                <a:ea typeface="微软雅黑"/>
                <a:cs typeface="微软雅黑"/>
              </a:rPr>
              <a:t>58%花在算力，2026年出现第一个盈利信号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225296"/>
            <a:ext cx="1051560" cy="38100"/>
          </a:xfrm>
          <a:prstGeom prst="rect">
            <a:avLst/>
          </a:prstGeom>
          <a:solidFill>
            <a:srgbClr val="D97B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73952"/>
            <a:ext cx="12191695" cy="15240"/>
          </a:xfrm>
          <a:prstGeom prst="rect">
            <a:avLst/>
          </a:prstGeom>
          <a:solidFill>
            <a:srgbClr val="E3E8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6528816"/>
            <a:ext cx="548640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8A949E"/>
                </a:solidFill>
                <a:latin typeface="微软雅黑"/>
                <a:ea typeface="微软雅黑"/>
                <a:cs typeface="微软雅黑"/>
              </a:rPr>
              <a:t>来源：微信公众号「404K」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27487" y="6528816"/>
            <a:ext cx="109728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1B4E7E"/>
                </a:solidFill>
                <a:latin typeface="微软雅黑"/>
                <a:ea typeface="微软雅黑"/>
                <a:cs typeface="微软雅黑"/>
              </a:rPr>
              <a:t>12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563624"/>
            <a:ext cx="5623560" cy="274320"/>
          </a:xfrm>
          <a:prstGeom prst="rect">
            <a:avLst/>
          </a:prstGeom>
          <a:solidFill>
            <a:srgbClr val="1B4E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8368" y="1591056"/>
            <a:ext cx="544068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钱主要花在算力上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" y="1975104"/>
            <a:ext cx="562356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32000"/>
              </a:lnSpc>
              <a:spcBef>
                <a:spcPts val="0"/>
              </a:spcBef>
              <a:spcAft>
                <a:spcPts val="700"/>
              </a:spcAft>
            </a:pPr>
            <a:r>
              <a:rPr sz="1100" b="1">
                <a:solidFill>
                  <a:srgbClr val="2E8FB8"/>
                </a:solidFill>
                <a:latin typeface="微软雅黑"/>
                <a:ea typeface="微软雅黑"/>
                <a:cs typeface="微软雅黑"/>
              </a:rPr>
              <a:t>▪  </a:t>
            </a:r>
            <a:r>
              <a:rPr sz="110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2025年总经营费用 </a:t>
            </a:r>
            <a:r>
              <a:rPr sz="1100" b="1">
                <a:solidFill>
                  <a:srgbClr val="D97B29"/>
                </a:solidFill>
                <a:latin typeface="微软雅黑"/>
                <a:ea typeface="微软雅黑"/>
                <a:cs typeface="微软雅黑"/>
              </a:rPr>
              <a:t>126.5亿美元</a:t>
            </a:r>
          </a:p>
          <a:p>
            <a:pPr>
              <a:lnSpc>
                <a:spcPct val="132000"/>
              </a:lnSpc>
              <a:spcBef>
                <a:spcPts val="0"/>
              </a:spcBef>
              <a:spcAft>
                <a:spcPts val="700"/>
              </a:spcAft>
            </a:pPr>
            <a:r>
              <a:rPr sz="1100" b="1">
                <a:solidFill>
                  <a:srgbClr val="2E8FB8"/>
                </a:solidFill>
                <a:latin typeface="微软雅黑"/>
                <a:ea typeface="微软雅黑"/>
                <a:cs typeface="微软雅黑"/>
              </a:rPr>
              <a:t>▪  </a:t>
            </a:r>
            <a:r>
              <a:rPr sz="110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其中算力和基础设施支出 </a:t>
            </a:r>
            <a:r>
              <a:rPr sz="1100" b="1">
                <a:solidFill>
                  <a:srgbClr val="D97B29"/>
                </a:solidFill>
                <a:latin typeface="微软雅黑"/>
                <a:ea typeface="微软雅黑"/>
                <a:cs typeface="微软雅黑"/>
              </a:rPr>
              <a:t>73.3亿美元</a:t>
            </a:r>
            <a:r>
              <a:rPr sz="110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，约占 </a:t>
            </a:r>
            <a:r>
              <a:rPr sz="1100" b="1">
                <a:solidFill>
                  <a:srgbClr val="D97B29"/>
                </a:solidFill>
                <a:latin typeface="微软雅黑"/>
                <a:ea typeface="微软雅黑"/>
                <a:cs typeface="微软雅黑"/>
              </a:rPr>
              <a:t>58%</a:t>
            </a:r>
            <a:r>
              <a:rPr sz="110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，是2024年的 </a:t>
            </a:r>
            <a:r>
              <a:rPr sz="1100" b="1">
                <a:solidFill>
                  <a:srgbClr val="D97B29"/>
                </a:solidFill>
                <a:latin typeface="微软雅黑"/>
                <a:ea typeface="微软雅黑"/>
                <a:cs typeface="微软雅黑"/>
              </a:rPr>
              <a:t>三倍</a:t>
            </a:r>
          </a:p>
          <a:p>
            <a:pPr>
              <a:lnSpc>
                <a:spcPct val="132000"/>
              </a:lnSpc>
              <a:spcBef>
                <a:spcPts val="0"/>
              </a:spcBef>
              <a:spcAft>
                <a:spcPts val="700"/>
              </a:spcAft>
            </a:pPr>
            <a:r>
              <a:rPr sz="1100" b="1">
                <a:solidFill>
                  <a:srgbClr val="2E8FB8"/>
                </a:solidFill>
                <a:latin typeface="微软雅黑"/>
                <a:ea typeface="微软雅黑"/>
                <a:cs typeface="微软雅黑"/>
              </a:rPr>
              <a:t>▪  </a:t>
            </a:r>
            <a:r>
              <a:rPr sz="110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相当于当年收入的 </a:t>
            </a:r>
            <a:r>
              <a:rPr sz="1100" b="1">
                <a:solidFill>
                  <a:srgbClr val="D97B29"/>
                </a:solidFill>
                <a:latin typeface="微软雅黑"/>
                <a:ea typeface="微软雅黑"/>
                <a:cs typeface="微软雅黑"/>
              </a:rPr>
              <a:t>1.6倍</a:t>
            </a:r>
            <a:r>
              <a:rPr sz="110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 —— 每收入1美元，先付出1.6美元算力成本</a:t>
            </a:r>
          </a:p>
          <a:p>
            <a:pPr>
              <a:lnSpc>
                <a:spcPct val="132000"/>
              </a:lnSpc>
              <a:spcBef>
                <a:spcPts val="0"/>
              </a:spcBef>
              <a:spcAft>
                <a:spcPts val="700"/>
              </a:spcAft>
            </a:pPr>
            <a:r>
              <a:rPr sz="1100" b="1">
                <a:solidFill>
                  <a:srgbClr val="2E8FB8"/>
                </a:solidFill>
                <a:latin typeface="微软雅黑"/>
                <a:ea typeface="微软雅黑"/>
                <a:cs typeface="微软雅黑"/>
              </a:rPr>
              <a:t>▪  </a:t>
            </a:r>
            <a:r>
              <a:rPr sz="110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其余约53亿美元是人员、销售和其他费用，具体构成目前没有披露</a:t>
            </a:r>
          </a:p>
          <a:p>
            <a:pPr>
              <a:lnSpc>
                <a:spcPct val="132000"/>
              </a:lnSpc>
              <a:spcBef>
                <a:spcPts val="0"/>
              </a:spcBef>
              <a:spcAft>
                <a:spcPts val="700"/>
              </a:spcAft>
            </a:pPr>
            <a:r>
              <a:rPr sz="1100" b="1">
                <a:solidFill>
                  <a:srgbClr val="2E8FB8"/>
                </a:solidFill>
                <a:latin typeface="微软雅黑"/>
                <a:ea typeface="微软雅黑"/>
                <a:cs typeface="微软雅黑"/>
              </a:rPr>
              <a:t>▪  </a:t>
            </a:r>
            <a:r>
              <a:rPr sz="1100" b="1">
                <a:solidFill>
                  <a:srgbClr val="D97B29"/>
                </a:solidFill>
                <a:latin typeface="微软雅黑"/>
                <a:ea typeface="微软雅黑"/>
                <a:cs typeface="微软雅黑"/>
              </a:rPr>
              <a:t>亏损绝对额在扩大，相对收入的比例在收窄</a:t>
            </a:r>
            <a:r>
              <a:rPr sz="110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：经营亏损/收入从2024年的 7.7倍 降到2025年的 约1.8倍</a:t>
            </a:r>
          </a:p>
          <a:p>
            <a:pPr>
              <a:lnSpc>
                <a:spcPct val="132000"/>
              </a:lnSpc>
              <a:spcBef>
                <a:spcPts val="0"/>
              </a:spcBef>
              <a:spcAft>
                <a:spcPts val="700"/>
              </a:spcAft>
            </a:pPr>
            <a:r>
              <a:rPr sz="1100" b="1">
                <a:solidFill>
                  <a:srgbClr val="2E8FB8"/>
                </a:solidFill>
                <a:latin typeface="微软雅黑"/>
                <a:ea typeface="微软雅黑"/>
                <a:cs typeface="微软雅黑"/>
              </a:rPr>
              <a:t>▪  </a:t>
            </a:r>
            <a:r>
              <a:rPr sz="110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按增长190%倒推，2024年每1美元收入对应算力支出超6美元，2025年降到1.6美元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4855464"/>
            <a:ext cx="5623560" cy="384048"/>
          </a:xfrm>
          <a:prstGeom prst="rect">
            <a:avLst/>
          </a:prstGeom>
          <a:solidFill>
            <a:srgbClr val="E8ED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566928" y="4855464"/>
            <a:ext cx="3261664" cy="384048"/>
          </a:xfrm>
          <a:prstGeom prst="rect">
            <a:avLst/>
          </a:prstGeom>
          <a:solidFill>
            <a:srgbClr val="D97B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66928" y="4928616"/>
            <a:ext cx="3261664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算力 58%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828592" y="4928616"/>
            <a:ext cx="236189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5A6672"/>
                </a:solidFill>
                <a:latin typeface="微软雅黑"/>
                <a:ea typeface="微软雅黑"/>
                <a:cs typeface="微软雅黑"/>
              </a:rPr>
              <a:t>其他 42%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66928" y="5312664"/>
            <a:ext cx="56235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8A949E"/>
                </a:solidFill>
                <a:latin typeface="微软雅黑"/>
                <a:ea typeface="微软雅黑"/>
                <a:cs typeface="微软雅黑"/>
              </a:rPr>
              <a:t>73.3亿 算力与基础设施　|　53.2亿 其他经营费用　|　合计 126.5亿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720840" y="1563624"/>
            <a:ext cx="4892040" cy="274320"/>
          </a:xfrm>
          <a:prstGeom prst="rect">
            <a:avLst/>
          </a:prstGeom>
          <a:solidFill>
            <a:srgbClr val="2E7D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12280" y="1591056"/>
            <a:ext cx="470916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2026年的第一个盈利信号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720840" y="1975104"/>
            <a:ext cx="4892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1100" b="1">
                <a:solidFill>
                  <a:srgbClr val="2E7D52"/>
                </a:solidFill>
                <a:latin typeface="微软雅黑"/>
                <a:ea typeface="微软雅黑"/>
                <a:cs typeface="微软雅黑"/>
              </a:rPr>
              <a:t>▪  </a:t>
            </a:r>
            <a:r>
              <a:rPr sz="110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《华尔街日报》5月报道：公司预计二季度实现经营利润 </a:t>
            </a:r>
            <a:r>
              <a:rPr sz="1100" b="1">
                <a:solidFill>
                  <a:srgbClr val="D97B29"/>
                </a:solidFill>
                <a:latin typeface="微软雅黑"/>
                <a:ea typeface="微软雅黑"/>
                <a:cs typeface="微软雅黑"/>
              </a:rPr>
              <a:t>5.59亿美元</a:t>
            </a:r>
            <a:r>
              <a:rPr sz="110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（含模型训练成本，不含股权激励）</a:t>
            </a:r>
          </a:p>
          <a:p>
            <a:pPr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1100" b="1">
                <a:solidFill>
                  <a:srgbClr val="2E7D52"/>
                </a:solidFill>
                <a:latin typeface="微软雅黑"/>
                <a:ea typeface="微软雅黑"/>
                <a:cs typeface="微软雅黑"/>
              </a:rPr>
              <a:t>▪  </a:t>
            </a:r>
            <a:r>
              <a:rPr sz="110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8月报道：二季度 </a:t>
            </a:r>
            <a:r>
              <a:rPr sz="1100" b="1">
                <a:solidFill>
                  <a:srgbClr val="D97B29"/>
                </a:solidFill>
                <a:latin typeface="微软雅黑"/>
                <a:ea typeface="微软雅黑"/>
                <a:cs typeface="微软雅黑"/>
              </a:rPr>
              <a:t>调整后经营利润为正</a:t>
            </a:r>
          </a:p>
          <a:p>
            <a:pPr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1100" b="1">
                <a:solidFill>
                  <a:srgbClr val="2E7D52"/>
                </a:solidFill>
                <a:latin typeface="微软雅黑"/>
                <a:ea typeface="微软雅黑"/>
                <a:cs typeface="微软雅黑"/>
              </a:rPr>
              <a:t>▪  </a:t>
            </a:r>
            <a:r>
              <a:rPr sz="110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公司同时提示：算力和训练支出还要增加，</a:t>
            </a:r>
            <a:r>
              <a:rPr sz="1100" b="1">
                <a:solidFill>
                  <a:srgbClr val="D97B29"/>
                </a:solidFill>
                <a:latin typeface="微软雅黑"/>
                <a:ea typeface="微软雅黑"/>
                <a:cs typeface="微软雅黑"/>
              </a:rPr>
              <a:t>全年未必保持盈利</a:t>
            </a:r>
          </a:p>
          <a:p>
            <a:pPr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1100" b="1">
                <a:solidFill>
                  <a:srgbClr val="2E7D52"/>
                </a:solidFill>
                <a:latin typeface="微软雅黑"/>
                <a:ea typeface="微软雅黑"/>
                <a:cs typeface="微软雅黑"/>
              </a:rPr>
              <a:t>▪  </a:t>
            </a:r>
            <a:r>
              <a:rPr sz="110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去年夏天公司对投资者的说法还是 </a:t>
            </a:r>
            <a:r>
              <a:rPr sz="1100" b="1">
                <a:solidFill>
                  <a:srgbClr val="D97B29"/>
                </a:solidFill>
                <a:latin typeface="微软雅黑"/>
                <a:ea typeface="微软雅黑"/>
                <a:cs typeface="微软雅黑"/>
              </a:rPr>
              <a:t>至少到2028年</a:t>
            </a:r>
            <a:r>
              <a:rPr sz="110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 才能全年盈利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720840" y="3468116"/>
            <a:ext cx="4892040" cy="790956"/>
          </a:xfrm>
          <a:prstGeom prst="rect">
            <a:avLst/>
          </a:prstGeom>
          <a:solidFill>
            <a:srgbClr val="FCEE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720840" y="3468116"/>
            <a:ext cx="33020" cy="790956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867144" y="3577844"/>
            <a:ext cx="4599432" cy="60807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32000"/>
              </a:lnSpc>
              <a:spcAft>
                <a:spcPts val="0"/>
              </a:spcAft>
            </a:pPr>
            <a:r>
              <a:rPr sz="1100" b="1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口径不可直接相连</a:t>
            </a:r>
          </a:p>
          <a:p>
            <a:pPr>
              <a:lnSpc>
                <a:spcPct val="132000"/>
              </a:lnSpc>
              <a:spcAft>
                <a:spcPts val="0"/>
              </a:spcAft>
            </a:pPr>
            <a:r>
              <a:rPr sz="110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招股书的经营亏损是 </a:t>
            </a:r>
            <a:r>
              <a:rPr sz="1100" b="1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会计准则口径</a:t>
            </a:r>
            <a:r>
              <a:rPr sz="110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，季度经营利润是 </a:t>
            </a:r>
            <a:r>
              <a:rPr sz="1100" b="1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剔除股权激励后的调整口径</a:t>
            </a:r>
            <a:r>
              <a:rPr sz="110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。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720840" y="4423664"/>
            <a:ext cx="4892040" cy="606552"/>
          </a:xfrm>
          <a:prstGeom prst="rect">
            <a:avLst/>
          </a:prstGeom>
          <a:solidFill>
            <a:srgbClr val="EEF4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6720840" y="4423664"/>
            <a:ext cx="33020" cy="606552"/>
          </a:xfrm>
          <a:prstGeom prst="rect">
            <a:avLst/>
          </a:prstGeom>
          <a:solidFill>
            <a:srgbClr val="1B4E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867144" y="4533392"/>
            <a:ext cx="4599432" cy="42367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32000"/>
              </a:lnSpc>
              <a:spcAft>
                <a:spcPts val="0"/>
              </a:spcAft>
            </a:pPr>
            <a:r>
              <a:rPr sz="110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质疑者的算法：2025年花掉126.5亿，换来45.9亿收入 —— 该算法成立的前提是 </a:t>
            </a:r>
            <a:r>
              <a:rPr sz="1100" b="1">
                <a:solidFill>
                  <a:srgbClr val="1B4E7E"/>
                </a:solidFill>
                <a:latin typeface="微软雅黑"/>
                <a:ea typeface="微软雅黑"/>
                <a:cs typeface="微软雅黑"/>
              </a:rPr>
              <a:t>成本和收入同步增长</a:t>
            </a:r>
            <a:r>
              <a:rPr sz="110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。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1B4E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84048"/>
            <a:ext cx="11057839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2E8FB8"/>
                </a:solidFill>
                <a:latin typeface="微软雅黑"/>
                <a:ea typeface="微软雅黑"/>
                <a:cs typeface="微软雅黑"/>
              </a:rPr>
              <a:t>四、义务规模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58368"/>
            <a:ext cx="11057839" cy="47548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>
                <a:solidFill>
                  <a:srgbClr val="1B4E7E"/>
                </a:solidFill>
                <a:latin typeface="微软雅黑"/>
                <a:ea typeface="微软雅黑"/>
                <a:cs typeface="微软雅黑"/>
              </a:rPr>
              <a:t>5180亿美元算力承诺，公开合同只能解释一半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225296"/>
            <a:ext cx="1051560" cy="38100"/>
          </a:xfrm>
          <a:prstGeom prst="rect">
            <a:avLst/>
          </a:prstGeom>
          <a:solidFill>
            <a:srgbClr val="D97B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73952"/>
            <a:ext cx="12191695" cy="15240"/>
          </a:xfrm>
          <a:prstGeom prst="rect">
            <a:avLst/>
          </a:prstGeom>
          <a:solidFill>
            <a:srgbClr val="E3E8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6528816"/>
            <a:ext cx="548640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8A949E"/>
                </a:solidFill>
                <a:latin typeface="微软雅黑"/>
                <a:ea typeface="微软雅黑"/>
                <a:cs typeface="微软雅黑"/>
              </a:rPr>
              <a:t>来源：微信公众号「404K」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27487" y="6528816"/>
            <a:ext cx="109728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1B4E7E"/>
                </a:solidFill>
                <a:latin typeface="微软雅黑"/>
                <a:ea typeface="微软雅黑"/>
                <a:cs typeface="微软雅黑"/>
              </a:rPr>
              <a:t>13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563624"/>
            <a:ext cx="5669280" cy="1234440"/>
          </a:xfrm>
          <a:prstGeom prst="rect">
            <a:avLst/>
          </a:prstGeom>
          <a:solidFill>
            <a:srgbClr val="1B4E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8" y="1719072"/>
            <a:ext cx="5120640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3200" b="1">
                <a:solidFill>
                  <a:srgbClr val="D97B29"/>
                </a:solidFill>
                <a:latin typeface="微软雅黑"/>
                <a:ea typeface="微软雅黑"/>
                <a:cs typeface="微软雅黑"/>
              </a:rPr>
              <a:t>5180亿美元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C8DCE8"/>
                </a:solidFill>
                <a:latin typeface="微软雅黑"/>
                <a:ea typeface="微软雅黑"/>
                <a:cs typeface="微软雅黑"/>
              </a:rPr>
              <a:t>云、算力和基础设施上的义务合计　·　路透社原文：未来数年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2999232"/>
            <a:ext cx="5669280" cy="822960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66928" y="2999232"/>
            <a:ext cx="40640" cy="822960"/>
          </a:xfrm>
          <a:prstGeom prst="rect">
            <a:avLst/>
          </a:prstGeom>
          <a:solidFill>
            <a:srgbClr val="2E8F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68096" y="3145536"/>
            <a:ext cx="530352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2000" b="1">
                <a:solidFill>
                  <a:srgbClr val="2E8FB8"/>
                </a:solidFill>
                <a:latin typeface="微软雅黑"/>
                <a:ea typeface="微软雅黑"/>
                <a:cs typeface="微软雅黑"/>
              </a:rPr>
              <a:t>约71倍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5A6672"/>
                </a:solidFill>
                <a:latin typeface="微软雅黑"/>
                <a:ea typeface="微软雅黑"/>
                <a:cs typeface="微软雅黑"/>
              </a:rPr>
              <a:t>2025年算力和基础设施支出的 73.3亿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66928" y="3913632"/>
            <a:ext cx="5669280" cy="822960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66928" y="3913632"/>
            <a:ext cx="40640" cy="822960"/>
          </a:xfrm>
          <a:prstGeom prst="rect">
            <a:avLst/>
          </a:prstGeom>
          <a:solidFill>
            <a:srgbClr val="D97B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68096" y="4059936"/>
            <a:ext cx="530352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2000" b="1">
                <a:solidFill>
                  <a:srgbClr val="D97B29"/>
                </a:solidFill>
                <a:latin typeface="微软雅黑"/>
                <a:ea typeface="微软雅黑"/>
                <a:cs typeface="微软雅黑"/>
              </a:rPr>
              <a:t>约113倍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5A6672"/>
                </a:solidFill>
                <a:latin typeface="微软雅黑"/>
                <a:ea typeface="微软雅黑"/>
                <a:cs typeface="微软雅黑"/>
              </a:rPr>
              <a:t>2025年收入 45.9亿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66928" y="4828032"/>
            <a:ext cx="5669280" cy="822960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566928" y="4828032"/>
            <a:ext cx="40640" cy="8229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68096" y="4974336"/>
            <a:ext cx="530352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2000" b="1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约8倍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5A6672"/>
                </a:solidFill>
                <a:latin typeface="微软雅黑"/>
                <a:ea typeface="微软雅黑"/>
                <a:cs typeface="微软雅黑"/>
              </a:rPr>
              <a:t>7月底年化收入 650亿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766560" y="1563624"/>
            <a:ext cx="4846320" cy="975360"/>
          </a:xfrm>
          <a:prstGeom prst="rect">
            <a:avLst/>
          </a:prstGeom>
          <a:solidFill>
            <a:srgbClr val="FCEE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766560" y="1563624"/>
            <a:ext cx="33020" cy="9753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912864" y="1673352"/>
            <a:ext cx="4553712" cy="792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32000"/>
              </a:lnSpc>
              <a:spcAft>
                <a:spcPts val="0"/>
              </a:spcAft>
            </a:pPr>
            <a:r>
              <a:rPr sz="1100" b="1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必须纠正的流传错误</a:t>
            </a:r>
          </a:p>
          <a:p>
            <a:pPr>
              <a:lnSpc>
                <a:spcPct val="132000"/>
              </a:lnSpc>
              <a:spcAft>
                <a:spcPts val="0"/>
              </a:spcAft>
            </a:pPr>
          </a:p>
          <a:p>
            <a:pPr>
              <a:lnSpc>
                <a:spcPct val="132000"/>
              </a:lnSpc>
              <a:spcAft>
                <a:spcPts val="0"/>
              </a:spcAft>
            </a:pPr>
            <a:r>
              <a:rPr sz="110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部分转载把期限写成了「未来一年」—— 路透社原文的说法是 </a:t>
            </a:r>
            <a:r>
              <a:rPr sz="1100" b="1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「未来数年」</a:t>
            </a:r>
            <a:r>
              <a:rPr sz="110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。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766560" y="2798064"/>
            <a:ext cx="484632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32000"/>
              </a:lnSpc>
              <a:spcBef>
                <a:spcPts val="0"/>
              </a:spcBef>
              <a:spcAft>
                <a:spcPts val="1100"/>
              </a:spcAft>
            </a:pPr>
            <a:r>
              <a:rPr sz="1200" b="1">
                <a:solidFill>
                  <a:srgbClr val="2E8FB8"/>
                </a:solidFill>
                <a:latin typeface="微软雅黑"/>
                <a:ea typeface="微软雅黑"/>
                <a:cs typeface="微软雅黑"/>
              </a:rPr>
              <a:t>▪  </a:t>
            </a:r>
            <a:r>
              <a:rPr sz="120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已经公开的合同可以解释其中一部分（见下页）</a:t>
            </a:r>
          </a:p>
          <a:p>
            <a:pPr>
              <a:lnSpc>
                <a:spcPct val="132000"/>
              </a:lnSpc>
              <a:spcBef>
                <a:spcPts val="0"/>
              </a:spcBef>
              <a:spcAft>
                <a:spcPts val="1100"/>
              </a:spcAft>
            </a:pPr>
            <a:r>
              <a:rPr sz="1200" b="1">
                <a:solidFill>
                  <a:srgbClr val="2E8FB8"/>
                </a:solidFill>
                <a:latin typeface="微软雅黑"/>
                <a:ea typeface="微软雅黑"/>
                <a:cs typeface="微软雅黑"/>
              </a:rPr>
              <a:t>▪  </a:t>
            </a:r>
            <a:r>
              <a:rPr sz="120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5180亿美元的 </a:t>
            </a:r>
            <a:r>
              <a:rPr sz="1200" b="1">
                <a:solidFill>
                  <a:srgbClr val="D97B29"/>
                </a:solidFill>
                <a:latin typeface="微软雅黑"/>
                <a:ea typeface="微软雅黑"/>
                <a:cs typeface="微软雅黑"/>
              </a:rPr>
              <a:t>统计截止日</a:t>
            </a:r>
            <a:r>
              <a:rPr sz="120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、是否 </a:t>
            </a:r>
            <a:r>
              <a:rPr sz="1200" b="1">
                <a:solidFill>
                  <a:srgbClr val="D97B29"/>
                </a:solidFill>
                <a:latin typeface="微软雅黑"/>
                <a:ea typeface="微软雅黑"/>
                <a:cs typeface="微软雅黑"/>
              </a:rPr>
              <a:t>包含可以取消的部分</a:t>
            </a:r>
            <a:r>
              <a:rPr sz="120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，要等公开版招股书的 </a:t>
            </a:r>
            <a:r>
              <a:rPr sz="1200" b="1">
                <a:solidFill>
                  <a:srgbClr val="D97B29"/>
                </a:solidFill>
                <a:latin typeface="微软雅黑"/>
                <a:ea typeface="微软雅黑"/>
                <a:cs typeface="微软雅黑"/>
              </a:rPr>
              <a:t>合同义务表</a:t>
            </a:r>
          </a:p>
          <a:p>
            <a:pPr>
              <a:lnSpc>
                <a:spcPct val="132000"/>
              </a:lnSpc>
              <a:spcBef>
                <a:spcPts val="0"/>
              </a:spcBef>
              <a:spcAft>
                <a:spcPts val="1100"/>
              </a:spcAft>
            </a:pPr>
            <a:r>
              <a:rPr sz="1200" b="1">
                <a:solidFill>
                  <a:srgbClr val="2E8FB8"/>
                </a:solidFill>
                <a:latin typeface="微软雅黑"/>
                <a:ea typeface="微软雅黑"/>
                <a:cs typeface="微软雅黑"/>
              </a:rPr>
              <a:t>▪  </a:t>
            </a:r>
            <a:r>
              <a:rPr sz="120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公开版招股书披露的合同义务表，是判断这笔承诺真实量级的唯一依据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766560" y="4489704"/>
            <a:ext cx="4846320" cy="1234440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004304" y="4672584"/>
            <a:ext cx="4389120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500"/>
              </a:spcAft>
            </a:pPr>
            <a:r>
              <a:rPr sz="1200" b="1">
                <a:solidFill>
                  <a:srgbClr val="1B4E7E"/>
                </a:solidFill>
                <a:latin typeface="微软雅黑"/>
                <a:ea typeface="微软雅黑"/>
                <a:cs typeface="微软雅黑"/>
              </a:rPr>
              <a:t>量级直觉</a:t>
            </a:r>
          </a:p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400"/>
              </a:spcAft>
            </a:pPr>
            <a:r>
              <a:rPr sz="110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2025年全年算力支出 73.3亿，承诺 5180亿。</a:t>
            </a:r>
          </a:p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5A6672"/>
                </a:solidFill>
                <a:latin typeface="微软雅黑"/>
                <a:ea typeface="微软雅黑"/>
                <a:cs typeface="微软雅黑"/>
              </a:rPr>
              <a:t>这意味着未来几年算力开支必须高速、且满负荷地转化为收入。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1B4E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84048"/>
            <a:ext cx="11057839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2E8FB8"/>
                </a:solidFill>
                <a:latin typeface="微软雅黑"/>
                <a:ea typeface="微软雅黑"/>
                <a:cs typeface="微软雅黑"/>
              </a:rPr>
              <a:t>四、合同风险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58368"/>
            <a:ext cx="11057839" cy="47548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>
                <a:solidFill>
                  <a:srgbClr val="1B4E7E"/>
                </a:solidFill>
                <a:latin typeface="微软雅黑"/>
                <a:ea typeface="微软雅黑"/>
                <a:cs typeface="微软雅黑"/>
              </a:rPr>
              <a:t>条款松紧不一，信用层层传递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225296"/>
            <a:ext cx="1051560" cy="38100"/>
          </a:xfrm>
          <a:prstGeom prst="rect">
            <a:avLst/>
          </a:prstGeom>
          <a:solidFill>
            <a:srgbClr val="D97B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73952"/>
            <a:ext cx="12191695" cy="15240"/>
          </a:xfrm>
          <a:prstGeom prst="rect">
            <a:avLst/>
          </a:prstGeom>
          <a:solidFill>
            <a:srgbClr val="E3E8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6528816"/>
            <a:ext cx="548640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8A949E"/>
                </a:solidFill>
                <a:latin typeface="微软雅黑"/>
                <a:ea typeface="微软雅黑"/>
                <a:cs typeface="微软雅黑"/>
              </a:rPr>
              <a:t>来源：微信公众号「404K」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27487" y="6528816"/>
            <a:ext cx="109728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1B4E7E"/>
                </a:solidFill>
                <a:latin typeface="微软雅黑"/>
                <a:ea typeface="微软雅黑"/>
                <a:cs typeface="微软雅黑"/>
              </a:rPr>
              <a:t>14</a:t>
            </a:r>
          </a:p>
        </p:txBody>
      </p:sp>
      <p:pic>
        <p:nvPicPr>
          <p:cNvPr id="9" name="Picture 8" descr="06_contracts_27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3026" y="1517904"/>
            <a:ext cx="4477243" cy="16002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66928" y="3191256"/>
            <a:ext cx="694944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1">
                <a:solidFill>
                  <a:srgbClr val="1B4E7E"/>
                </a:solidFill>
                <a:latin typeface="微软雅黑"/>
                <a:ea typeface="微软雅黑"/>
                <a:cs typeface="微软雅黑"/>
              </a:rPr>
              <a:t>图片 6｜已公开的算力合同：金额合计约2700亿美元，条款松紧不一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8A949E"/>
                </a:solidFill>
                <a:latin typeface="微软雅黑"/>
                <a:ea typeface="微软雅黑"/>
                <a:cs typeface="微软雅黑"/>
              </a:rPr>
              <a:t>来源标注：微信公众号「404K」（公司公告与交易对手的招股文件）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" y="3681983"/>
            <a:ext cx="69494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32000"/>
              </a:lnSpc>
              <a:spcBef>
                <a:spcPts val="0"/>
              </a:spcBef>
              <a:spcAft>
                <a:spcPts val="700"/>
              </a:spcAft>
            </a:pPr>
            <a:r>
              <a:rPr sz="1100" b="1">
                <a:solidFill>
                  <a:srgbClr val="2E8FB8"/>
                </a:solidFill>
                <a:latin typeface="微软雅黑"/>
                <a:ea typeface="微软雅黑"/>
                <a:cs typeface="微软雅黑"/>
              </a:rPr>
              <a:t>▪  </a:t>
            </a:r>
            <a:r>
              <a:rPr sz="1100" b="1">
                <a:solidFill>
                  <a:srgbClr val="D97B29"/>
                </a:solidFill>
                <a:latin typeface="微软雅黑"/>
                <a:ea typeface="微软雅黑"/>
                <a:cs typeface="微软雅黑"/>
              </a:rPr>
              <a:t>SpaceX 合同</a:t>
            </a:r>
            <a:r>
              <a:rPr sz="110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：执行到期合计约 </a:t>
            </a:r>
            <a:r>
              <a:rPr sz="1100" b="1">
                <a:solidFill>
                  <a:srgbClr val="D97B29"/>
                </a:solidFill>
                <a:latin typeface="微软雅黑"/>
                <a:ea typeface="微软雅黑"/>
                <a:cs typeface="微软雅黑"/>
              </a:rPr>
              <a:t>450亿美元</a:t>
            </a:r>
            <a:r>
              <a:rPr sz="110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；最初三个月过后，任何一方提前 </a:t>
            </a:r>
            <a:r>
              <a:rPr sz="1100" b="1">
                <a:solidFill>
                  <a:srgbClr val="D97B29"/>
                </a:solidFill>
                <a:latin typeface="微软雅黑"/>
                <a:ea typeface="微软雅黑"/>
                <a:cs typeface="微软雅黑"/>
              </a:rPr>
              <a:t>90天</a:t>
            </a:r>
            <a:r>
              <a:rPr sz="110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 通知即可终止</a:t>
            </a:r>
          </a:p>
          <a:p>
            <a:pPr>
              <a:lnSpc>
                <a:spcPct val="132000"/>
              </a:lnSpc>
              <a:spcBef>
                <a:spcPts val="0"/>
              </a:spcBef>
              <a:spcAft>
                <a:spcPts val="700"/>
              </a:spcAft>
            </a:pPr>
            <a:r>
              <a:rPr sz="1100" b="1">
                <a:solidFill>
                  <a:srgbClr val="2E8FB8"/>
                </a:solidFill>
                <a:latin typeface="微软雅黑"/>
                <a:ea typeface="微软雅黑"/>
                <a:cs typeface="微软雅黑"/>
              </a:rPr>
              <a:t>▪  </a:t>
            </a:r>
            <a:r>
              <a:rPr sz="1100" b="1">
                <a:solidFill>
                  <a:srgbClr val="D97B29"/>
                </a:solidFill>
                <a:latin typeface="微软雅黑"/>
                <a:ea typeface="微软雅黑"/>
                <a:cs typeface="微软雅黑"/>
              </a:rPr>
              <a:t>Nscale 合同</a:t>
            </a:r>
            <a:r>
              <a:rPr sz="110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：付款以交付和服务可用性达标为前提；任一批次未能按期交付，Anthropic 有权 </a:t>
            </a:r>
            <a:r>
              <a:rPr sz="1100" b="1">
                <a:solidFill>
                  <a:srgbClr val="D97B29"/>
                </a:solidFill>
                <a:latin typeface="微软雅黑"/>
                <a:ea typeface="微软雅黑"/>
                <a:cs typeface="微软雅黑"/>
              </a:rPr>
              <a:t>无责终止该批次</a:t>
            </a:r>
          </a:p>
          <a:p>
            <a:pPr>
              <a:lnSpc>
                <a:spcPct val="132000"/>
              </a:lnSpc>
              <a:spcBef>
                <a:spcPts val="0"/>
              </a:spcBef>
              <a:spcAft>
                <a:spcPts val="700"/>
              </a:spcAft>
            </a:pPr>
            <a:r>
              <a:rPr sz="1100" b="1">
                <a:solidFill>
                  <a:srgbClr val="2E8FB8"/>
                </a:solidFill>
                <a:latin typeface="微软雅黑"/>
                <a:ea typeface="微软雅黑"/>
                <a:cs typeface="微软雅黑"/>
              </a:rPr>
              <a:t>▪  </a:t>
            </a:r>
            <a:r>
              <a:rPr sz="110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月度可用率持续不达标，Anthropic 也可终止协议</a:t>
            </a:r>
          </a:p>
          <a:p>
            <a:pPr>
              <a:lnSpc>
                <a:spcPct val="132000"/>
              </a:lnSpc>
              <a:spcBef>
                <a:spcPts val="0"/>
              </a:spcBef>
              <a:spcAft>
                <a:spcPts val="700"/>
              </a:spcAft>
            </a:pPr>
            <a:r>
              <a:rPr sz="1100" b="1">
                <a:solidFill>
                  <a:srgbClr val="2E8FB8"/>
                </a:solidFill>
                <a:latin typeface="微软雅黑"/>
                <a:ea typeface="微软雅黑"/>
                <a:cs typeface="微软雅黑"/>
              </a:rPr>
              <a:t>▪  </a:t>
            </a:r>
            <a:r>
              <a:rPr sz="110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对 Anthropic 而言保留了退出余地；对供应商而言，</a:t>
            </a:r>
            <a:r>
              <a:rPr sz="1100" b="1">
                <a:solidFill>
                  <a:srgbClr val="D97B29"/>
                </a:solidFill>
                <a:latin typeface="微软雅黑"/>
                <a:ea typeface="微软雅黑"/>
                <a:cs typeface="微软雅黑"/>
              </a:rPr>
              <a:t>账上的合同金额并不等于确定的收入</a:t>
            </a:r>
          </a:p>
          <a:p>
            <a:pPr>
              <a:lnSpc>
                <a:spcPct val="132000"/>
              </a:lnSpc>
              <a:spcBef>
                <a:spcPts val="0"/>
              </a:spcBef>
              <a:spcAft>
                <a:spcPts val="700"/>
              </a:spcAft>
            </a:pPr>
            <a:r>
              <a:rPr sz="1100" b="1">
                <a:solidFill>
                  <a:srgbClr val="2E8FB8"/>
                </a:solidFill>
                <a:latin typeface="微软雅黑"/>
                <a:ea typeface="微软雅黑"/>
                <a:cs typeface="微软雅黑"/>
              </a:rPr>
              <a:t>▪  </a:t>
            </a:r>
            <a:r>
              <a:rPr sz="110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几笔公开金额相加约 </a:t>
            </a:r>
            <a:r>
              <a:rPr sz="1100" b="1">
                <a:solidFill>
                  <a:srgbClr val="D97B29"/>
                </a:solidFill>
                <a:latin typeface="微软雅黑"/>
                <a:ea typeface="微软雅黑"/>
                <a:cs typeface="微软雅黑"/>
              </a:rPr>
              <a:t>2700亿美元</a:t>
            </a:r>
            <a:r>
              <a:rPr sz="110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，相当于5180亿美元的一半多一点，其余对应金额未披露的合同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726679" y="1517904"/>
            <a:ext cx="3886200" cy="4114800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927847" y="1700784"/>
            <a:ext cx="3483864" cy="274320"/>
          </a:xfrm>
          <a:prstGeom prst="rect">
            <a:avLst/>
          </a:prstGeom>
          <a:solidFill>
            <a:srgbClr val="1B4E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019287" y="1728216"/>
            <a:ext cx="3300984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信用传递链条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927847" y="2212848"/>
            <a:ext cx="3483864" cy="84124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7927847" y="2212848"/>
            <a:ext cx="33020" cy="841248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110727" y="2304288"/>
            <a:ext cx="3154680" cy="685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1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Nscale</a:t>
            </a:r>
          </a:p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5A6672"/>
                </a:solidFill>
                <a:latin typeface="微软雅黑"/>
                <a:ea typeface="微软雅黑"/>
                <a:cs typeface="微软雅黑"/>
              </a:rPr>
              <a:t>履行 Anthropic 合同所需的融资还没有拿到任何有约束力的承诺，它要凭这份合同去融资建设。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27847" y="3035808"/>
            <a:ext cx="3483864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>
                <a:solidFill>
                  <a:srgbClr val="8A949E"/>
                </a:solidFill>
                <a:latin typeface="微软雅黑"/>
                <a:ea typeface="微软雅黑"/>
                <a:cs typeface="微软雅黑"/>
              </a:rPr>
              <a:t>▼  压力向下传导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927847" y="3218688"/>
            <a:ext cx="3483864" cy="84124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7927847" y="3218688"/>
            <a:ext cx="33020" cy="841248"/>
          </a:xfrm>
          <a:prstGeom prst="rect">
            <a:avLst/>
          </a:prstGeom>
          <a:solidFill>
            <a:srgbClr val="D97B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110727" y="3310128"/>
            <a:ext cx="3154680" cy="685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1">
                <a:solidFill>
                  <a:srgbClr val="D97B29"/>
                </a:solidFill>
                <a:latin typeface="微软雅黑"/>
                <a:ea typeface="微软雅黑"/>
                <a:cs typeface="微软雅黑"/>
              </a:rPr>
              <a:t>SpaceX</a:t>
            </a:r>
          </a:p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5A6672"/>
                </a:solidFill>
                <a:latin typeface="微软雅黑"/>
                <a:ea typeface="微软雅黑"/>
                <a:cs typeface="微软雅黑"/>
              </a:rPr>
              <a:t>风险因素写明：部分算力客户可能尚未实现正现金流，要靠外部资本来履行付款义务。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927847" y="4041648"/>
            <a:ext cx="3483864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>
                <a:solidFill>
                  <a:srgbClr val="8A949E"/>
                </a:solidFill>
                <a:latin typeface="微软雅黑"/>
                <a:ea typeface="微软雅黑"/>
                <a:cs typeface="微软雅黑"/>
              </a:rPr>
              <a:t>▼  压力向下传导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927847" y="4224528"/>
            <a:ext cx="3483864" cy="84124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7927847" y="4224528"/>
            <a:ext cx="33020" cy="841248"/>
          </a:xfrm>
          <a:prstGeom prst="rect">
            <a:avLst/>
          </a:prstGeom>
          <a:solidFill>
            <a:srgbClr val="2E8F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110727" y="4315968"/>
            <a:ext cx="3154680" cy="685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1">
                <a:solidFill>
                  <a:srgbClr val="2E8FB8"/>
                </a:solidFill>
                <a:latin typeface="微软雅黑"/>
                <a:ea typeface="微软雅黑"/>
                <a:cs typeface="微软雅黑"/>
              </a:rPr>
              <a:t>Anthropic</a:t>
            </a:r>
          </a:p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5A6672"/>
                </a:solidFill>
                <a:latin typeface="微软雅黑"/>
                <a:ea typeface="微软雅黑"/>
                <a:cs typeface="微软雅黑"/>
              </a:rPr>
              <a:t>能否按期付款，又取决于自身的收入增长和融资。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927847" y="5065776"/>
            <a:ext cx="3483864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1B4E7E"/>
                </a:solidFill>
                <a:latin typeface="微软雅黑"/>
                <a:ea typeface="微软雅黑"/>
                <a:cs typeface="微软雅黑"/>
              </a:rPr>
              <a:t>每一环都把下一环的合同当作信用基础，任何一环放慢，压力都会沿着链条传回来。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1B4E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84048"/>
            <a:ext cx="11057839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2E8FB8"/>
                </a:solidFill>
                <a:latin typeface="微软雅黑"/>
                <a:ea typeface="微软雅黑"/>
                <a:cs typeface="微软雅黑"/>
              </a:rPr>
              <a:t>四、金额拆解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58368"/>
            <a:ext cx="11057839" cy="47548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>
                <a:solidFill>
                  <a:srgbClr val="1B4E7E"/>
                </a:solidFill>
                <a:latin typeface="微软雅黑"/>
                <a:ea typeface="微软雅黑"/>
                <a:cs typeface="微软雅黑"/>
              </a:rPr>
              <a:t>5180亿美元的构成：公开合同只占一半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225296"/>
            <a:ext cx="1051560" cy="38100"/>
          </a:xfrm>
          <a:prstGeom prst="rect">
            <a:avLst/>
          </a:prstGeom>
          <a:solidFill>
            <a:srgbClr val="D97B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73952"/>
            <a:ext cx="12191695" cy="15240"/>
          </a:xfrm>
          <a:prstGeom prst="rect">
            <a:avLst/>
          </a:prstGeom>
          <a:solidFill>
            <a:srgbClr val="E3E8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6528816"/>
            <a:ext cx="548640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8A949E"/>
                </a:solidFill>
                <a:latin typeface="微软雅黑"/>
                <a:ea typeface="微软雅黑"/>
                <a:cs typeface="微软雅黑"/>
              </a:rPr>
              <a:t>来源：微信公众号「404K」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27487" y="6528816"/>
            <a:ext cx="109728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1B4E7E"/>
                </a:solidFill>
                <a:latin typeface="微软雅黑"/>
                <a:ea typeface="微软雅黑"/>
                <a:cs typeface="微软雅黑"/>
              </a:rPr>
              <a:t>15</a:t>
            </a:r>
          </a:p>
        </p:txBody>
      </p:sp>
      <p:pic>
        <p:nvPicPr>
          <p:cNvPr id="9" name="Picture 8" descr="07_compute_contract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7967" y="1517904"/>
            <a:ext cx="6096000" cy="36576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66928" y="5266944"/>
            <a:ext cx="7498079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1">
                <a:solidFill>
                  <a:srgbClr val="1B4E7E"/>
                </a:solidFill>
                <a:latin typeface="微软雅黑"/>
                <a:ea typeface="微软雅黑"/>
                <a:cs typeface="微软雅黑"/>
              </a:rPr>
              <a:t>图片 7｜公开合同约2700亿美元，为总义务的一半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8A949E"/>
                </a:solidFill>
                <a:latin typeface="微软雅黑"/>
                <a:ea typeface="微软雅黑"/>
                <a:cs typeface="微软雅黑"/>
              </a:rPr>
              <a:t>来源标注：微信公众号「404K」（公司公告；SpaceX、Nscale 招股文件；路透社，2026年9月28日）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275320" y="1517904"/>
            <a:ext cx="3337560" cy="914400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275320" y="1517904"/>
            <a:ext cx="40640" cy="914400"/>
          </a:xfrm>
          <a:prstGeom prst="rect">
            <a:avLst/>
          </a:prstGeom>
          <a:solidFill>
            <a:srgbClr val="2E8F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476488" y="1664208"/>
            <a:ext cx="29718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2100" b="1">
                <a:solidFill>
                  <a:srgbClr val="2E8FB8"/>
                </a:solidFill>
                <a:latin typeface="微软雅黑"/>
                <a:ea typeface="微软雅黑"/>
                <a:cs typeface="微软雅黑"/>
              </a:rPr>
              <a:t>约2700亿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5A6672"/>
                </a:solidFill>
                <a:latin typeface="微软雅黑"/>
                <a:ea typeface="微软雅黑"/>
                <a:cs typeface="微软雅黑"/>
              </a:rPr>
              <a:t>已公开合同合计（美元）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275320" y="2578608"/>
            <a:ext cx="3337560" cy="914400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275320" y="2578608"/>
            <a:ext cx="40640" cy="914400"/>
          </a:xfrm>
          <a:prstGeom prst="rect">
            <a:avLst/>
          </a:prstGeom>
          <a:solidFill>
            <a:srgbClr val="D97B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476488" y="2724912"/>
            <a:ext cx="29718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2100" b="1">
                <a:solidFill>
                  <a:srgbClr val="D97B29"/>
                </a:solidFill>
                <a:latin typeface="微软雅黑"/>
                <a:ea typeface="微软雅黑"/>
                <a:cs typeface="微软雅黑"/>
              </a:rPr>
              <a:t>约2480亿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5A6672"/>
                </a:solidFill>
                <a:latin typeface="微软雅黑"/>
                <a:ea typeface="微软雅黑"/>
                <a:cs typeface="微软雅黑"/>
              </a:rPr>
              <a:t>未披露部分（美元）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275320" y="3712464"/>
            <a:ext cx="3337560" cy="765810"/>
          </a:xfrm>
          <a:prstGeom prst="rect">
            <a:avLst/>
          </a:prstGeom>
          <a:solidFill>
            <a:srgbClr val="EEF4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275320" y="3712464"/>
            <a:ext cx="33020" cy="765810"/>
          </a:xfrm>
          <a:prstGeom prst="rect">
            <a:avLst/>
          </a:prstGeom>
          <a:solidFill>
            <a:srgbClr val="1B4E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421624" y="3822192"/>
            <a:ext cx="3044952" cy="58293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32000"/>
              </a:lnSpc>
              <a:spcAft>
                <a:spcPts val="0"/>
              </a:spcAft>
            </a:pPr>
            <a:r>
              <a:rPr sz="1050" b="1">
                <a:solidFill>
                  <a:srgbClr val="1B4E7E"/>
                </a:solidFill>
                <a:latin typeface="微软雅黑"/>
                <a:ea typeface="微软雅黑"/>
                <a:cs typeface="微软雅黑"/>
              </a:rPr>
              <a:t>其余部分对应的是金额没有披露的合同。</a:t>
            </a:r>
          </a:p>
          <a:p>
            <a:pPr>
              <a:lnSpc>
                <a:spcPct val="132000"/>
              </a:lnSpc>
              <a:spcAft>
                <a:spcPts val="0"/>
              </a:spcAft>
            </a:pPr>
            <a:r>
              <a:rPr sz="105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5180亿美元的统计截止日、是否包含可以取消的部分，要等公开版招股书的合同义务表。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1B4E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84048"/>
            <a:ext cx="11057839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2E8FB8"/>
                </a:solidFill>
                <a:latin typeface="微软雅黑"/>
                <a:ea typeface="微软雅黑"/>
                <a:cs typeface="微软雅黑"/>
              </a:rPr>
              <a:t>四、交易结构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58368"/>
            <a:ext cx="11057839" cy="47548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>
                <a:solidFill>
                  <a:srgbClr val="1B4E7E"/>
                </a:solidFill>
                <a:latin typeface="微软雅黑"/>
                <a:ea typeface="微软雅黑"/>
                <a:cs typeface="微软雅黑"/>
              </a:rPr>
              <a:t>投资方和供应商高度重叠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225296"/>
            <a:ext cx="1051560" cy="38100"/>
          </a:xfrm>
          <a:prstGeom prst="rect">
            <a:avLst/>
          </a:prstGeom>
          <a:solidFill>
            <a:srgbClr val="D97B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73952"/>
            <a:ext cx="12191695" cy="15240"/>
          </a:xfrm>
          <a:prstGeom prst="rect">
            <a:avLst/>
          </a:prstGeom>
          <a:solidFill>
            <a:srgbClr val="E3E8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6528816"/>
            <a:ext cx="548640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8A949E"/>
                </a:solidFill>
                <a:latin typeface="微软雅黑"/>
                <a:ea typeface="微软雅黑"/>
                <a:cs typeface="微软雅黑"/>
              </a:rPr>
              <a:t>来源：微信公众号「404K」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27487" y="6528816"/>
            <a:ext cx="109728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1B4E7E"/>
                </a:solidFill>
                <a:latin typeface="微软雅黑"/>
                <a:ea typeface="微软雅黑"/>
                <a:cs typeface="微软雅黑"/>
              </a:rPr>
              <a:t>16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566928" y="1563624"/>
          <a:ext cx="11055096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7440"/>
                <a:gridCol w="4846320"/>
                <a:gridCol w="3831336"/>
              </a:tblGrid>
              <a:tr h="457200">
                <a:tc>
                  <a:txBody>
                    <a:bodyPr wrap="square"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sz="105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交易对手</a:t>
                      </a:r>
                    </a:p>
                  </a:txBody>
                  <a:tcPr marL="73152" marR="73152" marT="27432" marB="27432" anchor="ctr">
                    <a:solidFill>
                      <a:srgbClr val="1B4E7E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sz="105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投资承诺</a:t>
                      </a:r>
                    </a:p>
                  </a:txBody>
                  <a:tcPr marL="73152" marR="73152" marT="27432" marB="27432" anchor="ctr">
                    <a:solidFill>
                      <a:srgbClr val="1B4E7E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sz="105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采购承诺</a:t>
                      </a:r>
                    </a:p>
                  </a:txBody>
                  <a:tcPr marL="73152" marR="73152" marT="27432" marB="27432" anchor="ctr">
                    <a:solidFill>
                      <a:srgbClr val="1B4E7E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sz="1050" b="0">
                          <a:solidFill>
                            <a:srgbClr val="1E2832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Amazon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sz="1050" b="0">
                          <a:solidFill>
                            <a:srgbClr val="1E2832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此前已投80亿，4月再投50亿，承诺未来最多追加200亿美元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sz="1050" b="0">
                          <a:solidFill>
                            <a:srgbClr val="1E2832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十年内采购超 1000亿美元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sz="1050" b="0">
                          <a:solidFill>
                            <a:srgbClr val="1E2832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微软</a:t>
                      </a:r>
                    </a:p>
                  </a:txBody>
                  <a:tcPr marL="73152" marR="73152" marT="27432" marB="27432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sz="1050" b="0">
                          <a:solidFill>
                            <a:srgbClr val="1E2832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承诺投资最多 50亿美元</a:t>
                      </a:r>
                    </a:p>
                  </a:txBody>
                  <a:tcPr marL="73152" marR="73152" marT="27432" marB="27432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sz="1050" b="0">
                          <a:solidFill>
                            <a:srgbClr val="1E2832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购买 300亿美元 的 Azure 算力</a:t>
                      </a:r>
                    </a:p>
                  </a:txBody>
                  <a:tcPr marL="73152" marR="73152" marT="27432" marB="27432" anchor="ctr">
                    <a:solidFill>
                      <a:srgbClr val="F4F6F8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sz="1050" b="0">
                          <a:solidFill>
                            <a:srgbClr val="1E2832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英伟达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sz="1050" b="0">
                          <a:solidFill>
                            <a:srgbClr val="1E2832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承诺投资最多 100亿美元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sz="1050" b="0">
                          <a:solidFill>
                            <a:srgbClr val="1E2832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—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sz="1050" b="0">
                          <a:solidFill>
                            <a:srgbClr val="1E2832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美光 / 三星 / SK海力士</a:t>
                      </a:r>
                    </a:p>
                  </a:txBody>
                  <a:tcPr marL="73152" marR="73152" marT="27432" marB="27432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sz="1050" b="0">
                          <a:solidFill>
                            <a:srgbClr val="1E2832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5月H轮以战略基础设施伙伴身份参与</a:t>
                      </a:r>
                    </a:p>
                  </a:txBody>
                  <a:tcPr marL="73152" marR="73152" marT="27432" marB="27432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sz="1050" b="0">
                          <a:solidFill>
                            <a:srgbClr val="1E2832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存储供给直接锁定</a:t>
                      </a:r>
                    </a:p>
                  </a:txBody>
                  <a:tcPr marL="73152" marR="73152" marT="27432" marB="27432" anchor="ctr">
                    <a:solidFill>
                      <a:srgbClr val="F4F6F8"/>
                    </a:solidFill>
                  </a:tcPr>
                </a:tc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566928" y="4123944"/>
            <a:ext cx="5623560" cy="1600200"/>
          </a:xfrm>
          <a:prstGeom prst="rect">
            <a:avLst/>
          </a:prstGeom>
          <a:solidFill>
            <a:srgbClr val="EE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66928" y="4123944"/>
            <a:ext cx="35560" cy="1600200"/>
          </a:xfrm>
          <a:prstGeom prst="rect">
            <a:avLst/>
          </a:prstGeom>
          <a:solidFill>
            <a:srgbClr val="2E8F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04672" y="4306824"/>
            <a:ext cx="5120640" cy="1325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>
                <a:solidFill>
                  <a:srgbClr val="2E8FB8"/>
                </a:solidFill>
                <a:latin typeface="微软雅黑"/>
                <a:ea typeface="微软雅黑"/>
                <a:cs typeface="微软雅黑"/>
              </a:rPr>
              <a:t>好处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资金在入股和采购之间循环，提前锁定了紧缺的算力和存储供给。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483096" y="4123944"/>
            <a:ext cx="5623560" cy="1600200"/>
          </a:xfrm>
          <a:prstGeom prst="rect">
            <a:avLst/>
          </a:prstGeom>
          <a:solidFill>
            <a:srgbClr val="FCEE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483096" y="4123944"/>
            <a:ext cx="35560" cy="16002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720840" y="4306824"/>
            <a:ext cx="5120640" cy="1325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代价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外界更难判断这些交易的定价是否公允 —— 关联交易部分的定价无法从外部验证，这会影响招股书里关联交易章节的解读。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1B4E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84048"/>
            <a:ext cx="11057839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2E8FB8"/>
                </a:solidFill>
                <a:latin typeface="微软雅黑"/>
                <a:ea typeface="微软雅黑"/>
                <a:cs typeface="微软雅黑"/>
              </a:rPr>
              <a:t>四、供应链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58368"/>
            <a:ext cx="11057839" cy="47548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>
                <a:solidFill>
                  <a:srgbClr val="1B4E7E"/>
                </a:solidFill>
                <a:latin typeface="微软雅黑"/>
                <a:ea typeface="微软雅黑"/>
                <a:cs typeface="微软雅黑"/>
              </a:rPr>
              <a:t>承诺流向三类硬件：多元化的硬件策略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225296"/>
            <a:ext cx="1051560" cy="38100"/>
          </a:xfrm>
          <a:prstGeom prst="rect">
            <a:avLst/>
          </a:prstGeom>
          <a:solidFill>
            <a:srgbClr val="D97B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73952"/>
            <a:ext cx="12191695" cy="15240"/>
          </a:xfrm>
          <a:prstGeom prst="rect">
            <a:avLst/>
          </a:prstGeom>
          <a:solidFill>
            <a:srgbClr val="E3E8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6528816"/>
            <a:ext cx="548640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8A949E"/>
                </a:solidFill>
                <a:latin typeface="微软雅黑"/>
                <a:ea typeface="微软雅黑"/>
                <a:cs typeface="微软雅黑"/>
              </a:rPr>
              <a:t>来源：微信公众号「404K」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27487" y="6528816"/>
            <a:ext cx="109728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1B4E7E"/>
                </a:solidFill>
                <a:latin typeface="微软雅黑"/>
                <a:ea typeface="微软雅黑"/>
                <a:cs typeface="微软雅黑"/>
              </a:rPr>
              <a:t>17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563624"/>
            <a:ext cx="3584448" cy="2148840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66928" y="1563624"/>
            <a:ext cx="3584448" cy="38100"/>
          </a:xfrm>
          <a:prstGeom prst="rect">
            <a:avLst/>
          </a:prstGeom>
          <a:solidFill>
            <a:srgbClr val="2E8F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86384" y="1773936"/>
            <a:ext cx="3145536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700"/>
              </a:spcAft>
            </a:pPr>
            <a:r>
              <a:rPr sz="1300" b="1">
                <a:solidFill>
                  <a:srgbClr val="2E8FB8"/>
                </a:solidFill>
                <a:latin typeface="微软雅黑"/>
                <a:ea typeface="微软雅黑"/>
                <a:cs typeface="微软雅黑"/>
              </a:rPr>
              <a:t>Amazon</a:t>
            </a:r>
          </a:p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700"/>
              </a:spcAft>
            </a:pPr>
            <a:r>
              <a:rPr sz="1100" b="1">
                <a:solidFill>
                  <a:srgbClr val="1B4E7E"/>
                </a:solidFill>
                <a:latin typeface="微软雅黑"/>
                <a:ea typeface="微软雅黑"/>
                <a:cs typeface="微软雅黑"/>
              </a:rPr>
              <a:t>自研 Trainium2 至 Trainium4 芯片和 Graviton 处理器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5A6672"/>
                </a:solidFill>
                <a:latin typeface="微软雅黑"/>
                <a:ea typeface="微软雅黑"/>
                <a:cs typeface="微软雅黑"/>
              </a:rPr>
              <a:t>公司称已有超过 100万颗 Trainium2 芯片用于训练和运行 Claude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352544" y="1563624"/>
            <a:ext cx="3584448" cy="2148840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352544" y="1563624"/>
            <a:ext cx="3584448" cy="38100"/>
          </a:xfrm>
          <a:prstGeom prst="rect">
            <a:avLst/>
          </a:prstGeom>
          <a:solidFill>
            <a:srgbClr val="D97B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72000" y="1773936"/>
            <a:ext cx="3145536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700"/>
              </a:spcAft>
            </a:pPr>
            <a:r>
              <a:rPr sz="1300" b="1">
                <a:solidFill>
                  <a:srgbClr val="D97B29"/>
                </a:solidFill>
                <a:latin typeface="微软雅黑"/>
                <a:ea typeface="微软雅黑"/>
                <a:cs typeface="微软雅黑"/>
              </a:rPr>
              <a:t>谷歌 + Broadcom</a:t>
            </a:r>
          </a:p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700"/>
              </a:spcAft>
            </a:pPr>
            <a:r>
              <a:rPr sz="1100" b="1">
                <a:solidFill>
                  <a:srgbClr val="1B4E7E"/>
                </a:solidFill>
                <a:latin typeface="微软雅黑"/>
                <a:ea typeface="微软雅黑"/>
                <a:cs typeface="微软雅黑"/>
              </a:rPr>
              <a:t>下一代 TPU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5A6672"/>
                </a:solidFill>
                <a:latin typeface="微软雅黑"/>
                <a:ea typeface="微软雅黑"/>
                <a:cs typeface="微软雅黑"/>
              </a:rPr>
              <a:t>两家公司联合提供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138160" y="1563624"/>
            <a:ext cx="3584448" cy="2148840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138160" y="1563624"/>
            <a:ext cx="3584448" cy="381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57616" y="1773936"/>
            <a:ext cx="3145536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700"/>
              </a:spcAft>
            </a:pPr>
            <a:r>
              <a:rPr sz="1300" b="1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微软 / SpaceX / Nscale</a:t>
            </a:r>
          </a:p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700"/>
              </a:spcAft>
            </a:pPr>
            <a:r>
              <a:rPr sz="1100" b="1">
                <a:solidFill>
                  <a:srgbClr val="1B4E7E"/>
                </a:solidFill>
                <a:latin typeface="微软雅黑"/>
                <a:ea typeface="微软雅黑"/>
                <a:cs typeface="微软雅黑"/>
              </a:rPr>
              <a:t>英伟达 GPU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5A6672"/>
                </a:solidFill>
                <a:latin typeface="微软雅黑"/>
                <a:ea typeface="微软雅黑"/>
                <a:cs typeface="微软雅黑"/>
              </a:rPr>
              <a:t>其中 Nscale 的合同指定部署 Vera Rubin NVL72 系统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66928" y="3941064"/>
            <a:ext cx="5623560" cy="1371600"/>
          </a:xfrm>
          <a:prstGeom prst="rect">
            <a:avLst/>
          </a:prstGeom>
          <a:solidFill>
            <a:srgbClr val="EEF4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04672" y="4123944"/>
            <a:ext cx="5120640" cy="1097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1">
                <a:solidFill>
                  <a:srgbClr val="1B4E7E"/>
                </a:solidFill>
                <a:latin typeface="微软雅黑"/>
                <a:ea typeface="微软雅黑"/>
                <a:cs typeface="微软雅黑"/>
              </a:rPr>
              <a:t>公司的自我解释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不同的工作负载可以放到最合适的芯片上。4月公告承认消费者用量激增影响了高峰时段的可靠性和性能 —— 需求在排队，缺的是供给。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483096" y="3941064"/>
            <a:ext cx="5623560" cy="1371600"/>
          </a:xfrm>
          <a:prstGeom prst="rect">
            <a:avLst/>
          </a:prstGeom>
          <a:solidFill>
            <a:srgbClr val="FDF4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720840" y="4123944"/>
            <a:ext cx="5120640" cy="1097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1">
                <a:solidFill>
                  <a:srgbClr val="D97B29"/>
                </a:solidFill>
                <a:latin typeface="微软雅黑"/>
                <a:ea typeface="微软雅黑"/>
                <a:cs typeface="微软雅黑"/>
              </a:rPr>
              <a:t>承诺规模五个月扩大到三倍多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花旗4月底统计：Anthropic 累计签下约 15吉瓦算力，对应金额超 1500亿美元；招股书口径的义务是 5180亿美元。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66928" y="5468112"/>
            <a:ext cx="11057839" cy="422148"/>
          </a:xfrm>
          <a:prstGeom prst="rect">
            <a:avLst/>
          </a:prstGeom>
          <a:solidFill>
            <a:srgbClr val="FDF4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66928" y="5468112"/>
            <a:ext cx="33020" cy="422148"/>
          </a:xfrm>
          <a:prstGeom prst="rect">
            <a:avLst/>
          </a:prstGeom>
          <a:solidFill>
            <a:srgbClr val="D97B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13232" y="5577840"/>
            <a:ext cx="10765231" cy="2392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32000"/>
              </a:lnSpc>
              <a:spcAft>
                <a:spcPts val="0"/>
              </a:spcAft>
            </a:pPr>
            <a:r>
              <a:rPr sz="110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这个判断如果成立，提前锁定算力就是在锁定未来的收入；如果需求增速回落，固定的采购义务会变成负担。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1B4E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84048"/>
            <a:ext cx="11057839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2E8FB8"/>
                </a:solidFill>
                <a:latin typeface="微软雅黑"/>
                <a:ea typeface="微软雅黑"/>
                <a:cs typeface="微软雅黑"/>
              </a:rPr>
              <a:t>五、客户集中度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58368"/>
            <a:ext cx="11057839" cy="47548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>
                <a:solidFill>
                  <a:srgbClr val="1B4E7E"/>
                </a:solidFill>
                <a:latin typeface="微软雅黑"/>
                <a:ea typeface="微软雅黑"/>
                <a:cs typeface="微软雅黑"/>
              </a:rPr>
              <a:t>两家客户贡献近四分之一收入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225296"/>
            <a:ext cx="1051560" cy="38100"/>
          </a:xfrm>
          <a:prstGeom prst="rect">
            <a:avLst/>
          </a:prstGeom>
          <a:solidFill>
            <a:srgbClr val="D97B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73952"/>
            <a:ext cx="12191695" cy="15240"/>
          </a:xfrm>
          <a:prstGeom prst="rect">
            <a:avLst/>
          </a:prstGeom>
          <a:solidFill>
            <a:srgbClr val="E3E8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6528816"/>
            <a:ext cx="548640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8A949E"/>
                </a:solidFill>
                <a:latin typeface="微软雅黑"/>
                <a:ea typeface="微软雅黑"/>
                <a:cs typeface="微软雅黑"/>
              </a:rPr>
              <a:t>来源：微信公众号「404K」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27487" y="6528816"/>
            <a:ext cx="109728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1B4E7E"/>
                </a:solidFill>
                <a:latin typeface="微软雅黑"/>
                <a:ea typeface="微软雅黑"/>
                <a:cs typeface="微软雅黑"/>
              </a:rPr>
              <a:t>18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563624"/>
            <a:ext cx="1572768" cy="960120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66928" y="1563624"/>
            <a:ext cx="40640" cy="9601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68096" y="1709928"/>
            <a:ext cx="1207008" cy="685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1700" b="1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各约12%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5A6672"/>
                </a:solidFill>
                <a:latin typeface="微软雅黑"/>
                <a:ea typeface="微软雅黑"/>
                <a:cs typeface="微软雅黑"/>
              </a:rPr>
              <a:t>两家各自占比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267712" y="1563624"/>
            <a:ext cx="1572768" cy="960120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2267712" y="1563624"/>
            <a:ext cx="40640" cy="960120"/>
          </a:xfrm>
          <a:prstGeom prst="rect">
            <a:avLst/>
          </a:prstGeom>
          <a:solidFill>
            <a:srgbClr val="D97B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468880" y="1709928"/>
            <a:ext cx="1207008" cy="685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1700" b="1">
                <a:solidFill>
                  <a:srgbClr val="D97B29"/>
                </a:solidFill>
                <a:latin typeface="微软雅黑"/>
                <a:ea typeface="微软雅黑"/>
                <a:cs typeface="微软雅黑"/>
              </a:rPr>
              <a:t>各约5.5亿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5A6672"/>
                </a:solidFill>
                <a:latin typeface="微软雅黑"/>
                <a:ea typeface="微软雅黑"/>
                <a:cs typeface="微软雅黑"/>
              </a:rPr>
              <a:t>按45.9亿计算（美元）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968496" y="1563624"/>
            <a:ext cx="1572768" cy="960120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3968496" y="1563624"/>
            <a:ext cx="40640" cy="960120"/>
          </a:xfrm>
          <a:prstGeom prst="rect">
            <a:avLst/>
          </a:prstGeom>
          <a:solidFill>
            <a:srgbClr val="1B4E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169664" y="1709928"/>
            <a:ext cx="1207008" cy="685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1700" b="1">
                <a:solidFill>
                  <a:srgbClr val="1B4E7E"/>
                </a:solidFill>
                <a:latin typeface="微软雅黑"/>
                <a:ea typeface="微软雅黑"/>
                <a:cs typeface="微软雅黑"/>
              </a:rPr>
              <a:t>约11亿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5A6672"/>
                </a:solidFill>
                <a:latin typeface="微软雅黑"/>
                <a:ea typeface="微软雅黑"/>
                <a:cs typeface="微软雅黑"/>
              </a:rPr>
              <a:t>两家合计（美元）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669280" y="1563624"/>
            <a:ext cx="1572768" cy="960120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669280" y="1563624"/>
            <a:ext cx="40640" cy="960120"/>
          </a:xfrm>
          <a:prstGeom prst="rect">
            <a:avLst/>
          </a:prstGeom>
          <a:solidFill>
            <a:srgbClr val="2E8F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870448" y="1709928"/>
            <a:ext cx="1207008" cy="685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1700" b="1">
                <a:solidFill>
                  <a:srgbClr val="2E8FB8"/>
                </a:solidFill>
                <a:latin typeface="微软雅黑"/>
                <a:ea typeface="微软雅黑"/>
                <a:cs typeface="微软雅黑"/>
              </a:rPr>
              <a:t>约86%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5A6672"/>
                </a:solidFill>
                <a:latin typeface="微软雅黑"/>
                <a:ea typeface="微软雅黑"/>
                <a:cs typeface="微软雅黑"/>
              </a:rPr>
              <a:t>2025年来自API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66928" y="2724912"/>
            <a:ext cx="67208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1100" b="1">
                <a:solidFill>
                  <a:srgbClr val="2E8FB8"/>
                </a:solidFill>
                <a:latin typeface="微软雅黑"/>
                <a:ea typeface="微软雅黑"/>
                <a:cs typeface="微软雅黑"/>
              </a:rPr>
              <a:t>▪  </a:t>
            </a:r>
            <a:r>
              <a:rPr sz="110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招股书风险因素提示：许多最大的客户 </a:t>
            </a:r>
            <a:r>
              <a:rPr sz="1100" b="1">
                <a:solidFill>
                  <a:srgbClr val="D97B29"/>
                </a:solidFill>
                <a:latin typeface="微软雅黑"/>
                <a:ea typeface="微软雅黑"/>
                <a:cs typeface="微软雅黑"/>
              </a:rPr>
              <a:t>没有签订长期合同</a:t>
            </a:r>
            <a:r>
              <a:rPr sz="110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，可以削减或停止支出</a:t>
            </a:r>
          </a:p>
          <a:p>
            <a:pPr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1100" b="1">
                <a:solidFill>
                  <a:srgbClr val="2E8FB8"/>
                </a:solidFill>
                <a:latin typeface="微软雅黑"/>
                <a:ea typeface="微软雅黑"/>
                <a:cs typeface="微软雅黑"/>
              </a:rPr>
              <a:t>▪  </a:t>
            </a:r>
            <a:r>
              <a:rPr sz="110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两家客户的身份 </a:t>
            </a:r>
            <a:r>
              <a:rPr sz="1100" b="1">
                <a:solidFill>
                  <a:srgbClr val="D97B29"/>
                </a:solidFill>
                <a:latin typeface="微软雅黑"/>
                <a:ea typeface="微软雅黑"/>
                <a:cs typeface="微软雅黑"/>
              </a:rPr>
              <a:t>没有披露</a:t>
            </a:r>
            <a:r>
              <a:rPr sz="110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。市场的猜测集中在两类：以 Claude 为底层模型的编程工具、转售 Claude 的云平台</a:t>
            </a:r>
          </a:p>
          <a:p>
            <a:pPr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1100" b="1">
                <a:solidFill>
                  <a:srgbClr val="2E8FB8"/>
                </a:solidFill>
                <a:latin typeface="微软雅黑"/>
                <a:ea typeface="微软雅黑"/>
                <a:cs typeface="微软雅黑"/>
              </a:rPr>
              <a:t>▪  </a:t>
            </a:r>
            <a:r>
              <a:rPr sz="110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有报道称这两家属于 </a:t>
            </a:r>
            <a:r>
              <a:rPr sz="1100" b="1">
                <a:solidFill>
                  <a:srgbClr val="D97B29"/>
                </a:solidFill>
                <a:latin typeface="微软雅黑"/>
                <a:ea typeface="微软雅黑"/>
                <a:cs typeface="微软雅黑"/>
              </a:rPr>
              <a:t>直接客户</a:t>
            </a:r>
            <a:r>
              <a:rPr sz="110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，前一种可能性更大</a:t>
            </a:r>
          </a:p>
          <a:p>
            <a:pPr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1100" b="1">
                <a:solidFill>
                  <a:srgbClr val="2E8FB8"/>
                </a:solidFill>
                <a:latin typeface="微软雅黑"/>
                <a:ea typeface="微软雅黑"/>
                <a:cs typeface="微软雅黑"/>
              </a:rPr>
              <a:t>▪  </a:t>
            </a:r>
            <a:r>
              <a:rPr sz="110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花旗此前估算 2025年收入中约 86% 来自 API，少数几家大量调用 API 的公司占较高比例，与该结构相符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452360" y="1563624"/>
            <a:ext cx="4160520" cy="4069080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7671816" y="1773936"/>
            <a:ext cx="3721608" cy="274320"/>
          </a:xfrm>
          <a:prstGeom prst="rect">
            <a:avLst/>
          </a:prstGeom>
          <a:solidFill>
            <a:srgbClr val="1B4E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763256" y="1801368"/>
            <a:ext cx="3538728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大客户采购不完全取决于模型好坏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671816" y="2249424"/>
            <a:ext cx="3721608" cy="3200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</a:pPr>
            <a:r>
              <a:rPr sz="110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这类客户的特殊之处在于，它们自己也在多个模型之间切换，还可能与 Anthropic 的竞争对手结盟。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500"/>
              </a:spcAft>
            </a:pPr>
            <a:r>
              <a:rPr sz="1200" b="1">
                <a:solidFill>
                  <a:srgbClr val="D97B29"/>
                </a:solidFill>
                <a:latin typeface="微软雅黑"/>
                <a:ea typeface="微软雅黑"/>
                <a:cs typeface="微软雅黑"/>
              </a:rPr>
              <a:t>案例 · 编程工具 Cursor</a:t>
            </a:r>
          </a:p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>
                <a:solidFill>
                  <a:srgbClr val="5A6672"/>
                </a:solidFill>
                <a:latin typeface="微软雅黑"/>
                <a:ea typeface="微软雅黑"/>
                <a:cs typeface="微软雅黑"/>
              </a:rPr>
              <a:t>▪  SpaceX 招股书披露双方有合作安排</a:t>
            </a:r>
          </a:p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>
                <a:solidFill>
                  <a:srgbClr val="5A6672"/>
                </a:solidFill>
                <a:latin typeface="微软雅黑"/>
                <a:ea typeface="微软雅黑"/>
                <a:cs typeface="微软雅黑"/>
              </a:rPr>
              <a:t>▪  SpaceX 还持有收购 Cursor 的选择权</a:t>
            </a:r>
          </a:p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800"/>
              </a:spcAft>
            </a:pPr>
            <a:r>
              <a:rPr sz="1050" b="0">
                <a:solidFill>
                  <a:srgbClr val="5A6672"/>
                </a:solidFill>
                <a:latin typeface="微软雅黑"/>
                <a:ea typeface="微软雅黑"/>
                <a:cs typeface="微软雅黑"/>
              </a:rPr>
              <a:t>▪  SpaceX 旗下的 xAI 正是 Anthropic 的竞争对手</a:t>
            </a:r>
          </a:p>
        </p:txBody>
      </p:sp>
      <p:sp>
        <p:nvSpPr>
          <p:cNvPr id="26" name="Rectangle 25"/>
          <p:cNvSpPr/>
          <p:nvPr/>
        </p:nvSpPr>
        <p:spPr>
          <a:xfrm>
            <a:off x="7671816" y="4489704"/>
            <a:ext cx="3721608" cy="15240"/>
          </a:xfrm>
          <a:prstGeom prst="rect">
            <a:avLst/>
          </a:prstGeom>
          <a:solidFill>
            <a:srgbClr val="1B4E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671816" y="4645152"/>
            <a:ext cx="3721608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1B4E7E"/>
                </a:solidFill>
                <a:latin typeface="微软雅黑"/>
                <a:ea typeface="微软雅黑"/>
                <a:cs typeface="微软雅黑"/>
              </a:rPr>
              <a:t>无论 Cursor 是否属于那两家客户，这个例子都说明：大客户的采购决定并不完全取决于模型好坏。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1B4E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84048"/>
            <a:ext cx="11057839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2E8FB8"/>
                </a:solidFill>
                <a:latin typeface="微软雅黑"/>
                <a:ea typeface="微软雅黑"/>
                <a:cs typeface="微软雅黑"/>
              </a:rPr>
              <a:t>五、期限错配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58368"/>
            <a:ext cx="11057839" cy="47548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>
                <a:solidFill>
                  <a:srgbClr val="1B4E7E"/>
                </a:solidFill>
                <a:latin typeface="微软雅黑"/>
                <a:ea typeface="微软雅黑"/>
                <a:cs typeface="微软雅黑"/>
              </a:rPr>
              <a:t>最核心的财务风险：两端期限不匹配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225296"/>
            <a:ext cx="1051560" cy="38100"/>
          </a:xfrm>
          <a:prstGeom prst="rect">
            <a:avLst/>
          </a:prstGeom>
          <a:solidFill>
            <a:srgbClr val="D97B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73952"/>
            <a:ext cx="12191695" cy="15240"/>
          </a:xfrm>
          <a:prstGeom prst="rect">
            <a:avLst/>
          </a:prstGeom>
          <a:solidFill>
            <a:srgbClr val="E3E8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6528816"/>
            <a:ext cx="548640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8A949E"/>
                </a:solidFill>
                <a:latin typeface="微软雅黑"/>
                <a:ea typeface="微软雅黑"/>
                <a:cs typeface="微软雅黑"/>
              </a:rPr>
              <a:t>来源：微信公众号「404K」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27487" y="6528816"/>
            <a:ext cx="109728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1B4E7E"/>
                </a:solidFill>
                <a:latin typeface="微软雅黑"/>
                <a:ea typeface="微软雅黑"/>
                <a:cs typeface="微软雅黑"/>
              </a:rPr>
              <a:t>19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700784"/>
            <a:ext cx="5623560" cy="2606040"/>
          </a:xfrm>
          <a:prstGeom prst="rect">
            <a:avLst/>
          </a:prstGeom>
          <a:solidFill>
            <a:srgbClr val="EE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66928" y="1700784"/>
            <a:ext cx="5623560" cy="44450"/>
          </a:xfrm>
          <a:prstGeom prst="rect">
            <a:avLst/>
          </a:prstGeom>
          <a:solidFill>
            <a:srgbClr val="2E8F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59536" y="1975104"/>
            <a:ext cx="5029200" cy="21945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800" b="1">
                <a:solidFill>
                  <a:srgbClr val="2E8FB8"/>
                </a:solidFill>
                <a:latin typeface="微软雅黑"/>
                <a:ea typeface="微软雅黑"/>
                <a:cs typeface="微软雅黑"/>
              </a:rPr>
              <a:t>收入端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</a:pPr>
            <a:r>
              <a:rPr sz="1200" b="1">
                <a:solidFill>
                  <a:srgbClr val="1B4E7E"/>
                </a:solidFill>
                <a:latin typeface="微软雅黑"/>
                <a:ea typeface="微软雅黑"/>
                <a:cs typeface="微软雅黑"/>
              </a:rPr>
              <a:t>短期 · 可变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大客户随时可以减少用量。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</a:pPr>
            <a:r>
              <a:rPr sz="1100" b="0">
                <a:solidFill>
                  <a:srgbClr val="5A6672"/>
                </a:solidFill>
                <a:latin typeface="微软雅黑"/>
                <a:ea typeface="微软雅黑"/>
                <a:cs typeface="微软雅黑"/>
              </a:rPr>
              <a:t>招股书明示：许多最大的客户没有签订长期合同，可以削减或停止支出。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5A6672"/>
                </a:solidFill>
                <a:latin typeface="微软雅黑"/>
                <a:ea typeface="微软雅黑"/>
                <a:cs typeface="微软雅黑"/>
              </a:rPr>
              <a:t>2025年近 1/4 收入来自两家客户，各占约 12%。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483096" y="1700784"/>
            <a:ext cx="5623560" cy="2606040"/>
          </a:xfrm>
          <a:prstGeom prst="rect">
            <a:avLst/>
          </a:prstGeom>
          <a:solidFill>
            <a:srgbClr val="FCEE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483096" y="1700784"/>
            <a:ext cx="5623560" cy="4445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775704" y="1975104"/>
            <a:ext cx="5029200" cy="21945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800" b="1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成本端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</a:pPr>
            <a:r>
              <a:rPr sz="1200" b="1">
                <a:solidFill>
                  <a:srgbClr val="1B4E7E"/>
                </a:solidFill>
                <a:latin typeface="微软雅黑"/>
                <a:ea typeface="微软雅黑"/>
                <a:cs typeface="微软雅黑"/>
              </a:rPr>
              <a:t>长期 · 刚性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公司对供应商的承诺以年计算，最长的达到十年。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</a:pPr>
            <a:r>
              <a:rPr sz="1100" b="0">
                <a:solidFill>
                  <a:srgbClr val="5A6672"/>
                </a:solidFill>
                <a:latin typeface="微软雅黑"/>
                <a:ea typeface="微软雅黑"/>
                <a:cs typeface="微软雅黑"/>
              </a:rPr>
              <a:t>5180亿美元义务中，Amazon 一项即为十年期、超过1000亿美元。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5A6672"/>
                </a:solidFill>
                <a:latin typeface="微软雅黑"/>
                <a:ea typeface="微软雅黑"/>
                <a:cs typeface="微软雅黑"/>
              </a:rPr>
              <a:t>公开合同约2700亿美元，其余约2480亿美元条款尚未披露。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66928" y="4626864"/>
            <a:ext cx="11057839" cy="914400"/>
          </a:xfrm>
          <a:prstGeom prst="rect">
            <a:avLst/>
          </a:prstGeom>
          <a:solidFill>
            <a:srgbClr val="1B4E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59536" y="4828032"/>
            <a:ext cx="10472623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两端期限不匹配，是这门生意</a:t>
            </a:r>
            <a:r>
              <a:rPr sz="1600" b="1">
                <a:solidFill>
                  <a:srgbClr val="D97B29"/>
                </a:solidFill>
                <a:latin typeface="微软雅黑"/>
                <a:ea typeface="微软雅黑"/>
                <a:cs typeface="微软雅黑"/>
              </a:rPr>
              <a:t>最核心的财务风险</a:t>
            </a:r>
            <a:r>
              <a:rPr sz="16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。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1B4E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84048"/>
            <a:ext cx="11057839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2E8FB8"/>
                </a:solidFill>
                <a:latin typeface="微软雅黑"/>
                <a:ea typeface="微软雅黑"/>
                <a:cs typeface="微软雅黑"/>
              </a:rPr>
              <a:t>六、治理结构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58368"/>
            <a:ext cx="11057839" cy="47548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>
                <a:solidFill>
                  <a:srgbClr val="1B4E7E"/>
                </a:solidFill>
                <a:latin typeface="微软雅黑"/>
                <a:ea typeface="微软雅黑"/>
                <a:cs typeface="微软雅黑"/>
              </a:rPr>
              <a:t>创始人握有50.1%投票权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225296"/>
            <a:ext cx="1051560" cy="38100"/>
          </a:xfrm>
          <a:prstGeom prst="rect">
            <a:avLst/>
          </a:prstGeom>
          <a:solidFill>
            <a:srgbClr val="D97B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73952"/>
            <a:ext cx="12191695" cy="15240"/>
          </a:xfrm>
          <a:prstGeom prst="rect">
            <a:avLst/>
          </a:prstGeom>
          <a:solidFill>
            <a:srgbClr val="E3E8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6528816"/>
            <a:ext cx="548640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8A949E"/>
                </a:solidFill>
                <a:latin typeface="微软雅黑"/>
                <a:ea typeface="微软雅黑"/>
                <a:cs typeface="微软雅黑"/>
              </a:rPr>
              <a:t>来源：微信公众号「404K」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27487" y="6528816"/>
            <a:ext cx="109728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1B4E7E"/>
                </a:solidFill>
                <a:latin typeface="微软雅黑"/>
                <a:ea typeface="微软雅黑"/>
                <a:cs typeface="微软雅黑"/>
              </a:rPr>
              <a:t>20</a:t>
            </a:r>
          </a:p>
        </p:txBody>
      </p:sp>
      <p:pic>
        <p:nvPicPr>
          <p:cNvPr id="9" name="Picture 8" descr="08_governanc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5257" y="1536192"/>
            <a:ext cx="5344221" cy="324612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66928" y="4873752"/>
            <a:ext cx="70408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1">
                <a:solidFill>
                  <a:srgbClr val="1B4E7E"/>
                </a:solidFill>
                <a:latin typeface="微软雅黑"/>
                <a:ea typeface="微软雅黑"/>
                <a:cs typeface="微软雅黑"/>
              </a:rPr>
              <a:t>图片 8｜关键表决和多数董事席位，公众股东都没有决定权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8A949E"/>
                </a:solidFill>
                <a:latin typeface="微软雅黑"/>
                <a:ea typeface="微软雅黑"/>
                <a:cs typeface="微软雅黑"/>
              </a:rPr>
              <a:t>来源标注：微信公众号「404K」（路透社，2026年9月28日）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" y="5404103"/>
            <a:ext cx="704088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1150" b="1">
                <a:solidFill>
                  <a:srgbClr val="2E8FB8"/>
                </a:solidFill>
                <a:latin typeface="微软雅黑"/>
                <a:ea typeface="微软雅黑"/>
                <a:cs typeface="微软雅黑"/>
              </a:rPr>
              <a:t>▪  </a:t>
            </a:r>
            <a:r>
              <a:rPr sz="115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公司新设 </a:t>
            </a:r>
            <a:r>
              <a:rPr sz="1150" b="1">
                <a:solidFill>
                  <a:srgbClr val="D97B29"/>
                </a:solidFill>
                <a:latin typeface="微软雅黑"/>
                <a:ea typeface="微软雅黑"/>
                <a:cs typeface="微软雅黑"/>
              </a:rPr>
              <a:t>Founder LLC</a:t>
            </a:r>
            <a:r>
              <a:rPr sz="115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，最初由七位联合创始人组成，七人以多数决指挥 </a:t>
            </a:r>
            <a:r>
              <a:rPr sz="1150" b="1">
                <a:solidFill>
                  <a:srgbClr val="D97B29"/>
                </a:solidFill>
                <a:latin typeface="微软雅黑"/>
                <a:ea typeface="微软雅黑"/>
                <a:cs typeface="微软雅黑"/>
              </a:rPr>
              <a:t>一股 F 类股</a:t>
            </a:r>
          </a:p>
          <a:p>
            <a:pPr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1150" b="1">
                <a:solidFill>
                  <a:srgbClr val="2E8FB8"/>
                </a:solidFill>
                <a:latin typeface="微软雅黑"/>
                <a:ea typeface="微软雅黑"/>
                <a:cs typeface="微软雅黑"/>
              </a:rPr>
              <a:t>▪  </a:t>
            </a:r>
            <a:r>
              <a:rPr sz="115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这一股在关键公司事项上拥有总投票权的 </a:t>
            </a:r>
            <a:r>
              <a:rPr sz="1150" b="1">
                <a:solidFill>
                  <a:srgbClr val="D97B29"/>
                </a:solidFill>
                <a:latin typeface="微软雅黑"/>
                <a:ea typeface="微软雅黑"/>
                <a:cs typeface="微软雅黑"/>
              </a:rPr>
              <a:t>50.1%</a:t>
            </a:r>
            <a:r>
              <a:rPr sz="115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，包括部分董事的选举和其他提交股东表决的事项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772400" y="1536192"/>
            <a:ext cx="3840480" cy="4114800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991856" y="1737360"/>
            <a:ext cx="3401568" cy="274320"/>
          </a:xfrm>
          <a:prstGeom prst="rect">
            <a:avLst/>
          </a:prstGeom>
          <a:solidFill>
            <a:srgbClr val="1B4E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083296" y="1764792"/>
            <a:ext cx="3218688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董事会七席如何产生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991856" y="2249424"/>
            <a:ext cx="3401568" cy="129844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7991856" y="2249424"/>
            <a:ext cx="35560" cy="1298448"/>
          </a:xfrm>
          <a:prstGeom prst="rect">
            <a:avLst/>
          </a:prstGeom>
          <a:solidFill>
            <a:srgbClr val="2E8F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193024" y="2377440"/>
            <a:ext cx="3017520" cy="1097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700" b="1">
                <a:solidFill>
                  <a:srgbClr val="2E8FB8"/>
                </a:solidFill>
                <a:latin typeface="微软雅黑"/>
                <a:ea typeface="微软雅黑"/>
                <a:cs typeface="微软雅黑"/>
              </a:rPr>
              <a:t>3席</a:t>
            </a:r>
          </a:p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>
                <a:solidFill>
                  <a:srgbClr val="5A6672"/>
                </a:solidFill>
                <a:latin typeface="微软雅黑"/>
                <a:ea typeface="微软雅黑"/>
                <a:cs typeface="微软雅黑"/>
              </a:rPr>
              <a:t>董事长 Daniela Amodei、首席执行官 Dario Amodei 和一名待定董事</a:t>
            </a:r>
          </a:p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>
                <a:solidFill>
                  <a:srgbClr val="5A6672"/>
                </a:solidFill>
                <a:latin typeface="微软雅黑"/>
                <a:ea typeface="微软雅黑"/>
                <a:cs typeface="微软雅黑"/>
              </a:rPr>
              <a:t>由 F 类和 A 类股东选举产生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991856" y="3666744"/>
            <a:ext cx="3401568" cy="129844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7991856" y="3666744"/>
            <a:ext cx="35560" cy="1298448"/>
          </a:xfrm>
          <a:prstGeom prst="rect">
            <a:avLst/>
          </a:prstGeom>
          <a:solidFill>
            <a:srgbClr val="D97B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193024" y="3794760"/>
            <a:ext cx="3017520" cy="1097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700" b="1">
                <a:solidFill>
                  <a:srgbClr val="D97B29"/>
                </a:solidFill>
                <a:latin typeface="微软雅黑"/>
                <a:ea typeface="微软雅黑"/>
                <a:cs typeface="微软雅黑"/>
              </a:rPr>
              <a:t>4席</a:t>
            </a:r>
          </a:p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>
                <a:solidFill>
                  <a:srgbClr val="5A6672"/>
                </a:solidFill>
                <a:latin typeface="微软雅黑"/>
                <a:ea typeface="微软雅黑"/>
                <a:cs typeface="微软雅黑"/>
              </a:rPr>
              <a:t>其余四名董事由长期利益信托选举，占董事会多数</a:t>
            </a:r>
          </a:p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>
                <a:solidFill>
                  <a:srgbClr val="5A6672"/>
                </a:solidFill>
                <a:latin typeface="微软雅黑"/>
                <a:ea typeface="微软雅黑"/>
                <a:cs typeface="微软雅黑"/>
              </a:rPr>
              <a:t>信托现任受托人包括美联储前主席伯南克、国家安全专家 Richard Fontaine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991856" y="5129784"/>
            <a:ext cx="3401568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5A6672"/>
                </a:solidFill>
                <a:latin typeface="微软雅黑"/>
                <a:ea typeface="微软雅黑"/>
                <a:cs typeface="微软雅黑"/>
              </a:rPr>
              <a:t>除 F 类股外另有四类股份：A类普通股每股一票，面向普通投资者；战略伙伴持有的股份只有极小的投票权。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1B4E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84048"/>
            <a:ext cx="11057839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2E8FB8"/>
                </a:solidFill>
                <a:latin typeface="微软雅黑"/>
                <a:ea typeface="微软雅黑"/>
                <a:cs typeface="微软雅黑"/>
              </a:rPr>
              <a:t>六、代价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58368"/>
            <a:ext cx="11057839" cy="47548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>
                <a:solidFill>
                  <a:srgbClr val="1B4E7E"/>
                </a:solidFill>
                <a:latin typeface="微软雅黑"/>
                <a:ea typeface="微软雅黑"/>
                <a:cs typeface="微软雅黑"/>
              </a:rPr>
              <a:t>招股书没有回避这一点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225296"/>
            <a:ext cx="1051560" cy="38100"/>
          </a:xfrm>
          <a:prstGeom prst="rect">
            <a:avLst/>
          </a:prstGeom>
          <a:solidFill>
            <a:srgbClr val="D97B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73952"/>
            <a:ext cx="12191695" cy="15240"/>
          </a:xfrm>
          <a:prstGeom prst="rect">
            <a:avLst/>
          </a:prstGeom>
          <a:solidFill>
            <a:srgbClr val="E3E8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6528816"/>
            <a:ext cx="548640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8A949E"/>
                </a:solidFill>
                <a:latin typeface="微软雅黑"/>
                <a:ea typeface="微软雅黑"/>
                <a:cs typeface="微软雅黑"/>
              </a:rPr>
              <a:t>来源：微信公众号「404K」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27487" y="6528816"/>
            <a:ext cx="109728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1B4E7E"/>
                </a:solidFill>
                <a:latin typeface="微软雅黑"/>
                <a:ea typeface="微软雅黑"/>
                <a:cs typeface="微软雅黑"/>
              </a:rPr>
              <a:t>21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609344"/>
            <a:ext cx="6720840" cy="1554480"/>
          </a:xfrm>
          <a:prstGeom prst="rect">
            <a:avLst/>
          </a:prstGeom>
          <a:solidFill>
            <a:srgbClr val="FCEE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66928" y="1609344"/>
            <a:ext cx="38100" cy="155448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41248" y="1810512"/>
            <a:ext cx="6217920" cy="12344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1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招股书原文提示</a:t>
            </a:r>
          </a:p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公司结构可能导致一些决策与短期、中期或长期的财务利益和经营表现相冲突，并可能对 A类普通股的价值产生负面影响。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3438144"/>
            <a:ext cx="67208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32000"/>
              </a:lnSpc>
              <a:spcBef>
                <a:spcPts val="0"/>
              </a:spcBef>
              <a:spcAft>
                <a:spcPts val="1300"/>
              </a:spcAft>
            </a:pPr>
            <a:r>
              <a:rPr sz="1250" b="1">
                <a:solidFill>
                  <a:srgbClr val="2E8FB8"/>
                </a:solidFill>
                <a:latin typeface="微软雅黑"/>
                <a:ea typeface="微软雅黑"/>
                <a:cs typeface="微软雅黑"/>
              </a:rPr>
              <a:t>▪  </a:t>
            </a:r>
            <a:r>
              <a:rPr sz="125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公司还将继续以 </a:t>
            </a:r>
            <a:r>
              <a:rPr sz="1250" b="1">
                <a:solidFill>
                  <a:srgbClr val="D97B29"/>
                </a:solidFill>
                <a:latin typeface="微软雅黑"/>
                <a:ea typeface="微软雅黑"/>
                <a:cs typeface="微软雅黑"/>
              </a:rPr>
              <a:t>特拉华州公益公司</a:t>
            </a:r>
            <a:r>
              <a:rPr sz="125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 的身份运营 —— 法律上允许管理层在 </a:t>
            </a:r>
            <a:r>
              <a:rPr sz="1250" b="1">
                <a:solidFill>
                  <a:srgbClr val="D97B29"/>
                </a:solidFill>
                <a:latin typeface="微软雅黑"/>
                <a:ea typeface="微软雅黑"/>
                <a:cs typeface="微软雅黑"/>
              </a:rPr>
              <a:t>股东利益和公共利益</a:t>
            </a:r>
            <a:r>
              <a:rPr sz="125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 之间权衡</a:t>
            </a:r>
          </a:p>
          <a:p>
            <a:pPr>
              <a:lnSpc>
                <a:spcPct val="132000"/>
              </a:lnSpc>
              <a:spcBef>
                <a:spcPts val="0"/>
              </a:spcBef>
              <a:spcAft>
                <a:spcPts val="1300"/>
              </a:spcAft>
            </a:pPr>
            <a:r>
              <a:rPr sz="1250" b="1">
                <a:solidFill>
                  <a:srgbClr val="2E8FB8"/>
                </a:solidFill>
                <a:latin typeface="微软雅黑"/>
                <a:ea typeface="微软雅黑"/>
                <a:cs typeface="微软雅黑"/>
              </a:rPr>
              <a:t>▪  </a:t>
            </a:r>
            <a:r>
              <a:rPr sz="125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这种权衡已经体现在实际经营决策里：招股书称，公司 </a:t>
            </a:r>
            <a:r>
              <a:rPr sz="1250" b="1">
                <a:solidFill>
                  <a:srgbClr val="D97B29"/>
                </a:solidFill>
                <a:latin typeface="微软雅黑"/>
                <a:ea typeface="微软雅黑"/>
                <a:cs typeface="微软雅黑"/>
              </a:rPr>
              <a:t>选择不开发图像和视频生成</a:t>
            </a:r>
            <a:r>
              <a:rPr sz="125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 等有商业吸引力的产品，把算力留给 </a:t>
            </a:r>
            <a:r>
              <a:rPr sz="1250" b="1">
                <a:solidFill>
                  <a:srgbClr val="D97B29"/>
                </a:solidFill>
                <a:latin typeface="微软雅黑"/>
                <a:ea typeface="微软雅黑"/>
                <a:cs typeface="微软雅黑"/>
              </a:rPr>
              <a:t>研究和安全</a:t>
            </a:r>
            <a:r>
              <a:rPr sz="125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 方面的优先事项</a:t>
            </a:r>
          </a:p>
          <a:p>
            <a:pPr>
              <a:lnSpc>
                <a:spcPct val="132000"/>
              </a:lnSpc>
              <a:spcBef>
                <a:spcPts val="0"/>
              </a:spcBef>
              <a:spcAft>
                <a:spcPts val="1300"/>
              </a:spcAft>
            </a:pPr>
            <a:r>
              <a:rPr sz="1250" b="1">
                <a:solidFill>
                  <a:srgbClr val="2E8FB8"/>
                </a:solidFill>
                <a:latin typeface="微软雅黑"/>
                <a:ea typeface="微软雅黑"/>
                <a:cs typeface="微软雅黑"/>
              </a:rPr>
              <a:t>▪  </a:t>
            </a:r>
            <a:r>
              <a:rPr sz="125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网络安全能力突出的 </a:t>
            </a:r>
            <a:r>
              <a:rPr sz="1250" b="1">
                <a:solidFill>
                  <a:srgbClr val="D97B29"/>
                </a:solidFill>
                <a:latin typeface="微软雅黑"/>
                <a:ea typeface="微软雅黑"/>
                <a:cs typeface="微软雅黑"/>
              </a:rPr>
              <a:t>Mythos Preview</a:t>
            </a:r>
            <a:r>
              <a:rPr sz="125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 模型，只对有限的客户开放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452360" y="1609344"/>
            <a:ext cx="4160520" cy="4023360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7671816" y="1828800"/>
            <a:ext cx="3721608" cy="2743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763256" y="1856232"/>
            <a:ext cx="3538728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主动放弃的市场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671816" y="2340864"/>
            <a:ext cx="3721608" cy="3108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600" b="1">
                <a:solidFill>
                  <a:srgbClr val="1B4E7E"/>
                </a:solidFill>
                <a:latin typeface="微软雅黑"/>
                <a:ea typeface="微软雅黑"/>
                <a:cs typeface="微软雅黑"/>
              </a:rPr>
              <a:t>图像生成　·　视频生成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1400"/>
              </a:spcAft>
            </a:pPr>
            <a:r>
              <a:rPr sz="1050" b="0">
                <a:solidFill>
                  <a:srgbClr val="5A6672"/>
                </a:solidFill>
                <a:latin typeface="微软雅黑"/>
                <a:ea typeface="微软雅黑"/>
                <a:cs typeface="微软雅黑"/>
              </a:rPr>
              <a:t>商业吸引力强、竞争激烈、收入确定性高的品类。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500"/>
              </a:spcAft>
            </a:pPr>
            <a:r>
              <a:rPr sz="1200" b="1">
                <a:solidFill>
                  <a:srgbClr val="2E8FB8"/>
                </a:solidFill>
                <a:latin typeface="微软雅黑"/>
                <a:ea typeface="微软雅黑"/>
                <a:cs typeface="微软雅黑"/>
              </a:rPr>
              <a:t>换来的资源</a:t>
            </a:r>
          </a:p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▪  研究方向的算力投入</a:t>
            </a:r>
          </a:p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▪  模型安全方面的优先事项</a:t>
            </a:r>
          </a:p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1200"/>
              </a:spcAft>
            </a:pPr>
            <a:r>
              <a:rPr sz="105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▪  仅对有限客户开放的 Mythos Preview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671816" y="4489704"/>
            <a:ext cx="3721608" cy="15240"/>
          </a:xfrm>
          <a:prstGeom prst="rect">
            <a:avLst/>
          </a:prstGeom>
          <a:solidFill>
            <a:srgbClr val="1B4E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671816" y="4645152"/>
            <a:ext cx="3721608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1B4E7E"/>
                </a:solidFill>
                <a:latin typeface="微软雅黑"/>
                <a:ea typeface="微软雅黑"/>
                <a:cs typeface="微软雅黑"/>
              </a:rPr>
              <a:t>招股书主动写出「可能对A类普通股价值产生负面影响」，在同类文件中罕见 —— 通常会尽量淡化。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1B4E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84048"/>
            <a:ext cx="11057839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2E8FB8"/>
                </a:solidFill>
                <a:latin typeface="微软雅黑"/>
                <a:ea typeface="微软雅黑"/>
                <a:cs typeface="微软雅黑"/>
              </a:rPr>
              <a:t>六、与SpaceX对比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58368"/>
            <a:ext cx="11057839" cy="47548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>
                <a:solidFill>
                  <a:srgbClr val="1B4E7E"/>
                </a:solidFill>
                <a:latin typeface="微软雅黑"/>
                <a:ea typeface="微软雅黑"/>
                <a:cs typeface="微软雅黑"/>
              </a:rPr>
              <a:t>控制权交给一个七人集体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225296"/>
            <a:ext cx="1051560" cy="38100"/>
          </a:xfrm>
          <a:prstGeom prst="rect">
            <a:avLst/>
          </a:prstGeom>
          <a:solidFill>
            <a:srgbClr val="D97B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73952"/>
            <a:ext cx="12191695" cy="15240"/>
          </a:xfrm>
          <a:prstGeom prst="rect">
            <a:avLst/>
          </a:prstGeom>
          <a:solidFill>
            <a:srgbClr val="E3E8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6528816"/>
            <a:ext cx="548640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8A949E"/>
                </a:solidFill>
                <a:latin typeface="微软雅黑"/>
                <a:ea typeface="微软雅黑"/>
                <a:cs typeface="微软雅黑"/>
              </a:rPr>
              <a:t>来源：微信公众号「404K」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27487" y="6528816"/>
            <a:ext cx="109728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1B4E7E"/>
                </a:solidFill>
                <a:latin typeface="微软雅黑"/>
                <a:ea typeface="微软雅黑"/>
                <a:cs typeface="微软雅黑"/>
              </a:rPr>
              <a:t>22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609344"/>
            <a:ext cx="5623560" cy="1691640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66928" y="1609344"/>
            <a:ext cx="5623560" cy="44450"/>
          </a:xfrm>
          <a:prstGeom prst="rect">
            <a:avLst/>
          </a:prstGeom>
          <a:solidFill>
            <a:srgbClr val="8A94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41248" y="1847088"/>
            <a:ext cx="5074920" cy="1371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800"/>
              </a:spcAft>
            </a:pPr>
            <a:r>
              <a:rPr sz="2000" b="1">
                <a:solidFill>
                  <a:srgbClr val="8A949E"/>
                </a:solidFill>
                <a:latin typeface="微软雅黑"/>
                <a:ea typeface="微软雅黑"/>
                <a:cs typeface="微软雅黑"/>
              </a:rPr>
              <a:t>SpaceX</a:t>
            </a:r>
            <a:r>
              <a:rPr sz="1050" b="0">
                <a:solidFill>
                  <a:srgbClr val="8A949E"/>
                </a:solidFill>
                <a:latin typeface="微软雅黑"/>
                <a:ea typeface="微软雅黑"/>
                <a:cs typeface="微软雅黑"/>
              </a:rPr>
              <a:t>　上市路径</a:t>
            </a:r>
          </a:p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上市把权力集中在马斯克手中 —— 单一创始人控制。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483096" y="1609344"/>
            <a:ext cx="5623560" cy="1691640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483096" y="1609344"/>
            <a:ext cx="5623560" cy="44450"/>
          </a:xfrm>
          <a:prstGeom prst="rect">
            <a:avLst/>
          </a:prstGeom>
          <a:solidFill>
            <a:srgbClr val="2E8F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757416" y="1847088"/>
            <a:ext cx="5074920" cy="1371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800"/>
              </a:spcAft>
            </a:pPr>
            <a:r>
              <a:rPr sz="2000" b="1">
                <a:solidFill>
                  <a:srgbClr val="2E8FB8"/>
                </a:solidFill>
                <a:latin typeface="微软雅黑"/>
                <a:ea typeface="微软雅黑"/>
                <a:cs typeface="微软雅黑"/>
              </a:rPr>
              <a:t>Anthropic</a:t>
            </a:r>
            <a:r>
              <a:rPr sz="1050" b="0">
                <a:solidFill>
                  <a:srgbClr val="8A949E"/>
                </a:solidFill>
                <a:latin typeface="微软雅黑"/>
                <a:ea typeface="微软雅黑"/>
                <a:cs typeface="微软雅黑"/>
              </a:rPr>
              <a:t>　上市路径</a:t>
            </a:r>
          </a:p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把权力分散到核心高管群体 —— 七人集体以多数决指挥一股F类股。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66928" y="3575304"/>
            <a:ext cx="11057839" cy="274320"/>
          </a:xfrm>
          <a:prstGeom prst="rect">
            <a:avLst/>
          </a:prstGeom>
          <a:solidFill>
            <a:srgbClr val="1B4E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8368" y="3602736"/>
            <a:ext cx="10874959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招股书设置了退出条款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66928" y="4005072"/>
            <a:ext cx="5623560" cy="1600200"/>
          </a:xfrm>
          <a:prstGeom prst="rect">
            <a:avLst/>
          </a:prstGeom>
          <a:solidFill>
            <a:srgbClr val="EEF4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41248" y="4206240"/>
            <a:ext cx="5074920" cy="1280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>
                <a:solidFill>
                  <a:srgbClr val="1B4E7E"/>
                </a:solidFill>
                <a:latin typeface="微软雅黑"/>
                <a:ea typeface="微软雅黑"/>
                <a:cs typeface="微软雅黑"/>
              </a:rPr>
              <a:t>成员退出机制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500"/>
              </a:spcAft>
            </a:pPr>
            <a:r>
              <a:rPr sz="115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成员离职、去世、出售过多股份或因故被免，都会被移出 Founder LLC。</a:t>
            </a:r>
          </a:p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5A6672"/>
                </a:solidFill>
                <a:latin typeface="微软雅黑"/>
                <a:ea typeface="微软雅黑"/>
                <a:cs typeface="微软雅黑"/>
              </a:rPr>
              <a:t>创始人也面临流动性约束。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483096" y="4005072"/>
            <a:ext cx="5623560" cy="1600200"/>
          </a:xfrm>
          <a:prstGeom prst="rect">
            <a:avLst/>
          </a:prstGeom>
          <a:solidFill>
            <a:srgbClr val="FDF4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757416" y="4206240"/>
            <a:ext cx="5074920" cy="1280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>
                <a:solidFill>
                  <a:srgbClr val="D97B29"/>
                </a:solidFill>
                <a:latin typeface="微软雅黑"/>
                <a:ea typeface="微软雅黑"/>
                <a:cs typeface="微软雅黑"/>
              </a:rPr>
              <a:t>日落条款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500"/>
              </a:spcAft>
            </a:pPr>
            <a:r>
              <a:rPr sz="115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当联合创始人或其继任者只剩两名或更少时，超级投票权开始进入日落过渡期。</a:t>
            </a:r>
          </a:p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5A6672"/>
                </a:solidFill>
                <a:latin typeface="微软雅黑"/>
                <a:ea typeface="微软雅黑"/>
                <a:cs typeface="微软雅黑"/>
              </a:rPr>
              <a:t>这是这套治理结构的关键缓冲。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66928" y="5815584"/>
            <a:ext cx="11057839" cy="422148"/>
          </a:xfrm>
          <a:prstGeom prst="rect">
            <a:avLst/>
          </a:prstGeom>
          <a:solidFill>
            <a:srgbClr val="FDF4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566928" y="5815584"/>
            <a:ext cx="33020" cy="422148"/>
          </a:xfrm>
          <a:prstGeom prst="rect">
            <a:avLst/>
          </a:prstGeom>
          <a:solidFill>
            <a:srgbClr val="D97B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13232" y="5925312"/>
            <a:ext cx="10765231" cy="2392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32000"/>
              </a:lnSpc>
              <a:spcAft>
                <a:spcPts val="0"/>
              </a:spcAft>
            </a:pPr>
            <a:r>
              <a:rPr sz="110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评价这套结构，要同时看 </a:t>
            </a:r>
            <a:r>
              <a:rPr sz="1100" b="1">
                <a:solidFill>
                  <a:srgbClr val="D97B29"/>
                </a:solidFill>
                <a:latin typeface="微软雅黑"/>
                <a:ea typeface="微软雅黑"/>
                <a:cs typeface="微软雅黑"/>
              </a:rPr>
              <a:t>50.1%的集中度</a:t>
            </a:r>
            <a:r>
              <a:rPr sz="110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 和 </a:t>
            </a:r>
            <a:r>
              <a:rPr sz="1100" b="1">
                <a:solidFill>
                  <a:srgbClr val="D97B29"/>
                </a:solidFill>
                <a:latin typeface="微软雅黑"/>
                <a:ea typeface="微软雅黑"/>
                <a:cs typeface="微软雅黑"/>
              </a:rPr>
              <a:t>日落机制的存在</a:t>
            </a:r>
            <a:r>
              <a:rPr sz="110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。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1B4E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84048"/>
            <a:ext cx="11057839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2E8FB8"/>
                </a:solidFill>
                <a:latin typeface="微软雅黑"/>
                <a:ea typeface="微软雅黑"/>
                <a:cs typeface="微软雅黑"/>
              </a:rPr>
              <a:t>六、薪酬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58368"/>
            <a:ext cx="11057839" cy="47548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>
                <a:solidFill>
                  <a:srgbClr val="1B4E7E"/>
                </a:solidFill>
                <a:latin typeface="微软雅黑"/>
                <a:ea typeface="微软雅黑"/>
                <a:cs typeface="微软雅黑"/>
              </a:rPr>
              <a:t>薪酬水平与股权承诺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225296"/>
            <a:ext cx="1051560" cy="38100"/>
          </a:xfrm>
          <a:prstGeom prst="rect">
            <a:avLst/>
          </a:prstGeom>
          <a:solidFill>
            <a:srgbClr val="D97B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73952"/>
            <a:ext cx="12191695" cy="15240"/>
          </a:xfrm>
          <a:prstGeom prst="rect">
            <a:avLst/>
          </a:prstGeom>
          <a:solidFill>
            <a:srgbClr val="E3E8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6528816"/>
            <a:ext cx="548640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8A949E"/>
                </a:solidFill>
                <a:latin typeface="微软雅黑"/>
                <a:ea typeface="微软雅黑"/>
                <a:cs typeface="微软雅黑"/>
              </a:rPr>
              <a:t>来源：微信公众号「404K」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27487" y="6528816"/>
            <a:ext cx="109728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1B4E7E"/>
                </a:solidFill>
                <a:latin typeface="微软雅黑"/>
                <a:ea typeface="微软雅黑"/>
                <a:cs typeface="微软雅黑"/>
              </a:rPr>
              <a:t>23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655064"/>
            <a:ext cx="3794760" cy="1828800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66928" y="1655064"/>
            <a:ext cx="3794760" cy="38100"/>
          </a:xfrm>
          <a:prstGeom prst="rect">
            <a:avLst/>
          </a:prstGeom>
          <a:solidFill>
            <a:srgbClr val="2E8F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41248" y="1901952"/>
            <a:ext cx="3246120" cy="1463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350" b="1">
                <a:solidFill>
                  <a:srgbClr val="1B4E7E"/>
                </a:solidFill>
                <a:latin typeface="微软雅黑"/>
                <a:ea typeface="微软雅黑"/>
                <a:cs typeface="微软雅黑"/>
              </a:rPr>
              <a:t>Dario Amodei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2E8FB8"/>
                </a:solidFill>
                <a:latin typeface="微软雅黑"/>
                <a:ea typeface="微软雅黑"/>
                <a:cs typeface="微软雅黑"/>
              </a:rPr>
              <a:t>近1800万美元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5A6672"/>
                </a:solidFill>
                <a:latin typeface="微软雅黑"/>
                <a:ea typeface="微软雅黑"/>
                <a:cs typeface="微软雅黑"/>
              </a:rPr>
              <a:t>首席执行官 · 2025年薪酬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90288" y="1655064"/>
            <a:ext cx="3794760" cy="1828800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590288" y="1655064"/>
            <a:ext cx="3794760" cy="38100"/>
          </a:xfrm>
          <a:prstGeom prst="rect">
            <a:avLst/>
          </a:prstGeom>
          <a:solidFill>
            <a:srgbClr val="D97B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864608" y="1901952"/>
            <a:ext cx="3246120" cy="1463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350" b="1">
                <a:solidFill>
                  <a:srgbClr val="1B4E7E"/>
                </a:solidFill>
                <a:latin typeface="微软雅黑"/>
                <a:ea typeface="微软雅黑"/>
                <a:cs typeface="微软雅黑"/>
              </a:rPr>
              <a:t>Daniela Amodei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D97B29"/>
                </a:solidFill>
                <a:latin typeface="微软雅黑"/>
                <a:ea typeface="微软雅黑"/>
                <a:cs typeface="微软雅黑"/>
              </a:rPr>
              <a:t>1640万美元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5A6672"/>
                </a:solidFill>
                <a:latin typeface="微软雅黑"/>
                <a:ea typeface="微软雅黑"/>
                <a:cs typeface="微软雅黑"/>
              </a:rPr>
              <a:t>董事长 · 2025年薪酬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59368" y="1719072"/>
            <a:ext cx="3520440" cy="17373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00" b="1">
                <a:solidFill>
                  <a:srgbClr val="1B4E7E"/>
                </a:solidFill>
                <a:latin typeface="微软雅黑"/>
                <a:ea typeface="微软雅黑"/>
                <a:cs typeface="微软雅黑"/>
              </a:rPr>
              <a:t>薪酬构成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</a:pPr>
            <a:r>
              <a:rPr sz="115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主要是 </a:t>
            </a:r>
            <a:r>
              <a:rPr sz="1150" b="1">
                <a:solidFill>
                  <a:srgbClr val="D97B29"/>
                </a:solidFill>
                <a:latin typeface="微软雅黑"/>
                <a:ea typeface="微软雅黑"/>
                <a:cs typeface="微软雅黑"/>
              </a:rPr>
              <a:t>股票和期权奖励</a:t>
            </a:r>
            <a:r>
              <a:rPr sz="115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。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5A6672"/>
                </a:solidFill>
                <a:latin typeface="微软雅黑"/>
                <a:ea typeface="微软雅黑"/>
                <a:cs typeface="微软雅黑"/>
              </a:rPr>
              <a:t>在创始人持股比例极高的结构下，股权薪酬的实际价值远超名义金额。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66928" y="3849624"/>
            <a:ext cx="11057839" cy="1554480"/>
          </a:xfrm>
          <a:prstGeom prst="rect">
            <a:avLst/>
          </a:prstGeom>
          <a:solidFill>
            <a:srgbClr val="EE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566928" y="3849624"/>
            <a:ext cx="40640" cy="1554480"/>
          </a:xfrm>
          <a:prstGeom prst="rect">
            <a:avLst/>
          </a:prstGeom>
          <a:solidFill>
            <a:srgbClr val="2E8F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77824" y="4087368"/>
            <a:ext cx="603504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>
                <a:solidFill>
                  <a:srgbClr val="1B4E7E"/>
                </a:solidFill>
                <a:latin typeface="微软雅黑"/>
                <a:ea typeface="微软雅黑"/>
                <a:cs typeface="微软雅黑"/>
              </a:rPr>
              <a:t>联合创始人在招股书中承诺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2E8FB8"/>
                </a:solidFill>
                <a:latin typeface="微软雅黑"/>
                <a:ea typeface="微软雅黑"/>
                <a:cs typeface="微软雅黑"/>
              </a:rPr>
              <a:t>把个人所持公司股权的 80% 用于慈善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516368" y="4142232"/>
            <a:ext cx="4114800" cy="1097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5A6672"/>
                </a:solidFill>
                <a:latin typeface="微软雅黑"/>
                <a:ea typeface="微软雅黑"/>
                <a:cs typeface="微软雅黑"/>
              </a:rPr>
              <a:t>参照：F类股占 50.1% 总投票权，创始人个人持股对应的经济权益相当可观。这一条与特拉华州公益公司身份是自洽的。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1B4E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84048"/>
            <a:ext cx="11057839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2E8FB8"/>
                </a:solidFill>
                <a:latin typeface="微软雅黑"/>
                <a:ea typeface="微软雅黑"/>
                <a:cs typeface="微软雅黑"/>
              </a:rPr>
              <a:t>六、给投资者的判断题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58368"/>
            <a:ext cx="11057839" cy="47548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>
                <a:solidFill>
                  <a:srgbClr val="1B4E7E"/>
                </a:solidFill>
                <a:latin typeface="微软雅黑"/>
                <a:ea typeface="微软雅黑"/>
                <a:cs typeface="微软雅黑"/>
              </a:rPr>
              <a:t>公众股东买到的是经济权益和有限的表决权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225296"/>
            <a:ext cx="1051560" cy="38100"/>
          </a:xfrm>
          <a:prstGeom prst="rect">
            <a:avLst/>
          </a:prstGeom>
          <a:solidFill>
            <a:srgbClr val="D97B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73952"/>
            <a:ext cx="12191695" cy="15240"/>
          </a:xfrm>
          <a:prstGeom prst="rect">
            <a:avLst/>
          </a:prstGeom>
          <a:solidFill>
            <a:srgbClr val="E3E8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6528816"/>
            <a:ext cx="548640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8A949E"/>
                </a:solidFill>
                <a:latin typeface="微软雅黑"/>
                <a:ea typeface="微软雅黑"/>
                <a:cs typeface="微软雅黑"/>
              </a:rPr>
              <a:t>来源：微信公众号「404K」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27487" y="6528816"/>
            <a:ext cx="109728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1B4E7E"/>
                </a:solidFill>
                <a:latin typeface="微软雅黑"/>
                <a:ea typeface="微软雅黑"/>
                <a:cs typeface="微软雅黑"/>
              </a:rPr>
              <a:t>24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655064"/>
            <a:ext cx="11057839" cy="1051560"/>
          </a:xfrm>
          <a:prstGeom prst="rect">
            <a:avLst/>
          </a:prstGeom>
          <a:solidFill>
            <a:srgbClr val="1B4E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96112" y="1883664"/>
            <a:ext cx="10399471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这套结构是折价还是溢价，取决于投资者是否相信它能减少重大安全事故和监管冲突。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2980944"/>
            <a:ext cx="5623560" cy="2148840"/>
          </a:xfrm>
          <a:prstGeom prst="rect">
            <a:avLst/>
          </a:prstGeom>
          <a:solidFill>
            <a:srgbClr val="EE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66928" y="2980944"/>
            <a:ext cx="5623560" cy="44450"/>
          </a:xfrm>
          <a:prstGeom prst="rect">
            <a:avLst/>
          </a:prstGeom>
          <a:solidFill>
            <a:srgbClr val="2E8F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41248" y="3209544"/>
            <a:ext cx="5074920" cy="1783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</a:pPr>
            <a:r>
              <a:rPr sz="2000" b="1">
                <a:solidFill>
                  <a:srgbClr val="2E8FB8"/>
                </a:solidFill>
                <a:latin typeface="微软雅黑"/>
                <a:ea typeface="微软雅黑"/>
                <a:cs typeface="微软雅黑"/>
              </a:rPr>
              <a:t>✓　</a:t>
            </a:r>
            <a:r>
              <a:rPr sz="1500" b="1">
                <a:solidFill>
                  <a:srgbClr val="1B4E7E"/>
                </a:solidFill>
                <a:latin typeface="微软雅黑"/>
                <a:ea typeface="微软雅黑"/>
                <a:cs typeface="微软雅黑"/>
              </a:rPr>
              <a:t>相信的人</a:t>
            </a:r>
          </a:p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会把它看作一种保险 —— 愿意为降低重大安全事故和监管冲突的概率，接受一部分确定的股东回报让渡。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483096" y="2980944"/>
            <a:ext cx="5623560" cy="2148840"/>
          </a:xfrm>
          <a:prstGeom prst="rect">
            <a:avLst/>
          </a:prstGeom>
          <a:solidFill>
            <a:srgbClr val="FCEE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483096" y="2980944"/>
            <a:ext cx="5623560" cy="4445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757416" y="3209544"/>
            <a:ext cx="5074920" cy="1783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</a:pPr>
            <a:r>
              <a:rPr sz="2000" b="1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✗　</a:t>
            </a:r>
            <a:r>
              <a:rPr sz="1500" b="1">
                <a:solidFill>
                  <a:srgbClr val="1B4E7E"/>
                </a:solidFill>
                <a:latin typeface="微软雅黑"/>
                <a:ea typeface="微软雅黑"/>
                <a:cs typeface="微软雅黑"/>
              </a:rPr>
              <a:t>不相信的人</a:t>
            </a:r>
          </a:p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会把它看作对股东回报的约束 —— 在一个每年增长十倍的公司里，放弃对图像、视频等高确定性收入的追逐，代价难以估量。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66928" y="5312664"/>
            <a:ext cx="11057839" cy="422148"/>
          </a:xfrm>
          <a:prstGeom prst="rect">
            <a:avLst/>
          </a:prstGeom>
          <a:solidFill>
            <a:srgbClr val="EEF4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566928" y="5312664"/>
            <a:ext cx="33020" cy="422148"/>
          </a:xfrm>
          <a:prstGeom prst="rect">
            <a:avLst/>
          </a:prstGeom>
          <a:solidFill>
            <a:srgbClr val="1B4E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13232" y="5422392"/>
            <a:ext cx="10765231" cy="2392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32000"/>
              </a:lnSpc>
              <a:spcAft>
                <a:spcPts val="0"/>
              </a:spcAft>
            </a:pPr>
            <a:r>
              <a:rPr sz="1100" b="1">
                <a:solidFill>
                  <a:srgbClr val="1B4E7E"/>
                </a:solidFill>
                <a:latin typeface="微软雅黑"/>
                <a:ea typeface="微软雅黑"/>
                <a:cs typeface="微软雅黑"/>
              </a:rPr>
              <a:t>本质上是一个关于「安全事故概率」的赌注。</a:t>
            </a:r>
            <a:r>
              <a:rPr sz="110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 如果 Anthropic 的模型能力持续领先，公益公司身份是护城河；如果出现重大安全事故，这个结构的成本会立刻显现。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1B4E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84048"/>
            <a:ext cx="11057839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2E8FB8"/>
                </a:solidFill>
                <a:latin typeface="微软雅黑"/>
                <a:ea typeface="微软雅黑"/>
                <a:cs typeface="微软雅黑"/>
              </a:rPr>
              <a:t>总结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58368"/>
            <a:ext cx="11057839" cy="47548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>
                <a:solidFill>
                  <a:srgbClr val="1B4E7E"/>
                </a:solidFill>
                <a:latin typeface="微软雅黑"/>
                <a:ea typeface="微软雅黑"/>
                <a:cs typeface="微软雅黑"/>
              </a:rPr>
              <a:t>核心结论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225296"/>
            <a:ext cx="1051560" cy="38100"/>
          </a:xfrm>
          <a:prstGeom prst="rect">
            <a:avLst/>
          </a:prstGeom>
          <a:solidFill>
            <a:srgbClr val="D97B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73952"/>
            <a:ext cx="12191695" cy="15240"/>
          </a:xfrm>
          <a:prstGeom prst="rect">
            <a:avLst/>
          </a:prstGeom>
          <a:solidFill>
            <a:srgbClr val="E3E8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6528816"/>
            <a:ext cx="548640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8A949E"/>
                </a:solidFill>
                <a:latin typeface="微软雅黑"/>
                <a:ea typeface="微软雅黑"/>
                <a:cs typeface="微软雅黑"/>
              </a:rPr>
              <a:t>来源：微信公众号「404K」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27487" y="6528816"/>
            <a:ext cx="109728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1B4E7E"/>
                </a:solidFill>
                <a:latin typeface="微软雅黑"/>
                <a:ea typeface="微软雅黑"/>
                <a:cs typeface="微软雅黑"/>
              </a:rPr>
              <a:t>25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609344"/>
            <a:ext cx="11057839" cy="93268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66928" y="1609344"/>
            <a:ext cx="40640" cy="932688"/>
          </a:xfrm>
          <a:prstGeom prst="rect">
            <a:avLst/>
          </a:prstGeom>
          <a:solidFill>
            <a:srgbClr val="2E8F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41248" y="1792224"/>
            <a:ext cx="68580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2E8FB8"/>
                </a:solidFill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72768" y="1755648"/>
            <a:ext cx="9731959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1">
                <a:solidFill>
                  <a:srgbClr val="1B4E7E"/>
                </a:solidFill>
                <a:latin typeface="微软雅黑"/>
                <a:ea typeface="微软雅黑"/>
                <a:cs typeface="微软雅黑"/>
              </a:rPr>
              <a:t>招股书尚未公开，现有数字是媒体转述</a:t>
            </a:r>
          </a:p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5A6672"/>
                </a:solidFill>
                <a:latin typeface="微软雅黑"/>
                <a:ea typeface="微软雅黑"/>
                <a:cs typeface="微软雅黑"/>
              </a:rPr>
              <a:t>可信但不完备。毛利率、现金流、收入确认政策，要等公开版招股书。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66928" y="2633472"/>
            <a:ext cx="11057839" cy="93268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66928" y="2633472"/>
            <a:ext cx="40640" cy="932688"/>
          </a:xfrm>
          <a:prstGeom prst="rect">
            <a:avLst/>
          </a:prstGeom>
          <a:solidFill>
            <a:srgbClr val="2E7D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41248" y="2816352"/>
            <a:ext cx="68580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2E7D52"/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72768" y="2779776"/>
            <a:ext cx="9731959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1">
                <a:solidFill>
                  <a:srgbClr val="1B4E7E"/>
                </a:solidFill>
                <a:latin typeface="微软雅黑"/>
                <a:ea typeface="微软雅黑"/>
                <a:cs typeface="微软雅黑"/>
              </a:rPr>
              <a:t>增长是真实的，已跨越盈亏平衡的门槛</a:t>
            </a:r>
          </a:p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5A6672"/>
                </a:solidFill>
                <a:latin typeface="微软雅黑"/>
                <a:ea typeface="微软雅黑"/>
                <a:cs typeface="微软雅黑"/>
              </a:rPr>
              <a:t>2025年收入45.9亿（增长约12倍）；2026年上半年163亿（3.5倍于上年全年）；二季度首次出现调整后经营利润为正。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66928" y="3657600"/>
            <a:ext cx="11057839" cy="93268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566928" y="3657600"/>
            <a:ext cx="40640" cy="932688"/>
          </a:xfrm>
          <a:prstGeom prst="rect">
            <a:avLst/>
          </a:prstGeom>
          <a:solidFill>
            <a:srgbClr val="D97B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41248" y="3840480"/>
            <a:ext cx="68580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D97B29"/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572768" y="3803904"/>
            <a:ext cx="9731959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1">
                <a:solidFill>
                  <a:srgbClr val="1B4E7E"/>
                </a:solidFill>
                <a:latin typeface="微软雅黑"/>
                <a:ea typeface="微软雅黑"/>
                <a:cs typeface="微软雅黑"/>
              </a:rPr>
              <a:t>真实经营亏损是80.6亿美元，不是420亿</a:t>
            </a:r>
          </a:p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5A6672"/>
                </a:solidFill>
                <a:latin typeface="微软雅黑"/>
                <a:ea typeface="微软雅黑"/>
                <a:cs typeface="微软雅黑"/>
              </a:rPr>
              <a:t>净亏损中约340亿是非现金会计费用，不对应现金流出。判断烧钱速度要以80.6亿美元为起点。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66928" y="4681728"/>
            <a:ext cx="11057839" cy="93268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566928" y="4681728"/>
            <a:ext cx="40640" cy="932688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41248" y="4864608"/>
            <a:ext cx="68580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04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572768" y="4828032"/>
            <a:ext cx="9731959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1">
                <a:solidFill>
                  <a:srgbClr val="1B4E7E"/>
                </a:solidFill>
                <a:latin typeface="微软雅黑"/>
                <a:ea typeface="微软雅黑"/>
                <a:cs typeface="微软雅黑"/>
              </a:rPr>
              <a:t>5180亿美元承诺是最大的单点风险敞口</a:t>
            </a:r>
          </a:p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5A6672"/>
                </a:solidFill>
                <a:latin typeface="微软雅黑"/>
                <a:ea typeface="微软雅黑"/>
                <a:cs typeface="微软雅黑"/>
              </a:rPr>
              <a:t>公开合同2700亿，条款松紧不一；信用沿供应链层层传递；未披露的约2480亿条款未知。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1B4E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84048"/>
            <a:ext cx="11057839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2E8FB8"/>
                </a:solidFill>
                <a:latin typeface="微软雅黑"/>
                <a:ea typeface="微软雅黑"/>
                <a:cs typeface="微软雅黑"/>
              </a:rPr>
              <a:t>总结 · 行动建议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58368"/>
            <a:ext cx="11057839" cy="47548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>
                <a:solidFill>
                  <a:srgbClr val="1B4E7E"/>
                </a:solidFill>
                <a:latin typeface="微软雅黑"/>
                <a:ea typeface="微软雅黑"/>
                <a:cs typeface="微软雅黑"/>
              </a:rPr>
              <a:t>需要持续跟踪的六件事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225296"/>
            <a:ext cx="1051560" cy="38100"/>
          </a:xfrm>
          <a:prstGeom prst="rect">
            <a:avLst/>
          </a:prstGeom>
          <a:solidFill>
            <a:srgbClr val="D97B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73952"/>
            <a:ext cx="12191695" cy="15240"/>
          </a:xfrm>
          <a:prstGeom prst="rect">
            <a:avLst/>
          </a:prstGeom>
          <a:solidFill>
            <a:srgbClr val="E3E8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6528816"/>
            <a:ext cx="548640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8A949E"/>
                </a:solidFill>
                <a:latin typeface="微软雅黑"/>
                <a:ea typeface="微软雅黑"/>
                <a:cs typeface="微软雅黑"/>
              </a:rPr>
              <a:t>来源：微信公众号「404K」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27487" y="6528816"/>
            <a:ext cx="109728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1B4E7E"/>
                </a:solidFill>
                <a:latin typeface="微软雅黑"/>
                <a:ea typeface="微软雅黑"/>
                <a:cs typeface="微软雅黑"/>
              </a:rPr>
              <a:t>26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566928" y="1536192"/>
          <a:ext cx="11055095" cy="28163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7520"/>
                <a:gridCol w="8037575"/>
              </a:tblGrid>
              <a:tr h="402336">
                <a:tc>
                  <a:txBody>
                    <a:bodyPr wrap="square"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sz="11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跟踪项</a:t>
                      </a:r>
                    </a:p>
                  </a:txBody>
                  <a:tcPr marL="73152" marR="73152" marT="27432" marB="27432" anchor="ctr">
                    <a:solidFill>
                      <a:srgbClr val="1B4E7E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sz="11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观察点</a:t>
                      </a:r>
                    </a:p>
                  </a:txBody>
                  <a:tcPr marL="73152" marR="73152" marT="27432" marB="27432" anchor="ctr">
                    <a:solidFill>
                      <a:srgbClr val="1B4E7E"/>
                    </a:solidFill>
                  </a:tcPr>
                </a:tc>
              </a:tr>
              <a:tr h="402336">
                <a:tc>
                  <a:txBody>
                    <a:bodyPr wrap="square"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sz="1100" b="0">
                          <a:solidFill>
                            <a:srgbClr val="1E2832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公开版招股书披露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sz="1100" b="0">
                          <a:solidFill>
                            <a:srgbClr val="1E2832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收入确认政策（总额/净额）、分渠道收入拆分、毛利率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02336">
                <a:tc>
                  <a:txBody>
                    <a:bodyPr wrap="square"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sz="1100" b="0">
                          <a:solidFill>
                            <a:srgbClr val="1E2832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合同义务表</a:t>
                      </a:r>
                    </a:p>
                  </a:txBody>
                  <a:tcPr marL="73152" marR="73152" marT="27432" marB="27432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sz="1100" b="0">
                          <a:solidFill>
                            <a:srgbClr val="1E2832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5180亿美元的统计截止日、可取消部分占比、未披露的约2480亿条款</a:t>
                      </a:r>
                    </a:p>
                  </a:txBody>
                  <a:tcPr marL="73152" marR="73152" marT="27432" marB="27432" anchor="ctr">
                    <a:solidFill>
                      <a:srgbClr val="F4F6F8"/>
                    </a:solidFill>
                  </a:tcPr>
                </a:tc>
              </a:tr>
              <a:tr h="402336">
                <a:tc>
                  <a:txBody>
                    <a:bodyPr wrap="square"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sz="1100" b="0">
                          <a:solidFill>
                            <a:srgbClr val="1E2832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客户集中度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sz="1100" b="0">
                          <a:solidFill>
                            <a:srgbClr val="1E2832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2026年上半年前两大客户收入占比，验证「旧照片」推断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02336">
                <a:tc>
                  <a:txBody>
                    <a:bodyPr wrap="square"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sz="1100" b="0">
                          <a:solidFill>
                            <a:srgbClr val="1E2832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成本效率</a:t>
                      </a:r>
                    </a:p>
                  </a:txBody>
                  <a:tcPr marL="73152" marR="73152" marT="27432" marB="27432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sz="1100" b="0">
                          <a:solidFill>
                            <a:srgbClr val="1E2832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算力支出/收入比（2024年超6美元 → 2025年1.6美元）能否继续下降</a:t>
                      </a:r>
                    </a:p>
                  </a:txBody>
                  <a:tcPr marL="73152" marR="73152" marT="27432" marB="27432" anchor="ctr">
                    <a:solidFill>
                      <a:srgbClr val="F4F6F8"/>
                    </a:solidFill>
                  </a:tcPr>
                </a:tc>
              </a:tr>
              <a:tr h="402336">
                <a:tc>
                  <a:txBody>
                    <a:bodyPr wrap="square"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sz="1100" b="0">
                          <a:solidFill>
                            <a:srgbClr val="1E2832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盈利持续性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sz="1100" b="0">
                          <a:solidFill>
                            <a:srgbClr val="1E2832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2026年全年是否保持盈利（公司已明确提示未必）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02336">
                <a:tc>
                  <a:txBody>
                    <a:bodyPr wrap="square"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sz="1100" b="0">
                          <a:solidFill>
                            <a:srgbClr val="1E2832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定价公允性</a:t>
                      </a:r>
                    </a:p>
                  </a:txBody>
                  <a:tcPr marL="73152" marR="73152" marT="27432" marB="27432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sz="1100" b="0">
                          <a:solidFill>
                            <a:srgbClr val="1E2832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投资方与供应商重叠部分的关联交易定价能否被外部验证</a:t>
                      </a:r>
                    </a:p>
                  </a:txBody>
                  <a:tcPr marL="73152" marR="73152" marT="27432" marB="27432" anchor="ctr">
                    <a:solidFill>
                      <a:srgbClr val="F4F6F8"/>
                    </a:solidFill>
                  </a:tcPr>
                </a:tc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566928" y="4535424"/>
            <a:ext cx="11057839" cy="606552"/>
          </a:xfrm>
          <a:prstGeom prst="rect">
            <a:avLst/>
          </a:prstGeom>
          <a:solidFill>
            <a:srgbClr val="FDF4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66928" y="4535424"/>
            <a:ext cx="33020" cy="606552"/>
          </a:xfrm>
          <a:prstGeom prst="rect">
            <a:avLst/>
          </a:prstGeom>
          <a:solidFill>
            <a:srgbClr val="D97B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13232" y="4645152"/>
            <a:ext cx="10765231" cy="42367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32000"/>
              </a:lnSpc>
              <a:spcAft>
                <a:spcPts val="0"/>
              </a:spcAft>
            </a:pPr>
            <a:r>
              <a:rPr sz="1100" b="1">
                <a:solidFill>
                  <a:srgbClr val="D97B29"/>
                </a:solidFill>
                <a:latin typeface="微软雅黑"/>
                <a:ea typeface="微软雅黑"/>
                <a:cs typeface="微软雅黑"/>
              </a:rPr>
              <a:t>这份招股书真正的价值不在于给出一个答案，而在于第一次把问题摆到了台面上。</a:t>
            </a:r>
          </a:p>
          <a:p>
            <a:pPr>
              <a:lnSpc>
                <a:spcPct val="132000"/>
              </a:lnSpc>
              <a:spcAft>
                <a:spcPts val="0"/>
              </a:spcAft>
            </a:pPr>
            <a:r>
              <a:rPr sz="110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一家前沿AI实验室的算力承诺是它当年收入的 113倍 —— 这个比例是否可持续，公开版招股书会给出第一批答案。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66928" y="5742432"/>
            <a:ext cx="11057839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8A949E"/>
                </a:solidFill>
                <a:latin typeface="微软雅黑"/>
                <a:ea typeface="微软雅黑"/>
                <a:cs typeface="微软雅黑"/>
              </a:rPr>
              <a:t>免责声明（原文）：本内容基于公开资料和研报数据整理，不构成任何投资建议，不代表任何个人观点，仅供学习参考，请理性阅读。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1B4E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84048"/>
            <a:ext cx="11057839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2E8FB8"/>
                </a:solidFill>
                <a:latin typeface="微软雅黑"/>
                <a:ea typeface="微软雅黑"/>
                <a:cs typeface="微软雅黑"/>
              </a:rPr>
              <a:t>附录 · 共11张，均已按原文顺序嵌入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58368"/>
            <a:ext cx="11057839" cy="47548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>
                <a:solidFill>
                  <a:srgbClr val="1B4E7E"/>
                </a:solidFill>
                <a:latin typeface="微软雅黑"/>
                <a:ea typeface="微软雅黑"/>
                <a:cs typeface="微软雅黑"/>
              </a:rPr>
              <a:t>原文全部图片清单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225296"/>
            <a:ext cx="1051560" cy="38100"/>
          </a:xfrm>
          <a:prstGeom prst="rect">
            <a:avLst/>
          </a:prstGeom>
          <a:solidFill>
            <a:srgbClr val="D97B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73952"/>
            <a:ext cx="12191695" cy="15240"/>
          </a:xfrm>
          <a:prstGeom prst="rect">
            <a:avLst/>
          </a:prstGeom>
          <a:solidFill>
            <a:srgbClr val="E3E8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6528816"/>
            <a:ext cx="548640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8A949E"/>
                </a:solidFill>
                <a:latin typeface="微软雅黑"/>
                <a:ea typeface="微软雅黑"/>
                <a:cs typeface="微软雅黑"/>
              </a:rPr>
              <a:t>来源：微信公众号「404K」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27487" y="6528816"/>
            <a:ext cx="109728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1B4E7E"/>
                </a:solidFill>
                <a:latin typeface="微软雅黑"/>
                <a:ea typeface="微软雅黑"/>
                <a:cs typeface="微软雅黑"/>
              </a:rPr>
              <a:t>27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566928" y="1517904"/>
          <a:ext cx="11055096" cy="36377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7240"/>
                <a:gridCol w="2834640"/>
                <a:gridCol w="5760720"/>
                <a:gridCol w="1682496"/>
              </a:tblGrid>
              <a:tr h="303149">
                <a:tc>
                  <a:txBody>
                    <a:bodyPr wrap="square"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sz="95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序号</a:t>
                      </a:r>
                    </a:p>
                  </a:txBody>
                  <a:tcPr marL="73152" marR="73152" marT="27432" marB="27432" anchor="ctr">
                    <a:solidFill>
                      <a:srgbClr val="1B4E7E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sz="95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文件</a:t>
                      </a:r>
                    </a:p>
                  </a:txBody>
                  <a:tcPr marL="73152" marR="73152" marT="27432" marB="27432" anchor="ctr">
                    <a:solidFill>
                      <a:srgbClr val="1B4E7E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sz="95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图注（原文 alt / 内容）</a:t>
                      </a:r>
                    </a:p>
                  </a:txBody>
                  <a:tcPr marL="73152" marR="73152" marT="27432" marB="27432" anchor="ctr">
                    <a:solidFill>
                      <a:srgbClr val="1B4E7E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sz="95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所在页</a:t>
                      </a:r>
                    </a:p>
                  </a:txBody>
                  <a:tcPr marL="73152" marR="73152" marT="27432" marB="27432" anchor="ctr">
                    <a:solidFill>
                      <a:srgbClr val="1B4E7E"/>
                    </a:solidFill>
                  </a:tcPr>
                </a:tc>
              </a:tr>
              <a:tr h="303149">
                <a:tc>
                  <a:txBody>
                    <a:bodyPr wrap="square"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sz="950" b="0">
                          <a:solidFill>
                            <a:srgbClr val="1E2832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1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sz="950" b="0">
                          <a:solidFill>
                            <a:srgbClr val="1E2832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01_header.png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sz="950" b="0">
                          <a:solidFill>
                            <a:srgbClr val="1E2832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404K 知识星球（原文头图）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sz="950" b="0">
                          <a:solidFill>
                            <a:srgbClr val="1E2832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P03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03149">
                <a:tc>
                  <a:txBody>
                    <a:bodyPr wrap="square"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sz="950" b="0">
                          <a:solidFill>
                            <a:srgbClr val="1E2832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2</a:t>
                      </a:r>
                    </a:p>
                  </a:txBody>
                  <a:tcPr marL="73152" marR="73152" marT="27432" marB="27432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sz="950" b="0">
                          <a:solidFill>
                            <a:srgbClr val="1E2832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02_45.9_vs_5180.png</a:t>
                      </a:r>
                    </a:p>
                  </a:txBody>
                  <a:tcPr marL="73152" marR="73152" marT="27432" marB="27432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sz="950" b="0">
                          <a:solidFill>
                            <a:srgbClr val="1E2832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招股书披露的核心数字：45.9亿美元收入对应5180亿美元远期义务</a:t>
                      </a:r>
                    </a:p>
                  </a:txBody>
                  <a:tcPr marL="73152" marR="73152" marT="27432" marB="27432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sz="950" b="0">
                          <a:solidFill>
                            <a:srgbClr val="1E2832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P05</a:t>
                      </a:r>
                    </a:p>
                  </a:txBody>
                  <a:tcPr marL="73152" marR="73152" marT="27432" marB="27432" anchor="ctr">
                    <a:solidFill>
                      <a:srgbClr val="F4F6F8"/>
                    </a:solidFill>
                  </a:tcPr>
                </a:tc>
              </a:tr>
              <a:tr h="303149">
                <a:tc>
                  <a:txBody>
                    <a:bodyPr wrap="square"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sz="950" b="0">
                          <a:solidFill>
                            <a:srgbClr val="1E2832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3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sz="950" b="0">
                          <a:solidFill>
                            <a:srgbClr val="1E2832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03_run_rate_path.png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sz="950" b="0">
                          <a:solidFill>
                            <a:srgbClr val="1E2832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年化收入七个月里从约90亿美元升到650亿美元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sz="950" b="0">
                          <a:solidFill>
                            <a:srgbClr val="1E2832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P08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03149">
                <a:tc>
                  <a:txBody>
                    <a:bodyPr wrap="square"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sz="950" b="0">
                          <a:solidFill>
                            <a:srgbClr val="1E2832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4</a:t>
                      </a:r>
                    </a:p>
                  </a:txBody>
                  <a:tcPr marL="73152" marR="73152" marT="27432" marB="27432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sz="950" b="0">
                          <a:solidFill>
                            <a:srgbClr val="1E2832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04_quarterly_revenue.png</a:t>
                      </a:r>
                    </a:p>
                  </a:txBody>
                  <a:tcPr marL="73152" marR="73152" marT="27432" marB="27432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sz="950" b="0">
                          <a:solidFill>
                            <a:srgbClr val="1E2832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2026年一季度单季收入已超过2025年全年</a:t>
                      </a:r>
                    </a:p>
                  </a:txBody>
                  <a:tcPr marL="73152" marR="73152" marT="27432" marB="27432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sz="950" b="0">
                          <a:solidFill>
                            <a:srgbClr val="1E2832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P09</a:t>
                      </a:r>
                    </a:p>
                  </a:txBody>
                  <a:tcPr marL="73152" marR="73152" marT="27432" marB="27432" anchor="ctr">
                    <a:solidFill>
                      <a:srgbClr val="F4F6F8"/>
                    </a:solidFill>
                  </a:tcPr>
                </a:tc>
              </a:tr>
              <a:tr h="303149">
                <a:tc>
                  <a:txBody>
                    <a:bodyPr wrap="square"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sz="950" b="0">
                          <a:solidFill>
                            <a:srgbClr val="1E2832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5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sz="950" b="0">
                          <a:solidFill>
                            <a:srgbClr val="1E2832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05_net_loss_bridge.png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sz="950" b="0">
                          <a:solidFill>
                            <a:srgbClr val="1E2832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近420亿美元净亏损：经营亏掉80.6亿美元，其余主要是会计费用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sz="950" b="0">
                          <a:solidFill>
                            <a:srgbClr val="1E2832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P12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03149">
                <a:tc>
                  <a:txBody>
                    <a:bodyPr wrap="square"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sz="950" b="0">
                          <a:solidFill>
                            <a:srgbClr val="1E2832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6</a:t>
                      </a:r>
                    </a:p>
                  </a:txBody>
                  <a:tcPr marL="73152" marR="73152" marT="27432" marB="27432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sz="950" b="0">
                          <a:solidFill>
                            <a:srgbClr val="1E2832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06_contracts_2700.png</a:t>
                      </a:r>
                    </a:p>
                  </a:txBody>
                  <a:tcPr marL="73152" marR="73152" marT="27432" marB="27432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sz="950" b="0">
                          <a:solidFill>
                            <a:srgbClr val="1E2832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已公开的算力合同：金额合计约2700亿美元，条款松紧不一</a:t>
                      </a:r>
                    </a:p>
                  </a:txBody>
                  <a:tcPr marL="73152" marR="73152" marT="27432" marB="27432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sz="950" b="0">
                          <a:solidFill>
                            <a:srgbClr val="1E2832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P15</a:t>
                      </a:r>
                    </a:p>
                  </a:txBody>
                  <a:tcPr marL="73152" marR="73152" marT="27432" marB="27432" anchor="ctr">
                    <a:solidFill>
                      <a:srgbClr val="F4F6F8"/>
                    </a:solidFill>
                  </a:tcPr>
                </a:tc>
              </a:tr>
              <a:tr h="303149">
                <a:tc>
                  <a:txBody>
                    <a:bodyPr wrap="square"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sz="950" b="0">
                          <a:solidFill>
                            <a:srgbClr val="1E2832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7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sz="950" b="0">
                          <a:solidFill>
                            <a:srgbClr val="1E2832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07_compute_contracts.png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sz="950" b="0">
                          <a:solidFill>
                            <a:srgbClr val="1E2832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公开合同约2700亿美元，为总义务的一半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sz="950" b="0">
                          <a:solidFill>
                            <a:srgbClr val="1E2832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P16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03149">
                <a:tc>
                  <a:txBody>
                    <a:bodyPr wrap="square"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sz="950" b="0">
                          <a:solidFill>
                            <a:srgbClr val="1E2832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8</a:t>
                      </a:r>
                    </a:p>
                  </a:txBody>
                  <a:tcPr marL="73152" marR="73152" marT="27432" marB="27432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sz="950" b="0">
                          <a:solidFill>
                            <a:srgbClr val="1E2832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08_governance.png</a:t>
                      </a:r>
                    </a:p>
                  </a:txBody>
                  <a:tcPr marL="73152" marR="73152" marT="27432" marB="27432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sz="950" b="0">
                          <a:solidFill>
                            <a:srgbClr val="1E2832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关键表决和多数董事席位，公众股东都没有决定权</a:t>
                      </a:r>
                    </a:p>
                  </a:txBody>
                  <a:tcPr marL="73152" marR="73152" marT="27432" marB="27432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sz="950" b="0">
                          <a:solidFill>
                            <a:srgbClr val="1E2832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P21</a:t>
                      </a:r>
                    </a:p>
                  </a:txBody>
                  <a:tcPr marL="73152" marR="73152" marT="27432" marB="27432" anchor="ctr">
                    <a:solidFill>
                      <a:srgbClr val="F4F6F8"/>
                    </a:solidFill>
                  </a:tcPr>
                </a:tc>
              </a:tr>
              <a:tr h="303149">
                <a:tc>
                  <a:txBody>
                    <a:bodyPr wrap="square"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sz="950" b="0">
                          <a:solidFill>
                            <a:srgbClr val="1E2832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9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sz="950" b="0">
                          <a:solidFill>
                            <a:srgbClr val="1E2832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09_planet_qr.png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sz="950" b="0">
                          <a:solidFill>
                            <a:srgbClr val="1E2832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研报平权知识星球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sz="950" b="0">
                          <a:solidFill>
                            <a:srgbClr val="1E2832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P29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03149">
                <a:tc>
                  <a:txBody>
                    <a:bodyPr wrap="square"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sz="950" b="0">
                          <a:solidFill>
                            <a:srgbClr val="1E2832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10</a:t>
                      </a:r>
                    </a:p>
                  </a:txBody>
                  <a:tcPr marL="73152" marR="73152" marT="27432" marB="27432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sz="950" b="0">
                          <a:solidFill>
                            <a:srgbClr val="1E2832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10_placeholder.png</a:t>
                      </a:r>
                    </a:p>
                  </a:txBody>
                  <a:tcPr marL="73152" marR="73152" marT="27432" marB="27432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sz="950" b="0">
                          <a:solidFill>
                            <a:srgbClr val="1E2832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信息自留地知识星球</a:t>
                      </a:r>
                    </a:p>
                  </a:txBody>
                  <a:tcPr marL="73152" marR="73152" marT="27432" marB="27432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sz="950" b="0">
                          <a:solidFill>
                            <a:srgbClr val="1E2832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P29</a:t>
                      </a:r>
                    </a:p>
                  </a:txBody>
                  <a:tcPr marL="73152" marR="73152" marT="27432" marB="27432" anchor="ctr">
                    <a:solidFill>
                      <a:srgbClr val="F4F6F8"/>
                    </a:solidFill>
                  </a:tcPr>
                </a:tc>
              </a:tr>
              <a:tr h="303149">
                <a:tc>
                  <a:txBody>
                    <a:bodyPr wrap="square"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sz="950" b="0">
                          <a:solidFill>
                            <a:srgbClr val="1E2832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11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sz="950" b="0">
                          <a:solidFill>
                            <a:srgbClr val="1E2832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11_cover.png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sz="950" b="0">
                          <a:solidFill>
                            <a:srgbClr val="1E2832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公众号封面图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sz="950" b="0">
                          <a:solidFill>
                            <a:srgbClr val="1E2832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P29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566928" y="5292851"/>
            <a:ext cx="11057839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8A949E"/>
                </a:solidFill>
                <a:latin typeface="微软雅黑"/>
                <a:ea typeface="微软雅黑"/>
                <a:cs typeface="微软雅黑"/>
              </a:rPr>
              <a:t>原图副本位于 PPT 同目录下的 images 文件夹，可直接用于二次编辑。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1B4E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84048"/>
            <a:ext cx="11057839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2E8FB8"/>
                </a:solidFill>
                <a:latin typeface="微软雅黑"/>
                <a:ea typeface="微软雅黑"/>
                <a:cs typeface="微软雅黑"/>
              </a:rPr>
              <a:t>附录 · 与正文内容无关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58368"/>
            <a:ext cx="11057839" cy="47548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>
                <a:solidFill>
                  <a:srgbClr val="1B4E7E"/>
                </a:solidFill>
                <a:latin typeface="微软雅黑"/>
                <a:ea typeface="微软雅黑"/>
                <a:cs typeface="微软雅黑"/>
              </a:rPr>
              <a:t>文末推广配图（原文留存）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225296"/>
            <a:ext cx="1051560" cy="38100"/>
          </a:xfrm>
          <a:prstGeom prst="rect">
            <a:avLst/>
          </a:prstGeom>
          <a:solidFill>
            <a:srgbClr val="D97B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73952"/>
            <a:ext cx="12191695" cy="15240"/>
          </a:xfrm>
          <a:prstGeom prst="rect">
            <a:avLst/>
          </a:prstGeom>
          <a:solidFill>
            <a:srgbClr val="E3E8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6528816"/>
            <a:ext cx="548640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8A949E"/>
                </a:solidFill>
                <a:latin typeface="微软雅黑"/>
                <a:ea typeface="微软雅黑"/>
                <a:cs typeface="微软雅黑"/>
              </a:rPr>
              <a:t>来源：微信公众号「404K」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27487" y="6528816"/>
            <a:ext cx="109728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1B4E7E"/>
                </a:solidFill>
                <a:latin typeface="微软雅黑"/>
                <a:ea typeface="微软雅黑"/>
                <a:cs typeface="微软雅黑"/>
              </a:rPr>
              <a:t>28</a:t>
            </a:r>
          </a:p>
        </p:txBody>
      </p:sp>
      <p:pic>
        <p:nvPicPr>
          <p:cNvPr id="9" name="Picture 8" descr="09_planet_q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0939" y="1563624"/>
            <a:ext cx="2518138" cy="27432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66928" y="4471416"/>
            <a:ext cx="356616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1">
                <a:solidFill>
                  <a:srgbClr val="1B4E7E"/>
                </a:solidFill>
                <a:latin typeface="微软雅黑"/>
                <a:ea typeface="微软雅黑"/>
                <a:cs typeface="微软雅黑"/>
              </a:rPr>
              <a:t>图片 9｜研报平权知识星球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8A949E"/>
                </a:solidFill>
                <a:latin typeface="微软雅黑"/>
                <a:ea typeface="微软雅黑"/>
                <a:cs typeface="微软雅黑"/>
              </a:rPr>
              <a:t>来源标注：微信公众号「404K」</a:t>
            </a:r>
          </a:p>
        </p:txBody>
      </p:sp>
      <p:pic>
        <p:nvPicPr>
          <p:cNvPr id="11" name="Picture 10" descr="10_placehold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6555" y="1563624"/>
            <a:ext cx="2518138" cy="27432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352544" y="4471416"/>
            <a:ext cx="356616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1">
                <a:solidFill>
                  <a:srgbClr val="1B4E7E"/>
                </a:solidFill>
                <a:latin typeface="微软雅黑"/>
                <a:ea typeface="微软雅黑"/>
                <a:cs typeface="微软雅黑"/>
              </a:rPr>
              <a:t>图片 10｜信息自留地知识星球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8A949E"/>
                </a:solidFill>
                <a:latin typeface="微软雅黑"/>
                <a:ea typeface="微软雅黑"/>
                <a:cs typeface="微软雅黑"/>
              </a:rPr>
              <a:t>来源标注：微信公众号「404K」</a:t>
            </a:r>
          </a:p>
        </p:txBody>
      </p:sp>
      <p:pic>
        <p:nvPicPr>
          <p:cNvPr id="13" name="Picture 12" descr="11_cov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38160" y="1931416"/>
            <a:ext cx="3566160" cy="2007616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8138160" y="4471416"/>
            <a:ext cx="356616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1">
                <a:solidFill>
                  <a:srgbClr val="1B4E7E"/>
                </a:solidFill>
                <a:latin typeface="微软雅黑"/>
                <a:ea typeface="微软雅黑"/>
                <a:cs typeface="微软雅黑"/>
              </a:rPr>
              <a:t>图片 11｜公众号封面图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8A949E"/>
                </a:solidFill>
                <a:latin typeface="微软雅黑"/>
                <a:ea typeface="微软雅黑"/>
                <a:cs typeface="微软雅黑"/>
              </a:rPr>
              <a:t>来源标注：微信公众号「404K」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66928" y="5038344"/>
            <a:ext cx="11057839" cy="606552"/>
          </a:xfrm>
          <a:prstGeom prst="rect">
            <a:avLst/>
          </a:prstGeom>
          <a:solidFill>
            <a:srgbClr val="FDF4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566928" y="5038344"/>
            <a:ext cx="33020" cy="606552"/>
          </a:xfrm>
          <a:prstGeom prst="rect">
            <a:avLst/>
          </a:prstGeom>
          <a:solidFill>
            <a:srgbClr val="D97B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13232" y="5148072"/>
            <a:ext cx="10765231" cy="42367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32000"/>
              </a:lnSpc>
              <a:spcAft>
                <a:spcPts val="0"/>
              </a:spcAft>
            </a:pPr>
            <a:r>
              <a:rPr sz="110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原文剩余 </a:t>
            </a:r>
            <a:r>
              <a:rPr sz="1100" b="1">
                <a:solidFill>
                  <a:srgbClr val="D97B29"/>
                </a:solidFill>
                <a:latin typeface="微软雅黑"/>
                <a:ea typeface="微软雅黑"/>
                <a:cs typeface="微软雅黑"/>
              </a:rPr>
              <a:t>30% 章节</a:t>
            </a:r>
            <a:r>
              <a:rPr sz="110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 可在知识星球查看，完整原文及参考报告原文已发布。</a:t>
            </a:r>
          </a:p>
          <a:p>
            <a:pPr>
              <a:lnSpc>
                <a:spcPct val="132000"/>
              </a:lnSpc>
              <a:spcAft>
                <a:spcPts val="0"/>
              </a:spcAft>
            </a:pPr>
            <a:r>
              <a:rPr sz="110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本内容基于公开资料和研报数据整理，</a:t>
            </a:r>
            <a:r>
              <a:rPr sz="1100" b="1">
                <a:solidFill>
                  <a:srgbClr val="D97B29"/>
                </a:solidFill>
                <a:latin typeface="微软雅黑"/>
                <a:ea typeface="微软雅黑"/>
                <a:cs typeface="微软雅黑"/>
              </a:rPr>
              <a:t>不构成任何投资建议</a:t>
            </a:r>
            <a:r>
              <a:rPr sz="1100" b="0">
                <a:solidFill>
                  <a:srgbClr val="1E2832"/>
                </a:solidFill>
                <a:latin typeface="微软雅黑"/>
                <a:ea typeface="微软雅黑"/>
                <a:cs typeface="微软雅黑"/>
              </a:rPr>
              <a:t>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