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760720"/>
            <a:ext cx="12191695" cy="109728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0"/>
            <a:ext cx="11094415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AMD Helios 机架级 AI 超节点技术概述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00C0E0"/>
                </a:solidFill>
                <a:latin typeface="Microsoft YaHei"/>
                <a:ea typeface="Microsoft YaHei"/>
                <a:latin typeface="Calibri"/>
              </a:rPr>
              <a:t>AMD Instinct MI455X  |  72-GPU Rack-Scale System  |  UALink 开放标准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摘要：AMD Helios 直接对标 NVIDIA NVL72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3152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00C0E0"/>
                </a:solidFill>
                <a:latin typeface="Microsoft YaHei"/>
                <a:ea typeface="Microsoft YaHei"/>
                <a:latin typeface="Calibri"/>
              </a:rPr>
              <a:t>72 颗 MI455X GPU · 31TB HBM4 · 2.9 EFLOPS FP4 · 开放 UALink 标准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AMD 于 2026 年 7 月发布首个 AMD Helios 机架级 AI 系统，直接对标英伟达 NVL72。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8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在单个机柜内集成了 72 颗 MI455X GPU、31TB HBM4 内存，可提供 2.9 EFLOPS 的 FP4 推理算力。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算力</a:t>
            </a:r>
            <a:r>
              <a:rPr sz="18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：UALoE72 的 FP4 算力达 2.9 EFLOPS，与 Vera Rubin 的 3.6 EFLOPS 差距不大；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内存</a:t>
            </a:r>
            <a:r>
              <a:rPr sz="18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：UALoE72 配备 31TB HBM4 内存容量，是 Vera Rubin NVL72 的 1.5 倍；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互联</a:t>
            </a:r>
            <a:r>
              <a:rPr sz="18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：Helios 采用开放标准的 UALink 协议，互联总带宽与 Vera Rubin 持平。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一、AMD MI455X GPU 技术概述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3152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00C0E0"/>
                </a:solidFill>
                <a:latin typeface="Microsoft YaHei"/>
                <a:ea typeface="Microsoft YaHei"/>
                <a:latin typeface="Calibri"/>
              </a:rPr>
              <a:t>CDNA 5 架构 · 2nm 制程 · 3200 亿晶体管 · 专为 Helios 设计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AMD Instinct MI455X</a:t>
            </a:r>
            <a:r>
              <a:rPr sz="17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 于 2026 年 7 月发布，基于全新的 CDNA 5 架构，首款采用 2nm 制程工艺，结合 Chiplet 设计，集成了 3200 亿个晶体管，专为 AMD Helios 机架级解决方案设计，面向大规模的 AI 训练、推理和微调工作负载。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7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/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MI455X 并非单独销售</a:t>
            </a:r>
            <a:r>
              <a:rPr sz="17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，而是深度集成于 AMD Helios 机架级解决方案中，基于 OCP 开放标准，将 72 颗 MI455X GPU、EPYC 9006 系列 CPU（代号 "Venice"）和 Pensando 网络整合到一个机架内。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7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/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单台 Helios 机架可提供</a:t>
            </a:r>
            <a:r>
              <a:rPr sz="17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：2.9 EFLOPS 的 AI 算力、31 TB 的 HBM4 内存池以及 260 TB/s 的扩展带宽。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101010"/>
                </a:solidFill>
                <a:latin typeface="Microsoft YaHei"/>
                <a:ea typeface="Microsoft YaHei"/>
                <a:latin typeface="Calibri"/>
              </a:rPr>
              <a:t>AMD MI455X 系列 Helios 与英伟达 Vera Rubin NVL72 参数对比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188720"/>
          <a:ext cx="1124712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297680"/>
                <a:gridCol w="4663440"/>
              </a:tblGrid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规格</a:t>
                      </a:r>
                    </a:p>
                  </a:txBody>
                  <a:tcPr marL="73152" marR="73152" marT="36576" marB="36576">
                    <a:solidFill>
                      <a:srgbClr val="00C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AMD Helios</a:t>
                      </a:r>
                    </a:p>
                  </a:txBody>
                  <a:tcPr marL="73152" marR="73152" marT="36576" marB="36576">
                    <a:solidFill>
                      <a:srgbClr val="00C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Vera Rubin NVL72</a:t>
                      </a:r>
                    </a:p>
                  </a:txBody>
                  <a:tcPr marL="73152" marR="73152" marT="36576" marB="36576">
                    <a:solidFill>
                      <a:srgbClr val="00C0E0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GPU 数量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72 Instinct MI455X GPUs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72 Rubin GPUs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CPU 数量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18 EPYC Venice CPUs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36 Vera CPUs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CPU 核心数量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4608 Zen6 Cores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3168 NVIDIA Olympus Cores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制造工艺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Advanced 2nm/3nm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TSMC Custom 2nm/3nm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FP4 算力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2.9 EFLOPS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3.6 EFLOPS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互联技术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UALink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NVLink6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互联总带宽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260 TB/s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260 TB/s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内存容量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31 TB HBM4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20.7 TB HBM4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548640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资料来源：公司官网、智能计算芯世界公众号、新智元公众号、东兴证券研究所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27729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101010"/>
                </a:solidFill>
                <a:latin typeface="Microsoft YaHei"/>
                <a:ea typeface="Microsoft YaHei"/>
                <a:latin typeface="Calibri"/>
              </a:rPr>
              <a:t>MI455X 详细参数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1440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188720"/>
          <a:ext cx="1124712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/>
                <a:gridCol w="8229600"/>
              </a:tblGrid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规格类别</a:t>
                      </a:r>
                    </a:p>
                  </a:txBody>
                  <a:tcPr marL="73152" marR="73152" marT="36576" marB="36576">
                    <a:solidFill>
                      <a:srgbClr val="00C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MI455X 详细参数</a:t>
                      </a:r>
                    </a:p>
                  </a:txBody>
                  <a:tcPr marL="73152" marR="73152" marT="36576" marB="36576">
                    <a:solidFill>
                      <a:srgbClr val="00C0E0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核心架构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第五代 CDNA 5 架构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制程工艺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计算核心 (XCD)：2nm；I/O 与 FCD 核心：3nm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晶体管数量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3200 亿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计算单元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256 个 工作组处理器(WGP)，采用 Wave32 执行架构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峰值算力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40.3 PFLOPS (MXFP4) / 20.1 PFLOPS (MXFP8)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HBM4 显存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432 GB，带宽 23.3 TB/s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缓存架构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L2 缓存 192 MB；总本地数据存储 (LDS) 96 MB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纵向扩展带宽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3.6 TB/s (通过 36 条 UALoE 链路)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484632">
                <a:tc>
                  <a:txBody>
                    <a:bodyPr wrap="square"/>
                    <a:lstStyle/>
                    <a:p>
                      <a:pPr algn="ctr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横向扩展带宽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600 GB/s (通过最多 3 块 Pensando Vulcano 800 网卡)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AMD Instinct MI455X GPU vs MI355X GPU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3152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00C0E0"/>
                </a:solidFill>
                <a:latin typeface="Microsoft YaHei"/>
                <a:ea typeface="Microsoft YaHei"/>
                <a:latin typeface="Calibri"/>
              </a:rPr>
              <a:t>代际性能跃升：内存、带宽与峰值算力全面提升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392" y="1371600"/>
            <a:ext cx="6808911" cy="4937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AMD 数据中心网络路线图（2023 - 2027）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3152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00C0E0"/>
                </a:solidFill>
                <a:latin typeface="Microsoft YaHei"/>
                <a:ea typeface="Microsoft YaHei"/>
                <a:latin typeface="Calibri"/>
              </a:rPr>
              <a:t>从 8 卡 UBB 走向 72 卡、256 卡超节点架构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371600"/>
            <a:ext cx="9258300" cy="4937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AMD 网络演进三阶段：8 卡 → 72 卡 → 256 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97280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2023 - 2025 年（8 卡时代）</a:t>
            </a: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：主要通过 UBB（Universal Baseboard，通用基板）在 PCB 上实现 8 卡互联，带宽从 7×128 GB/s 提升至 7×153.6 GB/s，通道速率从 32 Gb/s 提升至 38 Gb/s。</a:t>
            </a:r>
          </a:p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2026 年（MI455X 拐点）</a:t>
            </a: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：逻辑 GPU 数量提升至 72 卡，拓扑结构变为单层全交换（All-to-All），任意两个 GPU 之间都能实现单跳通信。互联介质从 PCB 转向铜缆 DAC + 有源重定时器，单 GPU 带宽跃升至 7×800 GB/s，通道速率飙升到 200 Gb/s。引入独立交换芯片，聚合带宽高达 102.4 Tb/s。</a:t>
            </a:r>
          </a:p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2027 年（MI500X 时代）</a:t>
            </a: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：进一步扩展到 256 卡，采用 3-rack Pod 架构，互联介质升级为 CPC（共封装铜缆）或 CPO（共封装光学），单 GPU 带宽达到 2,400 GB/s。</a:t>
            </a:r>
          </a:p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/>
            </a:r>
          </a:p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“超节点”是 AMD 核心方向</a:t>
            </a: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：网络路线图将从 8 卡 UBB 架构转向 72 卡、256 卡的超节点架构，直接对标 NVIDIA NVL72、NVL576 等方案，通过更大规模的单节点互联来减少跨节点通信开销，提升大模型训练效率。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Helios Scale Up UALoE 网络拓扑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3152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00C0E0"/>
                </a:solidFill>
                <a:latin typeface="Microsoft YaHei"/>
                <a:ea typeface="Microsoft YaHei"/>
                <a:latin typeface="Calibri"/>
              </a:rPr>
              <a:t>单 GPU 3.6 TB/s 双向带宽 · Infinity Fabric 256 GB/s · UALink128 256 GB/s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37" y="1371600"/>
            <a:ext cx="10509421" cy="4937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AMD Helios — The Rack-Scale AI Infrastructure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3152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00C0E0"/>
                </a:solidFill>
                <a:latin typeface="Microsoft YaHei"/>
                <a:ea typeface="Microsoft YaHei"/>
                <a:latin typeface="Calibri"/>
              </a:rPr>
              <a:t>2.9 ExaFLOPS · 31 TB HBM4 · 1.7 PB/s 内存带宽 · 72 GPUs · 260/43 TB/s 互联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514" y="1371600"/>
            <a:ext cx="8818666" cy="4937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127729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101010"/>
                </a:solidFill>
                <a:latin typeface="Microsoft YaHei"/>
                <a:ea typeface="Microsoft YaHei"/>
                <a:latin typeface="Calibri"/>
              </a:rPr>
              <a:t>AMD Helios 机架具体规格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1440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188720"/>
          <a:ext cx="1124712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8961120"/>
              </a:tblGrid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参数类别</a:t>
                      </a:r>
                    </a:p>
                  </a:txBody>
                  <a:tcPr marL="73152" marR="73152" marT="36576" marB="36576">
                    <a:solidFill>
                      <a:srgbClr val="00C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AMD Helios 机架具体规格</a:t>
                      </a:r>
                    </a:p>
                  </a:txBody>
                  <a:tcPr marL="73152" marR="73152" marT="36576" marB="36576">
                    <a:solidFill>
                      <a:srgbClr val="00C0E0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机架形态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双宽 OCP Open Rack Wide (ORW) 标准，44OU 高，宽 1.2 米。非整机销售，而是参考设计。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核心组成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72 颗 Instinct MI455X GPU + 18 颗 EPYC 9006 "Venice" CPU。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峰值算力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2.9 EFLOPS (FP4) 或 1.4 EFLOPS (FP8)。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内存规格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总计 31 TB HBM4 内存，聚合带宽达 1.4 - 1.7 PB/s。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互联带宽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纵向扩展 (Scale-up) 带宽 260 TB/s，横向扩展 (Scale-out) 带宽 43 TB/s。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CPU 核心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总计 4600 个 Zen 6 核心。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物理与散热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全液冷，18 个计算托盘 + 6 个交换模块，重量约 2268 公斤，功耗 225-245 kW。</a:t>
                      </a:r>
                    </a:p>
                  </a:txBody>
                  <a:tcPr marL="73152" marR="73152" marT="36576" marB="36576">
                    <a:solidFill>
                      <a:srgbClr val="F2F2F2"/>
                    </a:solidFill>
                  </a:tcPr>
                </a:tc>
              </a:tr>
              <a:tr h="538480">
                <a:tc>
                  <a:txBody>
                    <a:bodyPr wrap="square"/>
                    <a:lstStyle/>
                    <a:p>
                      <a:pPr algn="ctr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关键特性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>
                          <a:solidFill>
                            <a:srgbClr val="222222"/>
                          </a:solidFill>
                          <a:latin typeface="Microsoft YaHei"/>
                          <a:ea typeface="Microsoft YaHei"/>
                          <a:latin typeface="Calibri"/>
                        </a:rPr>
                        <a:t>基于 UALoE 开放标准实现机架内全互联；采用 Pensando Vulcano 800 网卡。</a:t>
                      </a:r>
                    </a:p>
                  </a:txBody>
                  <a:tcPr marL="73152" marR="73152" marT="36576" marB="36576"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127729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Helios 机柜物理布置：18 计算托盘 + 6 交换模块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31520"/>
            <a:ext cx="112772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00C0E0"/>
                </a:solidFill>
                <a:latin typeface="Microsoft YaHei"/>
                <a:ea typeface="Microsoft YaHei"/>
                <a:latin typeface="Calibri"/>
              </a:rPr>
              <a:t>上下各 9 个计算托盘 × 4 颗 MI450 GPU = 72 GPU 统一计算域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548640" cy="45720"/>
          </a:xfrm>
          <a:prstGeom prst="rect">
            <a:avLst/>
          </a:prstGeom>
          <a:solidFill>
            <a:srgbClr val="00C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417320"/>
            <a:ext cx="5120640" cy="484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单台 Helios 机架布置：</a:t>
            </a: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18 个计算节点 + 6 个交换节点。顶部 9 个 + 底部 9 个计算托盘交错排列。每个计算托盘容纳 4 颗 MI450 GPU。整机柜形成 72 GPU 统一计算域。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/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交换托盘</a:t>
            </a: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：包含两个 Tomahawk 6 102.4T 以太网交换机。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/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双宽结构</a:t>
            </a: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  <a:latin typeface="Calibri"/>
              </a:rPr>
              <a:t>：为未来升级预留物理空间，例如可扩展至 144 GPU 配置，而无需重新设计机架基础设施。</a:t>
            </a:r>
          </a:p>
        </p:txBody>
      </p:sp>
      <p:pic>
        <p:nvPicPr>
          <p:cNvPr id="8" name="Picture 7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2125127"/>
            <a:ext cx="5943600" cy="36135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760" y="65379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AMD Helios 超节点技术概述  |  资料来源：AMD官网、智能计算芯世界、新智元、东兴证券研究所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7295" y="653796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555555"/>
                </a:solidFill>
                <a:latin typeface="Microsoft YaHei"/>
                <a:ea typeface="Microsoft YaHei"/>
                <a:latin typeface="Calibri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