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开场要点：今天这份报告聚焦三个相互关联的核心命题——Token 单价、Token 总量、商业价值。三者缺一不可：不知道成本就不知道规模化的天花板，不知道消耗就不知道成本曲线，不知道价值就不知道为何投入。全篇将用 18-20 页内容，给出可落地的量化框架。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执行摘要三句话：成本下降速度比摩尔定律还快；Token 消耗随 Agent 化指数级放大；价值实现必须走过 PoC→Scale 五阶路径。向听众强调：这页是后续 18 页的浓缩。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目录五部分：背景 + 三大核心问题 + 战略建议。每页控制在 1.5-2 分钟，全篇 30-35 分钟可讲完。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痛点 + 窗口期双视角：行业在 PoC 满天飞的阶段已经结束，接下来 12-18 个月是 ROI 兑现的关键期。听众如果是投资人，重点讲窗口期；如果是企业管理层，重点讲痛点。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第一部分核心：用 TCO 而非 API 报价思考成本。包含成本拆解、模型对比、上下文/量化敏感性、下降曲线四张图。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GPU 算力 42% 是最大的可优化项——模型架构与推理引擎优化的红利都集中在这。显存 + 能耗 32% 是数据中心选址、PUE、液冷的优化对象。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对比要点：开源 + 自建 vs 闭源 API 的成本差距是 10-50 倍，但要注意能力差距 5-15%。决策不是二选一，而是分层架构。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重点：长上下文是隐性成本炸弹。RAG 不是落后于长上下文，而是工程理性的必然选择。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INT8 是当前生产环境的甜点，INT4 在 2025-2026 年逐步主流化。INT2 仅适用于特定边缘 / IoT 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曲线斜率比摩尔定律还陡，意味着今天的早期投资是低价期权。听众如果是 CFO，可以类比早年云计算的下降曲线。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第二部分核心：把 Token 消耗从不可控变成可预测。包含驱动因素、上下/下而预测法、三场景模型。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Agent 化是 2026 年 Token 消耗最大变量——单任务从单次调用变成 5-20 次。这一点直接影响基础设施规划。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两种方法必须双校验——单用 Top-Down 易遗漏 Agent 放大效应；单用 Bottom-Up 易高估早期渗透率。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三场景不是猜测，而是风险对冲。容量按乐观做，成本按基准谈，红线按悲观设。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第三部分核心：把技术投入翻译为业务价值。包含评估框架、ROI 公式、五大场景案例、LTV/CAC、PoC→Scale。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四个维度都需要量化。体验溢价最难但最重要——可用 NPS / 留存率代理。ROI 公式的分子分母都要做完整，避免漏算隐性成本。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智能客服 ROI 最高是因为替代率最高 + 价值最易量化。代码助手 ROI 看似高但前期投入大；合同审核 ROI 高但天花板有限。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AI 产品的盈利公式比传统 SaaS 多一个变量——AI 成本。毛利率要单独看 AI 成本占比，超过 30% 必须行动。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80% AI 项目卡在 Pilot 阶段——根本原因是 ROI 验证失败。每阶段必须设可证伪的 KPI，否则永远停在 demo。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Microsoft YaHei"/>
                <a:ea typeface="Microsoft YaHei"/>
              </a:rPr>
              <a:t>结尾强调三件事：决策框架 (TCO + 三场景 + 5 阶段)、执行抓手 (Token 计量 + 双校验 + KPI 门槛)、战略窗口 (年化 -35% 的下降速度意味着今天就是低成本起点)。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822960"/>
            <a:ext cx="2194560" cy="45720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841248"/>
            <a:ext cx="2194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深度研究 · 战略分析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大模型成本与商业价值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3464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0EA5E9"/>
                </a:solidFill>
                <a:latin typeface="Microsoft YaHei"/>
                <a:ea typeface="Microsoft YaHei"/>
              </a:rPr>
              <a:t>三大核心问题的建模、预测与决策框架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794760"/>
            <a:ext cx="1463040" cy="457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4206240"/>
            <a:ext cx="338328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34340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F59E0B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8463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成本建模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035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0EA5E9"/>
                </a:solidFill>
                <a:latin typeface="Microsoft YaHei"/>
                <a:ea typeface="Microsoft YaHei"/>
              </a:rPr>
              <a:t>Cost per Million Token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80559" y="4206240"/>
            <a:ext cx="338328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434340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F59E0B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48463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Token 预测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53035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0EA5E9"/>
                </a:solidFill>
                <a:latin typeface="Microsoft YaHei"/>
                <a:ea typeface="Microsoft YaHei"/>
              </a:rPr>
              <a:t>Token Volume Forecast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4206240"/>
            <a:ext cx="3383280" cy="1463040"/>
          </a:xfrm>
          <a:prstGeom prst="roundRect">
            <a:avLst/>
          </a:prstGeom>
          <a:solidFill>
            <a:srgbClr val="1E293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0" y="434340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F59E0B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484632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价值估算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530352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0EA5E9"/>
                </a:solidFill>
                <a:latin typeface="Microsoft YaHei"/>
                <a:ea typeface="Microsoft YaHei"/>
              </a:rPr>
              <a:t>Business Value Estimation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9893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</a:rPr>
              <a:t>AI 行业战略分析师 · 内部决策参考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626364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</a:rPr>
              <a:t>受众：企业管理层 / 投资人 / 产品负责人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0" y="626364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200" b="0">
                <a:solidFill>
                  <a:srgbClr val="F59E0B"/>
                </a:solidFill>
                <a:latin typeface="Microsoft YaHei"/>
                <a:ea typeface="Microsoft YaHei"/>
              </a:rPr>
              <a:t>2026 年 9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执行摘要 (Executive Summary)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Three Pivotal Questions, Three Actionable Answers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463040"/>
            <a:ext cx="36576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463040"/>
            <a:ext cx="3657600" cy="6400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5544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62763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成本建模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28600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563EB"/>
                </a:solidFill>
                <a:latin typeface="Microsoft YaHei"/>
                <a:ea typeface="Microsoft YaHei"/>
              </a:rPr>
              <a:t>核心结论 / 公式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60604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每百万 Token 成本 ≈ GPU 算力(42%) + 显存(18%) + 网络(12%) + 能耗(14%) + 折旧(8%) + 其他(6%)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749039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563EB"/>
                </a:solidFill>
                <a:latin typeface="Microsoft YaHei"/>
                <a:ea typeface="Microsoft YaHei"/>
              </a:rPr>
              <a:t>关键洞察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069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前沿模型年化下降 ~35%；INT8/INT4 量化是当前性价比甜点。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5074920"/>
            <a:ext cx="3291840" cy="1828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51663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  <a:ea typeface="Microsoft YaHei"/>
              </a:rPr>
              <a:t>→ 用 TCO 而非报价单评估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1463040"/>
            <a:ext cx="36576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89120" y="1463040"/>
            <a:ext cx="3657600" cy="64008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15544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162763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Token 预测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228600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0EA5E9"/>
                </a:solidFill>
                <a:latin typeface="Microsoft YaHei"/>
                <a:ea typeface="Microsoft YaHei"/>
              </a:rPr>
              <a:t>核心结论 / 公式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60604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Token 总需求 = DAU × 人均频次 × 平均会话长度 × Agent 放大系数(5-10x)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3749039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0EA5E9"/>
                </a:solidFill>
                <a:latin typeface="Microsoft YaHei"/>
                <a:ea typeface="Microsoft YaHei"/>
              </a:rPr>
              <a:t>关键洞察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4069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基准场景：5 个季度内季度消耗增长 25x。三场景并行规划。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0" y="5074920"/>
            <a:ext cx="3291840" cy="18288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0" y="51663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EA5E9"/>
                </a:solidFill>
                <a:latin typeface="Microsoft YaHei"/>
                <a:ea typeface="Microsoft YaHei"/>
              </a:rPr>
              <a:t>→ 自上而下 + 自下而上双校验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21040" y="1463040"/>
            <a:ext cx="36576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21040" y="1463040"/>
            <a:ext cx="3657600" cy="6400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03919" y="155448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5440" y="162763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价值估算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19" y="228600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F59E0B"/>
                </a:solidFill>
                <a:latin typeface="Microsoft YaHei"/>
                <a:ea typeface="Microsoft YaHei"/>
              </a:rPr>
              <a:t>核心结论 / 公式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03919" y="2606040"/>
            <a:ext cx="32918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ROI = (LTV + 效率收益 + 体验溢价 - CAC - AI 成本) / (CAC + AI 成本)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19" y="3749039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F59E0B"/>
                </a:solidFill>
                <a:latin typeface="Microsoft YaHei"/>
                <a:ea typeface="Microsoft YaHei"/>
              </a:rPr>
              <a:t>关键洞察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19" y="406908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客服 / 编程 / 内容 / 数据 / 审核五大场景 ROI 普遍 &gt; 300%。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503919" y="5074920"/>
            <a:ext cx="3291840" cy="1828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03919" y="51663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59E0B"/>
                </a:solidFill>
                <a:latin typeface="Microsoft YaHei"/>
                <a:ea typeface="Microsoft YaHei"/>
              </a:rPr>
              <a:t>→ 5 阶段路径：PoC → MVP → Pilot → Scale → Optimize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989320"/>
            <a:ext cx="11247120" cy="6400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" y="603504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59E0B"/>
                </a:solidFill>
                <a:latin typeface="Microsoft YaHei"/>
                <a:ea typeface="Microsoft YaHei"/>
              </a:rPr>
              <a:t>三大战略建议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626364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</a:rPr>
              <a:t>① 用 TCO + Token 计量替代 API 报价决策   ② 自建 + 开源混合架构锁住成本曲线   ③ 用 5 阶段路径把 PoC 转化为可衡量的业务 KPI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2 / 20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目录 (Contents)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100584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39"/>
            <a:ext cx="10058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1600200"/>
            <a:ext cx="6858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背景与挑战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40" y="2011680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Background &amp; Challenges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173736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P.04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20240" y="2423160"/>
            <a:ext cx="9601200" cy="9144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2468880"/>
            <a:ext cx="100584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606040"/>
            <a:ext cx="10058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2514600"/>
            <a:ext cx="6858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Modeling of Cost per Million Token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40" y="2926080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成本建模 — 拆解、对比、趋势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265176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P.06-10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0240" y="3337560"/>
            <a:ext cx="9601200" cy="9144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0080" y="3383280"/>
            <a:ext cx="100584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520440"/>
            <a:ext cx="10058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3429000"/>
            <a:ext cx="6858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How to Forecast Token Volume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3840480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Token 预测 — 驱动因素与场景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356616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P.12-14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20240" y="4251960"/>
            <a:ext cx="9601200" cy="9144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40080" y="4297680"/>
            <a:ext cx="100584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434840"/>
            <a:ext cx="10058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4343400"/>
            <a:ext cx="6858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Business Value Estimation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0240" y="4754880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商业价值 — 评估框架与案例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0" y="448056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P.16-19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20240" y="5166360"/>
            <a:ext cx="9601200" cy="9144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40080" y="5212080"/>
            <a:ext cx="100584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5349240"/>
            <a:ext cx="10058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20240" y="5257800"/>
            <a:ext cx="6858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Strategic Recommendations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20240" y="5669280"/>
            <a:ext cx="6858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三大战略建议 + 结语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5394960"/>
            <a:ext cx="22860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P.20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3 / 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背景：AI 大模型商业化的核心矛盾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Why cost, volume, and value must be modeled together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2563EB"/>
                </a:solidFill>
                <a:latin typeface="Microsoft YaHei"/>
                <a:ea typeface="Microsoft YaHei"/>
              </a:rPr>
              <a:t>当前行业痛点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37360"/>
            <a:ext cx="274320" cy="77724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73736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API 报价 ≠ 真实成本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忽视显存 / 能耗 / 折旧，TCO 翻倍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743200"/>
            <a:ext cx="274320" cy="77724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74320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Token 消耗不可预测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10896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Agent / RAG 让单次调用放大 5-10x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749039"/>
            <a:ext cx="274320" cy="77724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749039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PoC 到规模化的鸿沟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11480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80% 项目卡在 Pilot 阶段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4754880"/>
            <a:ext cx="274320" cy="77724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75488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价值度量模糊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120640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ROI 无法跨部门对齐，难以持续投入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128016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59669"/>
                </a:solidFill>
                <a:latin typeface="Microsoft YaHei"/>
                <a:ea typeface="Microsoft YaHei"/>
              </a:rPr>
              <a:t>为什么现在是建模关键期？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0" y="1737360"/>
            <a:ext cx="274320" cy="7772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40880" y="173736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推理成本进入快速下降通道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2103120"/>
            <a:ext cx="5029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年化 -35%，逼近通用算力价位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0" y="2743200"/>
            <a:ext cx="274320" cy="7772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40880" y="274320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Agent 化重塑 Token 消耗曲线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3108960"/>
            <a:ext cx="5029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从线性增长 → 准指数增长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0" y="3749039"/>
            <a:ext cx="274320" cy="7772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040880" y="3749039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多模态与长上下文规模化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4114800"/>
            <a:ext cx="5029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128K-1M context 成为标配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0" y="4754880"/>
            <a:ext cx="274320" cy="7772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40880" y="475488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投资进入 ROI 兑现窗口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0880" y="5120640"/>
            <a:ext cx="5029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投资人要看毛利与回本周期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4 / 20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0" b="1">
                <a:solidFill>
                  <a:srgbClr val="2563EB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06240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</a:rPr>
              <a:t>Modeling of Cost per Million Token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3776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0EA5E9"/>
                </a:solidFill>
                <a:latin typeface="Microsoft YaHei"/>
                <a:ea typeface="Microsoft YaHei"/>
              </a:rPr>
              <a:t>成本建模：从 GPU 时薪到每 Token 单价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563EB"/>
                </a:solidFill>
                <a:latin typeface="Microsoft YaHei"/>
                <a:ea typeface="Microsoft YaHei"/>
              </a:rPr>
              <a:t>— PART 05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5 /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成本构成拆解：每百万 Token 的真实账单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Beyond the API price tag — the real TCO</a:t>
            </a:r>
          </a:p>
        </p:txBody>
      </p:sp>
      <p:pic>
        <p:nvPicPr>
          <p:cNvPr id="6" name="Picture 5" descr="01_cost_composi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280160"/>
            <a:ext cx="6858000" cy="6850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98079" y="128016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2563EB"/>
                </a:solidFill>
                <a:latin typeface="Microsoft YaHei"/>
                <a:ea typeface="Microsoft YaHei"/>
              </a:rPr>
              <a:t>关键洞察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1691640"/>
            <a:ext cx="4389120" cy="25603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200" b="0">
                <a:solidFill>
                  <a:srgbClr val="1E293B"/>
                </a:solidFill>
                <a:latin typeface="Microsoft YaHei"/>
                <a:ea typeface="Microsoft YaHei"/>
              </a:rPr>
              <a:t>●  GPU 算力占 42%，是头号成本</a:t>
            </a:r>
          </a:p>
          <a:p>
            <a:pPr algn="l">
              <a:spcBef>
                <a:spcPts val="800"/>
              </a:spcBef>
            </a:pPr>
            <a:r>
              <a:rPr sz="1200" b="0">
                <a:solidFill>
                  <a:srgbClr val="1E293B"/>
                </a:solidFill>
                <a:latin typeface="Microsoft YaHei"/>
                <a:ea typeface="Microsoft YaHei"/>
              </a:rPr>
              <a:t>●  显存 + 能耗合占 32%，被严重低估</a:t>
            </a:r>
          </a:p>
          <a:p>
            <a:pPr algn="l">
              <a:spcBef>
                <a:spcPts val="800"/>
              </a:spcBef>
            </a:pPr>
            <a:r>
              <a:rPr sz="1200" b="0">
                <a:solidFill>
                  <a:srgbClr val="1E293B"/>
                </a:solidFill>
                <a:latin typeface="Microsoft YaHei"/>
                <a:ea typeface="Microsoft YaHei"/>
              </a:rPr>
              <a:t>●  网络带宽 12% 在长上下文场景下激增</a:t>
            </a:r>
          </a:p>
          <a:p>
            <a:pPr algn="l">
              <a:spcBef>
                <a:spcPts val="800"/>
              </a:spcBef>
            </a:pPr>
            <a:r>
              <a:rPr sz="1200" b="0">
                <a:solidFill>
                  <a:srgbClr val="1E293B"/>
                </a:solidFill>
                <a:latin typeface="Microsoft YaHei"/>
                <a:ea typeface="Microsoft YaHei"/>
              </a:rPr>
              <a:t>●  折旧 8% 取决于硬件换代周期</a:t>
            </a:r>
          </a:p>
          <a:p>
            <a:pPr algn="l">
              <a:spcBef>
                <a:spcPts val="800"/>
              </a:spcBef>
            </a:pPr>
            <a:r>
              <a:rPr sz="1200" b="0">
                <a:solidFill>
                  <a:srgbClr val="1E293B"/>
                </a:solidFill>
                <a:latin typeface="Microsoft YaHei"/>
                <a:ea typeface="Microsoft YaHei"/>
              </a:rPr>
              <a:t>●  人力 / 数据 6% 在自建场景占比更高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4297680"/>
            <a:ext cx="4389120" cy="18288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0" y="438912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成本公式 (每百万 Token)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475488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C = (GPU·h × 单价) / (Tokens·s × 1e6)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0" y="521208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              + 显存占用 × 单位时间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557784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              + 能耗 + 折旧分摊 + 网络费用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6 / 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主流模型 Token 成本对比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Closed vs Open-source — the price spread is 10x-50x</a:t>
            </a:r>
          </a:p>
        </p:txBody>
      </p:sp>
      <p:pic>
        <p:nvPicPr>
          <p:cNvPr id="6" name="Picture 5" descr="02_model_cost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315200" cy="40686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63840" y="128016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成本倍数排名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63840" y="1691640"/>
          <a:ext cx="4114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1645920"/>
              </a:tblGrid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</a:rPr>
                        <a:t>模型类别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</a:rPr>
                        <a:t>成本档位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GPT-4o / Claude 3.5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$$$$ 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Gemini 1.5 Pro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$$$ 中高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Mistral-Large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$$$ 中高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Llama 3.1-70B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$$ 中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1885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Qwen2.5-72B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 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9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DeepSeek-V3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$ 极低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57200" y="5486400"/>
            <a:ext cx="11430000" cy="73152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57784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结论：开源旗舰 (DeepSeek-V3 / Qwen2.5) 比 GPT-4o 低 10-50x；但能力差距在 5-15%，关键场景仍需闭源兜底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7 / 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成本随上下文长度的非线性增长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Context length is the silent budget killer</a:t>
            </a:r>
          </a:p>
        </p:txBody>
      </p:sp>
      <p:pic>
        <p:nvPicPr>
          <p:cNvPr id="6" name="Picture 5" descr="03_cost_vs_con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7315200" cy="4130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46720" y="1280160"/>
            <a:ext cx="3931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DC2626"/>
                </a:solidFill>
                <a:latin typeface="Microsoft YaHei"/>
                <a:ea typeface="Microsoft YaHei"/>
              </a:rPr>
              <a:t>技术成因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1691640"/>
            <a:ext cx="393192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KV Cache 显存随长度线性增长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Attention 计算量 O(n²) 爆炸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128K 上下文成本 ≈ 1K 的 3.6x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200K 上下文进入 5x 成本爆炸区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3931920"/>
            <a:ext cx="3931920" cy="22860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0" y="4023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工程策略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4389120"/>
            <a:ext cx="3657600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RAG 替代长上下文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滑动窗口 + 摘要压缩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分层路由：短/中/长 三档模型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PagedAttention / FlashAttention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8 /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量化精度：成本下降 5x，质量损失可控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INT8/INT4 — the cost-quality sweet spot</a:t>
            </a:r>
          </a:p>
        </p:txBody>
      </p:sp>
      <p:pic>
        <p:nvPicPr>
          <p:cNvPr id="6" name="Picture 5" descr="04_quantiz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132320" cy="426134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80960" y="1280160"/>
            <a:ext cx="4206240" cy="49377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0" y="1371600"/>
            <a:ext cx="3931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选型建议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0" y="1828800"/>
            <a:ext cx="73152" cy="9144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182880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生产环境首选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210312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INT8 (AWQ / GPTQ)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42316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成本 -45%, 质量 -3%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3840" y="2880360"/>
            <a:ext cx="73152" cy="9144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0" y="288036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成本敏感场景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3154679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INT4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47472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成本 -68%, 质量 -9%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63840" y="3931920"/>
            <a:ext cx="73152" cy="9144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0" y="393192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极限压缩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420624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INT2 (二值网络)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452628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成本 -82%, 质量 -27%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63840" y="4983479"/>
            <a:ext cx="73152" cy="9144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0" y="4983479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高精度需求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5257799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FP16 / BF16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5577840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质量不变, 成本基准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9 / 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成本下降趋势：超越摩尔定律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Why now is the right time to commit to AI</a:t>
            </a:r>
          </a:p>
        </p:txBody>
      </p:sp>
      <p:pic>
        <p:nvPicPr>
          <p:cNvPr id="6" name="Picture 5" descr="05_cost_dec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772400" cy="4332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0" y="12801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  <a:latin typeface="Microsoft YaHei"/>
                <a:ea typeface="Microsoft YaHei"/>
              </a:rPr>
              <a:t>下降驱动力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783080"/>
            <a:ext cx="182880" cy="5486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0" y="178308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模型架构创新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2075688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MoE / 量化 / 蒸馏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2560320"/>
            <a:ext cx="182880" cy="5486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0" y="256032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推理引擎优化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2852927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Flash Attention / Paged KV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3337560"/>
            <a:ext cx="182880" cy="5486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0" y="333756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硬件迭代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630168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H100 → B200 → GB300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4114800"/>
            <a:ext cx="182880" cy="548640"/>
          </a:xfrm>
          <a:prstGeom prst="round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03920" y="4114800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竞争性定价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4407408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开源 + 价格战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532120"/>
            <a:ext cx="11430000" cy="68580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05272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启示：年化 -35% 的下降速度，意味着今天看似昂贵的场景，12-18 个月后将进入主流 ROI 区间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10 /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0" b="1">
                <a:solidFill>
                  <a:srgbClr val="0EA5E9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06240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</a:rPr>
              <a:t>How to Forecast Token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3776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0EA5E9"/>
                </a:solidFill>
                <a:latin typeface="Microsoft YaHei"/>
                <a:ea typeface="Microsoft YaHei"/>
              </a:rPr>
              <a:t>Token 预测：驱动因素 × 场景 × 校准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0EA5E9"/>
                </a:solidFill>
                <a:latin typeface="Microsoft YaHei"/>
                <a:ea typeface="Microsoft YaHei"/>
              </a:rPr>
              <a:t>— PART 011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11 /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Token 消耗的驱动因素与放大器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Demand-side anatomy of LLM workloads</a:t>
            </a:r>
          </a:p>
        </p:txBody>
      </p:sp>
      <p:pic>
        <p:nvPicPr>
          <p:cNvPr id="6" name="Picture 5" descr="06_token_driv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8229600" cy="40770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86800" y="1280160"/>
            <a:ext cx="3291840" cy="493776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0" y="1371600"/>
            <a:ext cx="3017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聚合公式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0" y="182880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基础需求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0" y="2148840"/>
            <a:ext cx="30175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0" y="219456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DAU × 频次 × 长度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274320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Agent 放大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69680" y="3063240"/>
            <a:ext cx="30175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0" y="310896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× 5 ~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365760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RAG 增量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3977639"/>
            <a:ext cx="30175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0" y="402336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+ 嵌入 + 检索 tokens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572000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0F172A"/>
                </a:solidFill>
                <a:latin typeface="Microsoft YaHei"/>
                <a:ea typeface="Microsoft YaHei"/>
              </a:rPr>
              <a:t>多模态扩展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69680" y="4892040"/>
            <a:ext cx="30175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0" y="493776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× 1.5 ~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0" y="548640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DC2626"/>
                </a:solidFill>
                <a:latin typeface="Microsoft YaHei"/>
                <a:ea typeface="Microsoft YaHei"/>
              </a:rPr>
              <a:t>Agent 化是 2026 年最大变量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12 /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预测方法：自上而下 vs 自下而上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Two approaches that must reconcile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371600"/>
            <a:ext cx="5486400" cy="484632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371600"/>
            <a:ext cx="5486400" cy="6400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Top-Down 自上而下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755648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EA5E9"/>
                </a:solidFill>
                <a:latin typeface="Microsoft YaHei"/>
                <a:ea typeface="Microsoft YaHei"/>
              </a:rPr>
              <a:t>Business KPI → Token Demand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19456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  <a:ea typeface="Microsoft YaHei"/>
              </a:rPr>
              <a:t>公式：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51460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T = DAU × 调用频次 × 平均长度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01752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  <a:ea typeface="Microsoft YaHei"/>
              </a:rPr>
              <a:t>适用场景：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337560"/>
            <a:ext cx="5120640" cy="22860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战略规划 / 预算对齐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基础设施容量规划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宏观走势判断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适合高层汇报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371600"/>
            <a:ext cx="5486400" cy="4846320"/>
          </a:xfrm>
          <a:prstGeom prst="roundRect">
            <a:avLst/>
          </a:prstGeom>
          <a:solidFill>
            <a:srgbClr val="FFFFFF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09360" y="1371600"/>
            <a:ext cx="5486400" cy="6400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41732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Bottom-Up 自下而上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1755648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F172A"/>
                </a:solidFill>
                <a:latin typeface="Microsoft YaHei"/>
                <a:ea typeface="Microsoft YaHei"/>
              </a:rPr>
              <a:t>Single Task → Aggregate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19456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59E0B"/>
                </a:solidFill>
                <a:latin typeface="Microsoft YaHei"/>
                <a:ea typeface="Microsoft YaHei"/>
              </a:rPr>
              <a:t>公式：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51460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F172A"/>
                </a:solidFill>
                <a:latin typeface="Microsoft YaHei"/>
                <a:ea typeface="Microsoft YaHei"/>
              </a:rPr>
              <a:t>T = Σ (任务类型_i × 单次 token_i × 调用次数)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01752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59E0B"/>
                </a:solidFill>
                <a:latin typeface="Microsoft YaHei"/>
                <a:ea typeface="Microsoft YaHei"/>
              </a:rPr>
              <a:t>适用场景：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3337560"/>
            <a:ext cx="5120640" cy="22860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产品迭代 / A/B 测试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成本分摊 / 计费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精细化运营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适合工程团队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6355080"/>
            <a:ext cx="11430000" cy="3200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637336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最佳实践：两种方法独立预测，差异 &gt; 30% 时需重新校准假设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13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三场景预测：基准 / 乐观 / 悲观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Plan for the spread, not the point estimate</a:t>
            </a:r>
          </a:p>
        </p:txBody>
      </p:sp>
      <p:pic>
        <p:nvPicPr>
          <p:cNvPr id="6" name="Picture 5" descr="07_scenario_foreca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772400" cy="45683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12801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关键假设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21040" y="1691640"/>
          <a:ext cx="3657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868680"/>
                <a:gridCol w="868680"/>
                <a:gridCol w="822960"/>
              </a:tblGrid>
              <a:tr h="5486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维度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悲观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基准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</a:rPr>
                        <a:t>乐观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5486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DAU 增长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+10%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+30%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+60%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会话长度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持平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+15%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+30%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Agent 渗透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20%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45%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5Q 末 Q 消耗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90B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250B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000" b="0">
                          <a:solidFill>
                            <a:srgbClr val="1E293B"/>
                          </a:solidFill>
                          <a:latin typeface="Microsoft YaHei"/>
                        </a:rPr>
                        <a:t>520B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57200" y="5349240"/>
            <a:ext cx="11430000" cy="9144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394960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2563EB"/>
                </a:solidFill>
                <a:latin typeface="Microsoft YaHei"/>
                <a:ea typeface="Microsoft YaHei"/>
              </a:rPr>
              <a:t>规划启示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715000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F172A"/>
                </a:solidFill>
                <a:latin typeface="Microsoft YaHei"/>
                <a:ea typeface="Microsoft YaHei"/>
              </a:rPr>
              <a:t>• 按乐观场景预留 GPU 容量，避免排队瓶颈   • 按基准场景签 API 承诺价，控制弹性成本   • 按悲观场景设成本红线，触发自动降级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14 /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274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0" b="1">
                <a:solidFill>
                  <a:srgbClr val="F59E0B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06240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</a:rPr>
              <a:t>Business Value Estimation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37760"/>
            <a:ext cx="10698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0EA5E9"/>
                </a:solidFill>
                <a:latin typeface="Microsoft YaHei"/>
                <a:ea typeface="Microsoft YaHei"/>
              </a:rPr>
              <a:t>商业价值：ROI 公式 + 案例 + 落地路径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59E0B"/>
                </a:solidFill>
                <a:latin typeface="Microsoft YaHei"/>
                <a:ea typeface="Microsoft YaHei"/>
              </a:rPr>
              <a:t>— PART 015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15 /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价值评估框架：四个维度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Cost saving · Revenue · Efficiency · UX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54864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280160"/>
            <a:ext cx="137160" cy="237744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417319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2563EB"/>
                </a:solidFill>
                <a:latin typeface="Microsoft YaHei"/>
                <a:ea typeface="Microsoft YaHei"/>
              </a:rPr>
              <a:t>成本节约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783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替代 / 减少人力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94560"/>
            <a:ext cx="5029200" cy="1371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客服人力: -40%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内容创作: -60%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代码评审: -50%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280160"/>
            <a:ext cx="54864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280160"/>
            <a:ext cx="137160" cy="237744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417319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59669"/>
                </a:solidFill>
                <a:latin typeface="Microsoft YaHei"/>
                <a:ea typeface="Microsoft YaHei"/>
              </a:rPr>
              <a:t>收入增长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1783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新产品 / 溢价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194560"/>
            <a:ext cx="5029200" cy="1371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个性化推荐: +15% 转化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AI 功能订阅: 新收入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出海能力: 新市场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3840479"/>
            <a:ext cx="54864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" y="3840479"/>
            <a:ext cx="137160" cy="237744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977639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EA5E9"/>
                </a:solidFill>
                <a:latin typeface="Microsoft YaHei"/>
                <a:ea typeface="Microsoft YaHei"/>
              </a:rPr>
              <a:t>效率提升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343399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流程加速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754879"/>
            <a:ext cx="5029200" cy="1371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决策周期: -70%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报告产出: 10x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客户响应: 即时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840479"/>
            <a:ext cx="548640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3840479"/>
            <a:ext cx="137160" cy="23774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0" y="3977639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59E0B"/>
                </a:solidFill>
                <a:latin typeface="Microsoft YaHei"/>
                <a:ea typeface="Microsoft YaHei"/>
              </a:rPr>
              <a:t>用户体验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343399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</a:rPr>
              <a:t>留存 / NPS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754879"/>
            <a:ext cx="5029200" cy="1371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满意度: +20 NPS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留存率: +5pp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品牌差异化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400800"/>
            <a:ext cx="11430000" cy="36576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6428232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F59E0B"/>
                </a:solidFill>
                <a:latin typeface="Microsoft YaHei"/>
                <a:ea typeface="Microsoft YaHei"/>
              </a:rPr>
              <a:t>ROI = (收益 − 成本) / 成本  =  (成本节约 + 收入增长 + 效率折算 + 体验溢价 − CAC − AI 成本) / (CAC + AI 成本)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16 / 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五大场景 ROI 案例对比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From theory to numbers — five battle-tested scenarios</a:t>
            </a:r>
          </a:p>
        </p:txBody>
      </p:sp>
      <p:pic>
        <p:nvPicPr>
          <p:cNvPr id="6" name="Picture 5" descr="08_case_ro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315200" cy="40732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63840" y="1280160"/>
            <a:ext cx="4114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ROI 排名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63840" y="1691640"/>
          <a:ext cx="41148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1554480"/>
              </a:tblGrid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</a:rPr>
                        <a:t>场景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</a:rPr>
                        <a:t>ROI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智能客服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700%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代码助手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500%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内容生成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567%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数据报告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650%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6240">
                <a:tc>
                  <a:txBody>
                    <a:bodyPr wrap="square" lIns="73152" rIns="73152" tIns="36576" bIns="36576"/>
                    <a:lstStyle/>
                    <a:p>
                      <a:pPr algn="l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合同审核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3152" rIns="73152" tIns="36576" bIns="36576"/>
                    <a:lstStyle/>
                    <a:p>
                      <a:pPr algn="ctr"/>
                      <a:r>
                        <a:rPr sz="1100" b="0">
                          <a:solidFill>
                            <a:srgbClr val="1E293B"/>
                          </a:solidFill>
                          <a:latin typeface="Microsoft YaHei"/>
                        </a:rPr>
                        <a:t>567%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63840" y="4206240"/>
            <a:ext cx="4114800" cy="210312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429768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59E0B"/>
                </a:solidFill>
                <a:latin typeface="Microsoft YaHei"/>
                <a:ea typeface="Microsoft YaHei"/>
              </a:rPr>
              <a:t>最具杠杆场景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466344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0F172A"/>
                </a:solidFill>
                <a:latin typeface="Microsoft YaHei"/>
                <a:ea typeface="Microsoft YaHei"/>
              </a:rPr>
              <a:t>智能客服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5074920"/>
            <a:ext cx="3840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人力替代率 40-60%，24x7 服务覆盖，NPS 提升 15-25。投资回本周期 &lt; 6 个月，是规模化最快的入口场景。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17 / 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LTV 与 CAC 动态平衡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The only sustainable equation for AI products</a:t>
            </a:r>
          </a:p>
        </p:txBody>
      </p:sp>
      <p:pic>
        <p:nvPicPr>
          <p:cNvPr id="6" name="Picture 5" descr="09_ltv_ca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280160"/>
            <a:ext cx="7315200" cy="428989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863840" y="1280160"/>
            <a:ext cx="4114800" cy="50292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0" y="137160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563EB"/>
                </a:solidFill>
                <a:latin typeface="Microsoft YaHei"/>
                <a:ea typeface="Microsoft YaHei"/>
              </a:rPr>
              <a:t>健康度指标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1828800"/>
            <a:ext cx="73152" cy="59436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0" y="1828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LTV / CAC ≥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21214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059669"/>
                </a:solidFill>
                <a:latin typeface="Microsoft YaHei"/>
                <a:ea typeface="Microsoft YaHei"/>
              </a:rPr>
              <a:t>健康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2606040"/>
            <a:ext cx="73152" cy="59436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26060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回收期 ≤ 12 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89864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059669"/>
                </a:solidFill>
                <a:latin typeface="Microsoft YaHei"/>
                <a:ea typeface="Microsoft YaHei"/>
              </a:rPr>
              <a:t>合格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20" y="3383280"/>
            <a:ext cx="73152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338328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毛利率 ≥ 60%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67588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563EB"/>
                </a:solidFill>
                <a:latin typeface="Microsoft YaHei"/>
                <a:ea typeface="Microsoft YaHei"/>
              </a:rPr>
              <a:t>可持续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4160520"/>
            <a:ext cx="73152" cy="5943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0" y="4160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0F172A"/>
                </a:solidFill>
                <a:latin typeface="Microsoft YaHei"/>
                <a:ea typeface="Microsoft YaHei"/>
              </a:rPr>
              <a:t>留存率 ≥ 90%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445312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2563EB"/>
                </a:solidFill>
                <a:latin typeface="Microsoft YaHei"/>
                <a:ea typeface="Microsoft YaHei"/>
              </a:rPr>
              <a:t>产品粘性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5120640"/>
            <a:ext cx="38404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0F172A"/>
                </a:solidFill>
                <a:latin typeface="Microsoft YaHei"/>
                <a:ea typeface="Microsoft YaHei"/>
              </a:rPr>
              <a:t>AI 成本占比警戒线:
  AI 成本 / 毛利 ≤ 30%
  超出则需优化模型或提价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18 /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从 PoC 到规模化的五阶路径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Where 80% of AI projects stall — and how to break through</a:t>
            </a:r>
          </a:p>
        </p:txBody>
      </p:sp>
      <p:pic>
        <p:nvPicPr>
          <p:cNvPr id="6" name="Picture 5" descr="10_poc_road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188720"/>
            <a:ext cx="11887200" cy="48947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2120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DC2626"/>
                </a:solidFill>
                <a:latin typeface="Microsoft YaHei"/>
                <a:ea typeface="Microsoft YaHei"/>
              </a:rPr>
              <a:t>常见失败模式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577840"/>
            <a:ext cx="5486400" cy="914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PoC 完美但 Pilot 翻车：缺乏真实数据闭环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ROI 模糊：未量化替代率 / 单次节省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521208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059669"/>
                </a:solidFill>
                <a:latin typeface="Microsoft YaHei"/>
                <a:ea typeface="Microsoft YaHei"/>
              </a:rPr>
              <a:t>成功关键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5577840"/>
            <a:ext cx="5486400" cy="914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每阶段设定可证伪的 KPI 门槛</a:t>
            </a:r>
          </a:p>
          <a:p>
            <a:pPr algn="l">
              <a:spcBef>
                <a:spcPts val="8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建立 Token 计量 + 业务结果双指标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465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19 / 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AI 大模型成本与商业价值分析 · 战略分析师内部参考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11480"/>
            <a:ext cx="109728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0F172A"/>
                </a:solidFill>
                <a:latin typeface="Microsoft YaHei"/>
                <a:ea typeface="Microsoft YaHei"/>
              </a:rPr>
              <a:t>三大战略建议 (Strategic Recommendations)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960120"/>
            <a:ext cx="10972800" cy="228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00584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</a:rPr>
              <a:t>Actionable guidance for executives &amp; investors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36576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280160"/>
            <a:ext cx="3657600" cy="914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288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成本侧：用 TCO 决策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0"/>
            <a:ext cx="1371600" cy="36576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95728"/>
            <a:ext cx="1371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立即行动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926080"/>
            <a:ext cx="3291840" cy="3200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建立 GPU 时薪 / Token 成本核算体系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开源 + 闭源混合架构，关键场景兜底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量化精度默认 INT8，敏感数据 FP16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12 个月滚动 TCO 看板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280160"/>
            <a:ext cx="36576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1280160"/>
            <a:ext cx="3657600" cy="9144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13716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18288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预测侧：场景化滚动预测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0" y="2377440"/>
            <a:ext cx="1371600" cy="36576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2395728"/>
            <a:ext cx="1371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立即行动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926080"/>
            <a:ext cx="3291840" cy="3200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三场景 (悲观/基准/乐观) 季度滚动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Top-Down + Bottom-Up 双校验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Agent 化渗透率作为核心假设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容量按乐观预留，成本按基准签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21040" y="1280160"/>
            <a:ext cx="3657600" cy="4937760"/>
          </a:xfrm>
          <a:prstGeom prst="roundRect">
            <a:avLst/>
          </a:prstGeom>
          <a:solidFill>
            <a:srgbClr val="FFFFFF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21040" y="1280160"/>
            <a:ext cx="3657600" cy="9144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03919" y="137160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19" y="182880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价值侧：5 阶路径 + KPI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03919" y="2377440"/>
            <a:ext cx="1371600" cy="36576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03919" y="2395728"/>
            <a:ext cx="1371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立即行动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19" y="2926080"/>
            <a:ext cx="3291840" cy="3200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PoC→MVP→Pilot→Scale→Optimize 5 阶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每阶设可证伪 KPI 与止损线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LTV/CAC ≥ 3 + AI 成本 / 毛利 ≤ 30%</a:t>
            </a:r>
          </a:p>
          <a:p>
            <a:pPr algn="l">
              <a:spcBef>
                <a:spcPts val="1000"/>
              </a:spcBef>
            </a:pPr>
            <a:r>
              <a:rPr sz="1100" b="0">
                <a:solidFill>
                  <a:srgbClr val="1E293B"/>
                </a:solidFill>
                <a:latin typeface="Microsoft YaHei"/>
                <a:ea typeface="Microsoft YaHei"/>
              </a:rPr>
              <a:t>●  规模化后才投入自建模型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0" y="6519672"/>
            <a:ext cx="1219169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F59E0B"/>
                </a:solidFill>
                <a:latin typeface="Microsoft YaHei"/>
                <a:ea typeface="Microsoft YaHei"/>
              </a:rPr>
              <a:t>Cost down. Volume up. Value proven. — Now is the window.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0" y="651967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</a:rPr>
              <a:t>20 /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