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Capex (B$)</c:v>
                </c:pt>
              </c:strCache>
            </c:strRef>
          </c:tx>
          <c:spPr>
            <a:solidFill>
              <a:srgbClr val="1F3A68"/>
            </a:solidFill>
          </c:spPr>
          <c:cat>
            <c:strRef>
              <c:f>Sheet1!$A$2:$A$10</c:f>
              <c:strCache>
                <c:ptCount val="9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2026e</c:v>
                </c:pt>
                <c:pt idx="7">
                  <c:v>2027e</c:v>
                </c:pt>
                <c:pt idx="8">
                  <c:v>2028e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97</c:v>
                </c:pt>
                <c:pt idx="1">
                  <c:v>131</c:v>
                </c:pt>
                <c:pt idx="2">
                  <c:v>159</c:v>
                </c:pt>
                <c:pt idx="3">
                  <c:v>164</c:v>
                </c:pt>
                <c:pt idx="4">
                  <c:v>241</c:v>
                </c:pt>
                <c:pt idx="5">
                  <c:v>400</c:v>
                </c:pt>
                <c:pt idx="6">
                  <c:v>777</c:v>
                </c:pt>
                <c:pt idx="7">
                  <c:v>1100</c:v>
                </c:pt>
                <c:pt idx="8">
                  <c:v>1150</c:v>
                </c:pt>
              </c:numCache>
            </c:numRef>
          </c:val>
        </c:ser>
        <c:dLbls>
          <c:numFmt formatCode="$0&quot;B&quot;" sourceLinked="0"/>
          <c:txPr>
            <a:bodyPr/>
            <a:lstStyle/>
            <a:p>
              <a:pPr>
                <a:defRPr sz="8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1F3A68"/>
              </a:solidFill>
            </c:spPr>
          </c:dPt>
          <c:dPt>
            <c:idx val="1"/>
            <c:spPr>
              <a:solidFill>
                <a:srgbClr val="2EC4B6"/>
              </a:solidFill>
            </c:spPr>
          </c:dPt>
          <c:dPt>
            <c:idx val="2"/>
            <c:spPr>
              <a:solidFill>
                <a:srgbClr val="E06C4F"/>
              </a:solidFill>
            </c:spPr>
          </c:dPt>
          <c:dPt>
            <c:idx val="3"/>
            <c:spPr>
              <a:solidFill>
                <a:srgbClr val="9B8BC7"/>
              </a:solidFill>
            </c:spPr>
          </c:dPt>
          <c:cat>
            <c:strRef>
              <c:f>Sheet1!$A$2:$A$5</c:f>
              <c:strCache>
                <c:ptCount val="4"/>
                <c:pt idx="0">
                  <c:v>General</c:v>
                </c:pt>
                <c:pt idx="1">
                  <c:v>Agent</c:v>
                </c:pt>
                <c:pt idx="2">
                  <c:v>Code</c:v>
                </c:pt>
                <c:pt idx="3">
                  <c:v>Data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31.21</c:v>
                </c:pt>
                <c:pt idx="1">
                  <c:v>30.96</c:v>
                </c:pt>
                <c:pt idx="2">
                  <c:v>27.88</c:v>
                </c:pt>
                <c:pt idx="3">
                  <c:v>9.96</c:v>
                </c:pt>
              </c:numCache>
            </c:numRef>
          </c:val>
        </c:ser>
        <c:dLbls>
          <c:numFmt formatCode="0.00&quot;%&quot;" sourceLinked="0"/>
          <c:txPr>
            <a:bodyPr/>
            <a:lstStyle/>
            <a:p>
              <a:pPr>
                <a:defRPr sz="1000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  <c:txPr>
        <a:bodyPr/>
        <a:lstStyle/>
        <a:p>
          <a:pPr>
            <a:defRPr sz="1100"/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F3A68"/>
            </a:solidFill>
          </c:spPr>
          <c:cat>
            <c:strRef>
              <c:f>Sheet1!$A$2:$A$11</c:f>
              <c:strCache>
                <c:ptCount val="10"/>
                <c:pt idx="0">
                  <c:v>agent:workflow_execution</c:v>
                </c:pt>
                <c:pt idx="1">
                  <c:v>classification_tagging</c:v>
                </c:pt>
                <c:pt idx="2">
                  <c:v>code:general_impl</c:v>
                </c:pt>
                <c:pt idx="3">
                  <c:v>agent:multi_step_planning</c:v>
                </c:pt>
                <c:pt idx="4">
                  <c:v>data:extraction</c:v>
                </c:pt>
                <c:pt idx="5">
                  <c:v>code:debugging</c:v>
                </c:pt>
                <c:pt idx="6">
                  <c:v>code:file_read_write</c:v>
                </c:pt>
                <c:pt idx="7">
                  <c:v>content_writing</c:v>
                </c:pt>
                <c:pt idx="8">
                  <c:v>roleplay_fiction</c:v>
                </c:pt>
                <c:pt idx="9">
                  <c:v>qa_knowledge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20.02</c:v>
                </c:pt>
                <c:pt idx="1">
                  <c:v>11.03</c:v>
                </c:pt>
                <c:pt idx="2">
                  <c:v>9.2</c:v>
                </c:pt>
                <c:pt idx="3">
                  <c:v>7.72</c:v>
                </c:pt>
                <c:pt idx="4">
                  <c:v>7.01</c:v>
                </c:pt>
                <c:pt idx="5">
                  <c:v>4.94</c:v>
                </c:pt>
                <c:pt idx="6">
                  <c:v>4.56</c:v>
                </c:pt>
                <c:pt idx="7">
                  <c:v>4.04</c:v>
                </c:pt>
                <c:pt idx="8">
                  <c:v>3.62</c:v>
                </c:pt>
                <c:pt idx="9">
                  <c:v>3.33</c:v>
                </c:pt>
              </c:numCache>
            </c:numRef>
          </c:val>
        </c:ser>
        <c:dLbls>
          <c:numFmt formatCode="0.00&quot;%&quot;" sourceLinked="0"/>
          <c:txPr>
            <a:bodyPr/>
            <a:lstStyle/>
            <a:p>
              <a:pPr>
                <a:defRPr sz="9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智能体占比</c:v>
                </c:pt>
              </c:strCache>
            </c:strRef>
          </c:tx>
          <c:spPr>
            <a:ln w="31750">
              <a:solidFill>
                <a:srgbClr val="2EC4B6"/>
              </a:solidFill>
            </a:ln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2025-08</c:v>
                </c:pt>
                <c:pt idx="1">
                  <c:v>2025-10</c:v>
                </c:pt>
                <c:pt idx="2">
                  <c:v>2025-12</c:v>
                </c:pt>
                <c:pt idx="3">
                  <c:v>2026-02</c:v>
                </c:pt>
                <c:pt idx="4">
                  <c:v>2026-04</c:v>
                </c:pt>
                <c:pt idx="5">
                  <c:v>2026-06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0.41</c:v>
                </c:pt>
                <c:pt idx="1">
                  <c:v>3.18</c:v>
                </c:pt>
                <c:pt idx="2">
                  <c:v>7.15</c:v>
                </c:pt>
                <c:pt idx="3">
                  <c:v>12.68</c:v>
                </c:pt>
                <c:pt idx="4">
                  <c:v>41.1</c:v>
                </c:pt>
                <c:pt idx="5">
                  <c:v>63.8</c:v>
                </c:pt>
              </c:numCache>
            </c:numRef>
          </c:val>
          <c:smooth val="0"/>
        </c:ser>
        <c:dLbls>
          <c:numFmt formatCode="0.0&quot;%&quot;" sourceLinked="0"/>
          <c:txPr>
            <a:bodyPr/>
            <a:lstStyle/>
            <a:p>
              <a:pPr>
                <a:defRPr sz="9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增长倍数</c:v>
                </c:pt>
              </c:strCache>
            </c:strRef>
          </c:tx>
          <c:spPr>
            <a:solidFill>
              <a:srgbClr val="E06C4F"/>
            </a:solidFill>
          </c:spPr>
          <c:cat>
            <c:strRef>
              <c:f>Sheet1!$A$2:$A$6</c:f>
              <c:strCache>
                <c:ptCount val="5"/>
                <c:pt idx="0">
                  <c:v>法务</c:v>
                </c:pt>
                <c:pt idx="1">
                  <c:v>销售</c:v>
                </c:pt>
                <c:pt idx="2">
                  <c:v>招聘</c:v>
                </c:pt>
                <c:pt idx="3">
                  <c:v>营销</c:v>
                </c:pt>
                <c:pt idx="4">
                  <c:v>工程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108</c:v>
                </c:pt>
                <c:pt idx="1">
                  <c:v>41</c:v>
                </c:pt>
                <c:pt idx="2">
                  <c:v>41</c:v>
                </c:pt>
                <c:pt idx="3">
                  <c:v>26</c:v>
                </c:pt>
                <c:pt idx="4">
                  <c:v>5</c:v>
                </c:pt>
              </c:numCache>
            </c:numRef>
          </c:val>
        </c:ser>
        <c:dLbls>
          <c:numFmt formatCode="0&quot;×&quot;" sourceLinked="0"/>
          <c:txPr>
            <a:bodyPr/>
            <a:lstStyle/>
            <a:p>
              <a:pPr>
                <a:defRPr sz="10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ChatGPT 写作 %</c:v>
                </c:pt>
              </c:strCache>
            </c:strRef>
          </c:tx>
          <c:spPr>
            <a:solidFill>
              <a:srgbClr val="1F3A68"/>
            </a:solidFill>
          </c:spPr>
          <c:cat>
            <c:strRef>
              <c:f>Sheet1!$A$2:$A$11</c:f>
              <c:strCache>
                <c:ptCount val="10"/>
                <c:pt idx="0">
                  <c:v>工程</c:v>
                </c:pt>
                <c:pt idx="1">
                  <c:v>数据科学</c:v>
                </c:pt>
                <c:pt idx="2">
                  <c:v>设计</c:v>
                </c:pt>
                <c:pt idx="3">
                  <c:v>IT</c:v>
                </c:pt>
                <c:pt idx="4">
                  <c:v>安全</c:v>
                </c:pt>
                <c:pt idx="5">
                  <c:v>研究</c:v>
                </c:pt>
                <c:pt idx="6">
                  <c:v>金融</c:v>
                </c:pt>
                <c:pt idx="7">
                  <c:v>教育</c:v>
                </c:pt>
                <c:pt idx="8">
                  <c:v>产品管理</c:v>
                </c:pt>
                <c:pt idx="9">
                  <c:v>销售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26.96</c:v>
                </c:pt>
                <c:pt idx="1">
                  <c:v>28.78</c:v>
                </c:pt>
                <c:pt idx="2">
                  <c:v>38.38</c:v>
                </c:pt>
                <c:pt idx="3">
                  <c:v>32.22</c:v>
                </c:pt>
                <c:pt idx="4">
                  <c:v>40.34</c:v>
                </c:pt>
                <c:pt idx="5">
                  <c:v>40.14</c:v>
                </c:pt>
                <c:pt idx="6">
                  <c:v>44.18</c:v>
                </c:pt>
                <c:pt idx="7">
                  <c:v>42.41</c:v>
                </c:pt>
                <c:pt idx="8">
                  <c:v>48.44</c:v>
                </c:pt>
                <c:pt idx="9">
                  <c:v>56.47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智能体 编程 %</c:v>
                </c:pt>
              </c:strCache>
            </c:strRef>
          </c:tx>
          <c:spPr>
            <a:solidFill>
              <a:srgbClr val="2EC4B6"/>
            </a:solidFill>
          </c:spPr>
          <c:cat>
            <c:strRef>
              <c:f>Sheet1!$A$2:$A$11</c:f>
              <c:strCache>
                <c:ptCount val="10"/>
                <c:pt idx="0">
                  <c:v>工程</c:v>
                </c:pt>
                <c:pt idx="1">
                  <c:v>数据科学</c:v>
                </c:pt>
                <c:pt idx="2">
                  <c:v>设计</c:v>
                </c:pt>
                <c:pt idx="3">
                  <c:v>IT</c:v>
                </c:pt>
                <c:pt idx="4">
                  <c:v>安全</c:v>
                </c:pt>
                <c:pt idx="5">
                  <c:v>研究</c:v>
                </c:pt>
                <c:pt idx="6">
                  <c:v>金融</c:v>
                </c:pt>
                <c:pt idx="7">
                  <c:v>教育</c:v>
                </c:pt>
                <c:pt idx="8">
                  <c:v>产品管理</c:v>
                </c:pt>
                <c:pt idx="9">
                  <c:v>销售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62.61</c:v>
                </c:pt>
                <c:pt idx="1">
                  <c:v>58.3</c:v>
                </c:pt>
                <c:pt idx="2">
                  <c:v>59.09</c:v>
                </c:pt>
                <c:pt idx="3">
                  <c:v>46.44</c:v>
                </c:pt>
                <c:pt idx="4">
                  <c:v>53.49</c:v>
                </c:pt>
                <c:pt idx="5">
                  <c:v>57.06</c:v>
                </c:pt>
                <c:pt idx="6">
                  <c:v>46.07</c:v>
                </c:pt>
                <c:pt idx="7">
                  <c:v>34.98</c:v>
                </c:pt>
                <c:pt idx="8">
                  <c:v>39.74</c:v>
                </c:pt>
                <c:pt idx="9">
                  <c:v>33.44</c:v>
                </c:pt>
              </c:numCache>
            </c:numRef>
          </c:val>
        </c:ser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000"/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付费家庭占比</c:v>
                </c:pt>
              </c:strCache>
            </c:strRef>
          </c:tx>
          <c:spPr>
            <a:solidFill>
              <a:srgbClr val="2EC4B6"/>
            </a:solidFill>
          </c:spPr>
          <c:cat>
            <c:strRef>
              <c:f>Sheet1!$A$2:$A$10</c:f>
              <c:strCache>
                <c:ptCount val="9"/>
                <c:pt idx="0">
                  <c:v>Jul-24</c:v>
                </c:pt>
                <c:pt idx="1">
                  <c:v>Oct-24</c:v>
                </c:pt>
                <c:pt idx="2">
                  <c:v>Jan-25</c:v>
                </c:pt>
                <c:pt idx="3">
                  <c:v>Apr-25</c:v>
                </c:pt>
                <c:pt idx="4">
                  <c:v>Jul-25</c:v>
                </c:pt>
                <c:pt idx="5">
                  <c:v>Oct-25</c:v>
                </c:pt>
                <c:pt idx="6">
                  <c:v>Jan-26</c:v>
                </c:pt>
                <c:pt idx="7">
                  <c:v>Apr-26</c:v>
                </c:pt>
                <c:pt idx="8">
                  <c:v>Jun-26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0.2</c:v>
                </c:pt>
                <c:pt idx="1">
                  <c:v>0.3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1.1</c:v>
                </c:pt>
                <c:pt idx="6">
                  <c:v>1.4</c:v>
                </c:pt>
                <c:pt idx="7">
                  <c:v>1.8</c:v>
                </c:pt>
                <c:pt idx="8">
                  <c:v>2.2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8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numFmt formatCode="0.0&quot;%&quot;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" y="0"/>
            <a:ext cx="45720" cy="6858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828800" y="1371600"/>
            <a:ext cx="8229600" cy="27432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96012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2EC4B6"/>
                </a:solidFill>
                <a:latin typeface="微软雅黑"/>
                <a:ea typeface="微软雅黑"/>
              </a:rPr>
              <a:t>研究报告 · 内部决策参考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645920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>
                <a:solidFill>
                  <a:srgbClr val="B7C4D6"/>
                </a:solidFill>
                <a:latin typeface="微软雅黑"/>
                <a:ea typeface="微软雅黑"/>
              </a:rPr>
              <a:t>2025–2026 年企业 / 消费端渗透节奏差异深度分析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78%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组织 AI 渗透率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0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2900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044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64%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企业 Token 智能体占比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3504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3504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$12B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消费者 AI 订阅规模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41080" y="4114800"/>
            <a:ext cx="2286000" cy="1188720"/>
          </a:xfrm>
          <a:prstGeom prst="rect">
            <a:avLst/>
          </a:prstGeom>
          <a:solidFill>
            <a:srgbClr val="182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41080" y="4114800"/>
            <a:ext cx="22860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32520" y="4160520"/>
            <a:ext cx="210312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200" b="1">
                <a:solidFill>
                  <a:srgbClr val="2EC4B6"/>
                </a:solidFill>
                <a:latin typeface="微软雅黑"/>
                <a:ea typeface="微软雅黑"/>
              </a:rPr>
              <a:t>8.3×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32520" y="4800600"/>
            <a:ext cx="21031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前沿 vs 一般企业差距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94360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B7C4D6"/>
                </a:solidFill>
                <a:latin typeface="微软雅黑"/>
                <a:ea typeface="微软雅黑"/>
              </a:rPr>
              <a:t>受众：企业内部决策者 · 产品 / 商业化负责人 · 市场研究人员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626364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7E8A9C"/>
                </a:solidFill>
                <a:latin typeface="微软雅黑"/>
                <a:ea typeface="微软雅黑"/>
              </a:rPr>
              <a:t>数据截止：2026-10 · 报告日期：2026-10-12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核心发现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02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41732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46304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149047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AI 使用已跨过"主流化"门槛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180136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2025 年 78% 的组织在至少一个业务环节使用 AI，较上年的 55% 跃升 23 个百分点（Stanford HAI 2026）；生成式 AI 渗透率从 33% 翻倍至 60%+。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37744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237744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242316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245059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使用集中在四类宏场景，Agent 已成最大用例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276148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OpenRouter 2026-10-05 30 天支出样本：Agent（30.96%）、General（31.21%）、Code（27.88%）、Data（9.96%）四类合占近 100%；agent:workflow_execution 单任务占总支出 20.02%。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33756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33756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38328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341071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付费仍处于"小基数、快增长"阶段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372160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全球消费者 AI 订阅收入约 120 亿美元（2025），仅约 3% 的全球 AI 用户为高级订阅付费；美国 25–34 岁付费率约 27%，55 岁以上 81% 不愿付费。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429768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29768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34340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437083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使用强度与付费意愿不重合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0160" y="468172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高使用强度的 Power user（前 1%）人均月付 903 美元（a16z/YipitData, 2026-08）；中位付费用户月付约 20 美元；约 14% 付费用户同时订阅 8 项以上 AI 服务。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257800"/>
            <a:ext cx="11247120" cy="9144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7200" y="5257800"/>
            <a:ext cx="91440" cy="9144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5303520"/>
            <a:ext cx="50292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2EC4B6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80160" y="5330952"/>
            <a:ext cx="10241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企业付费领先、消费者付费滞后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80160" y="5641848"/>
            <a:ext cx="10241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企业级 LLM API 市场 Menlo Ventures 估算 2025 年 200 亿美元、2030 年超 1500 亿美元；C 端订阅未来 3–5 年的增量将来自企业级 AI Agent、垂直 Copilot、Token Pack。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Methodology &amp; Data 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报告概述与研究方法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03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核心研究问题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737360"/>
            <a:ext cx="548640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F2A37"/>
                </a:solidFill>
                <a:latin typeface="微软雅黑"/>
                <a:ea typeface="微软雅黑"/>
              </a:rPr>
              <a:t>• AI 已经"无处不在"，但究竟在哪些具体任务 / 行业上被使用？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F2A37"/>
                </a:solidFill>
                <a:latin typeface="微软雅黑"/>
                <a:ea typeface="微软雅黑"/>
              </a:rPr>
              <a:t>• 谁愿意为 AI 掏钱、掏多少、为什么付？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F2A37"/>
                </a:solidFill>
                <a:latin typeface="微软雅黑"/>
                <a:ea typeface="微软雅黑"/>
              </a:rPr>
              <a:t>• 使用强度与付费意愿之间是否对齐？哪些场景出现"用得多但不付钱"或"付了钱但很少用"的反差？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方法说明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737360"/>
            <a:ext cx="548640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>
                <a:solidFill>
                  <a:srgbClr val="1F2A37"/>
                </a:solidFill>
                <a:latin typeface="微软雅黑"/>
                <a:ea typeface="微软雅黑"/>
              </a:rPr>
              <a:t>• 企业侧：以"组织在至少一个业务环节使用 AI"的渗透率衡量广度，以"具体任务/行业中的 API 支出占比"衡量深度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F2A37"/>
                </a:solidFill>
                <a:latin typeface="微软雅黑"/>
                <a:ea typeface="微软雅黑"/>
              </a:rPr>
              <a:t>• 消费侧：以"为高级订阅付费的家庭/用户比例"衡量广度，以"客单价与消费总规模"衡量深度</a:t>
            </a:r>
          </a:p>
          <a:p>
            <a:pPr algn="l">
              <a:spcAft>
                <a:spcPts val="600"/>
              </a:spcAft>
            </a:pPr>
            <a:r>
              <a:rPr sz="1200">
                <a:solidFill>
                  <a:srgbClr val="1F2A37"/>
                </a:solidFill>
                <a:latin typeface="微软雅黑"/>
                <a:ea typeface="微软雅黑"/>
              </a:rPr>
              <a:t>• 对比维度：以"宏任务 × 行业 × 用户类型"做交叉分析；数据冲突时优先采用更新、更贴近实际推理流量的来源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77639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数据源（按权威性 / 时效性排序）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434840"/>
            <a:ext cx="310896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4434840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数据源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66160" y="4434840"/>
            <a:ext cx="155448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11880" y="4434840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类型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20640" y="4434840"/>
            <a:ext cx="182880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66360" y="4434840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时间窗口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49440" y="4434840"/>
            <a:ext cx="4754880" cy="256032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95160" y="4434840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用途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4690872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4690872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Stanford HAI《AI Index 2026》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66160" y="4690872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11880" y="4690872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第三方综合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20640" y="4690872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66360" y="469087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49440" y="4690872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95160" y="4690872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企业采用率、行业分布、宏观趋势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4946904"/>
            <a:ext cx="310896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4946904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Anthropic《Economic Index 2026》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566160" y="4946904"/>
            <a:ext cx="15544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11880" y="4946904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模型厂商数据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20640" y="4946904"/>
            <a:ext cx="18288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166360" y="4946904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 上半年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949440" y="4946904"/>
            <a:ext cx="47548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995160" y="4946904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Claude 上各任务占比、行业分布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202936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5202936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OpenRouter Task-Spend 实时榜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66160" y="5202936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611880" y="5202936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LLM API 路由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120640" y="5202936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166360" y="5202936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2026-10-05 滚动 30 天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949440" y="5202936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95160" y="5202936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真实推理流量在各任务上的支出占比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458968"/>
            <a:ext cx="310896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5458968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 Ventures《State of AI》2025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566160" y="5458968"/>
            <a:ext cx="15544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611880" y="5458968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VC 行业研究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20640" y="5458968"/>
            <a:ext cx="18288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166360" y="5458968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 全年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49440" y="5458968"/>
            <a:ext cx="47548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995160" y="5458968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消费级 / 企业级 AI 收入与渗透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57200" y="5715000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2920" y="5715000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Bank of America / PNC 家庭消费面板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566160" y="5715000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611880" y="5715000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银行级消费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20640" y="5715000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166360" y="5715000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2025–2026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949440" y="5715000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995160" y="5715000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 端 AI 订阅消费规模与增速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971032"/>
            <a:ext cx="310896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02920" y="5971032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OpenAI《Enterprise Signals》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566160" y="5971032"/>
            <a:ext cx="15544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611880" y="5971032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厂商研究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120640" y="5971032"/>
            <a:ext cx="182880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166360" y="5971032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2026-08-12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949440" y="5971032"/>
            <a:ext cx="4754880" cy="256032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995160" y="5971032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前沿 vs 一般企业、智能体化、职能差异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57200" y="6227064"/>
            <a:ext cx="310896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02920" y="6227064"/>
            <a:ext cx="301752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a16z《State of Markets Sep 2026》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566160" y="6227064"/>
            <a:ext cx="15544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611880" y="6227064"/>
            <a:ext cx="14630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VC 行业研究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120640" y="6227064"/>
            <a:ext cx="182880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5166360" y="6227064"/>
            <a:ext cx="17373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2026-09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949440" y="6227064"/>
            <a:ext cx="4754880" cy="25603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995160" y="6227064"/>
            <a:ext cx="46634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AI Capex、Power user、消费付费家庭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Usage Breadth · Adoption &amp; Buildout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使用广度：组织渗透率与全球 AI Capex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04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78%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组织 AI 渗透率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Stanford HAI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3756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3756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2900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60%+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生成式 AI 渗透率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Stanford HAI 2026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69%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S&amp;P 500 有 AI 部署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a16z State of Markets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9828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9828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972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$777B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72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2026 Hyperscaler Capex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a16z State of Markets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2743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组织级 AI 渗透率：2024 vs 2025（Stanford HAI）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31546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在至少一个业务环节使用 AI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342900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2EC4B6"/>
                </a:solidFill>
                <a:latin typeface="微软雅黑"/>
                <a:ea typeface="微软雅黑"/>
              </a:rPr>
              <a:t>78%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188720" y="3483864"/>
            <a:ext cx="3209544" cy="164592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7200" y="368503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5657A"/>
                </a:solidFill>
                <a:latin typeface="微软雅黑"/>
                <a:ea typeface="微软雅黑"/>
              </a:rPr>
              <a:t>55%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188720" y="3739896"/>
            <a:ext cx="2263140" cy="164592"/>
          </a:xfrm>
          <a:prstGeom prst="rect">
            <a:avLst/>
          </a:prstGeom>
          <a:solidFill>
            <a:srgbClr val="C9D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46320" y="342900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E06C4F"/>
                </a:solidFill>
                <a:latin typeface="微软雅黑"/>
                <a:ea typeface="微软雅黑"/>
              </a:rPr>
              <a:t>↑ 23 pp / ↑ 27 pp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411480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使用生成式 AI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438912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2EC4B6"/>
                </a:solidFill>
                <a:latin typeface="微软雅黑"/>
                <a:ea typeface="微软雅黑"/>
              </a:rPr>
              <a:t>60%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188720" y="4443983"/>
            <a:ext cx="2468879" cy="164592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46451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5657A"/>
                </a:solidFill>
                <a:latin typeface="微软雅黑"/>
                <a:ea typeface="微软雅黑"/>
              </a:rPr>
              <a:t>33%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188720" y="4700016"/>
            <a:ext cx="1357884" cy="164592"/>
          </a:xfrm>
          <a:prstGeom prst="rect">
            <a:avLst/>
          </a:prstGeom>
          <a:solidFill>
            <a:srgbClr val="C9D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46320" y="438912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E06C4F"/>
                </a:solidFill>
                <a:latin typeface="微软雅黑"/>
                <a:ea typeface="微软雅黑"/>
              </a:rPr>
              <a:t>↑ 23 pp / ↑ 27 pp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200" y="51206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E06C4F"/>
                </a:solidFill>
                <a:latin typeface="微软雅黑"/>
                <a:ea typeface="微软雅黑"/>
              </a:rPr>
              <a:t>40%+ 大型企业报告至少一个 AI Agent 进入生产环境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0" y="2743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Hyperscaler 年度 Capex 走势（a16z）</a:t>
            </a:r>
          </a:p>
        </p:txBody>
      </p:sp>
      <p:graphicFrame>
        <p:nvGraphicFramePr>
          <p:cNvPr id="43" name="Chart 42"/>
          <p:cNvGraphicFramePr>
            <a:graphicFrameLocks noGrp="1"/>
          </p:cNvGraphicFramePr>
          <p:nvPr/>
        </p:nvGraphicFramePr>
        <p:xfrm>
          <a:off x="6400800" y="3154680"/>
          <a:ext cx="5486400" cy="2606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4" name="Rectangle 43"/>
          <p:cNvSpPr/>
          <p:nvPr/>
        </p:nvSpPr>
        <p:spPr>
          <a:xfrm>
            <a:off x="457200" y="5852160"/>
            <a:ext cx="11247120" cy="5486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0080" y="585216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AI 不再是"早期采纳者"的实验性技术，而是进入主流化；同期 Capex 同步爆发，"AI 是 Everything Cycle"。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Usage Depth · Top Tasks &amp; Macro Categories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使用深度：真实推理流量分布（OpenRouter 30 天）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05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宏任务（Macro Category）支出占比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57200" y="1783080"/>
          <a:ext cx="5486400" cy="2926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008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2. Top 10 细粒度任务支出占比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6400800" y="1783080"/>
          <a:ext cx="5486400" cy="41148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2" name="Rectangle 11"/>
          <p:cNvSpPr/>
          <p:nvPr/>
        </p:nvSpPr>
        <p:spPr>
          <a:xfrm>
            <a:off x="457200" y="5074920"/>
            <a:ext cx="5486400" cy="132588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512064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F3A68"/>
                </a:solidFill>
                <a:latin typeface="微软雅黑"/>
                <a:ea typeface="微软雅黑"/>
              </a:rPr>
              <a:t>关键解读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394960"/>
            <a:ext cx="52120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00">
                <a:solidFill>
                  <a:srgbClr val="1F2A37"/>
                </a:solidFill>
                <a:latin typeface="微软雅黑"/>
                <a:ea typeface="微软雅黑"/>
              </a:rPr>
              <a:t>• Agent 已超越代码生成，成为最大用例</a:t>
            </a:r>
          </a:p>
          <a:p>
            <a:pPr algn="l">
              <a:spcAft>
                <a:spcPts val="400"/>
              </a:spcAft>
            </a:pPr>
            <a:r>
              <a:rPr sz="1000">
                <a:solidFill>
                  <a:srgbClr val="1F2A37"/>
                </a:solidFill>
                <a:latin typeface="微软雅黑"/>
                <a:ea typeface="微软雅黑"/>
              </a:rPr>
              <a:t>• "分类与抽取"（11.03%）是被低估的杀手级场景</a:t>
            </a:r>
          </a:p>
          <a:p>
            <a:pPr algn="l">
              <a:spcAft>
                <a:spcPts val="400"/>
              </a:spcAft>
            </a:pPr>
            <a:r>
              <a:rPr sz="1000">
                <a:solidFill>
                  <a:srgbClr val="1F2A37"/>
                </a:solidFill>
                <a:latin typeface="微软雅黑"/>
                <a:ea typeface="微软雅黑"/>
              </a:rPr>
              <a:t>• 数据：OpenRouter Rankings #task-spend，2026-10-05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Agentic AI · The Frontier Gap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企业 AI 智能体化：前沿差距正在拉大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06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64%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智能体占企业输出 Token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截至 2026-06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3756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3756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42900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8.3×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前沿 vs 一般企业差距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2026-06（1 月仅 2.6×）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108×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法务部门智能体用户增长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自 2026-02 起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98280" y="1371600"/>
            <a:ext cx="2743200" cy="11887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98280" y="1371600"/>
            <a:ext cx="2743200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89720" y="1417320"/>
            <a:ext cx="25603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600" b="1">
                <a:solidFill>
                  <a:srgbClr val="1F3A68"/>
                </a:solidFill>
                <a:latin typeface="微软雅黑"/>
                <a:ea typeface="微软雅黑"/>
              </a:rPr>
              <a:t>5×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720" y="1920240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1F2A37"/>
                </a:solidFill>
                <a:latin typeface="微软雅黑"/>
                <a:ea typeface="微软雅黑"/>
              </a:rPr>
              <a:t>工程部门智能体用户增长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9720" y="2240280"/>
            <a:ext cx="256032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自 2026-02 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2743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企业 Token 中智能体（Codex）占比月度走势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457200" y="3154680"/>
          <a:ext cx="5486400" cy="25603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400800" y="2743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企业智能体（Codex）用户职能增长（2026-02 → 2026-06）</a:t>
            </a:r>
          </a:p>
        </p:txBody>
      </p:sp>
      <p:graphicFrame>
        <p:nvGraphicFramePr>
          <p:cNvPr id="31" name="Chart 30"/>
          <p:cNvGraphicFramePr>
            <a:graphicFrameLocks noGrp="1"/>
          </p:cNvGraphicFramePr>
          <p:nvPr/>
        </p:nvGraphicFramePr>
        <p:xfrm>
          <a:off x="6400800" y="3154680"/>
          <a:ext cx="5486400" cy="256032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2" name="Rectangle 31"/>
          <p:cNvSpPr/>
          <p:nvPr/>
        </p:nvSpPr>
        <p:spPr>
          <a:xfrm>
            <a:off x="457200" y="5852160"/>
            <a:ext cx="11247120" cy="5486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585216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>
                <a:solidFill>
                  <a:srgbClr val="1F3A68"/>
                </a:solidFill>
                <a:latin typeface="微软雅黑"/>
                <a:ea typeface="微软雅黑"/>
              </a:rPr>
              <a:t>关键结论：使用相同的底层模型，前沿企业胜在"使用方式"——智能体化、插件/技能、行业知识三件套。差距还在加速扩大。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Industry &amp; Function · Heterogeneous Adoption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行业 × 职能：使用模式的差异化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07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各行业 AI 使用强度与代表任务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2377440" cy="310896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行业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4640" y="1783080"/>
            <a:ext cx="4114800" cy="310896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80360" y="1783080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AI 渗透特征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49440" y="1783080"/>
            <a:ext cx="4754880" cy="310896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95160" y="1783080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代表任务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093976"/>
            <a:ext cx="23774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093976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软件 / IT 服务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34640" y="2093976"/>
            <a:ext cx="411480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80360" y="2093976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渗透率最高，代码任务占比超 35%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49440" y="2093976"/>
            <a:ext cx="475488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95160" y="2093976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code:general_impl / debugging / file_read_write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404872"/>
            <a:ext cx="237744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404872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专业服务 / 咨询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34640" y="2404872"/>
            <a:ext cx="411480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2404872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Agent 与内容生成并重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49440" y="2404872"/>
            <a:ext cx="475488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95160" y="2404872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agent:workflow_execution / content_writing / research_report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2715768"/>
            <a:ext cx="23774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2715768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金融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834640" y="2715768"/>
            <a:ext cx="411480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80360" y="2715768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数据抽取、合规审查密集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949440" y="2715768"/>
            <a:ext cx="475488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95160" y="2715768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data:extraction / classification_tagging / qa_knowledge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026664"/>
            <a:ext cx="237744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026664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教育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34640" y="3026664"/>
            <a:ext cx="411480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880360" y="3026664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内容生成与答疑为主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949440" y="3026664"/>
            <a:ext cx="475488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95160" y="3026664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content_writing / qa_knowledge / summarization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3337560"/>
            <a:ext cx="237744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337560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医疗 / 生命科学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834640" y="3337560"/>
            <a:ext cx="411480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880360" y="3337560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文档与问答为主，需谨慎使用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949440" y="3337560"/>
            <a:ext cx="4754880" cy="310896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995160" y="3337560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summarization / qa_knowledge（合规驱动）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3648456"/>
            <a:ext cx="237744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3648456"/>
            <a:ext cx="228600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零售 / 电商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34640" y="3648456"/>
            <a:ext cx="411480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880360" y="3648456"/>
            <a:ext cx="40233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客服、内容、推荐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949440" y="3648456"/>
            <a:ext cx="4754880" cy="310896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995160" y="3648456"/>
            <a:ext cx="4663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customer_support / content_writing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7200" y="402336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2. 部门级 ChatGPT 写作占比 vs 智能体编程占比（Top 10 部门）</a:t>
            </a:r>
          </a:p>
        </p:txBody>
      </p:sp>
      <p:graphicFrame>
        <p:nvGraphicFramePr>
          <p:cNvPr id="52" name="Chart 51"/>
          <p:cNvGraphicFramePr>
            <a:graphicFrameLocks noGrp="1"/>
          </p:cNvGraphicFramePr>
          <p:nvPr/>
        </p:nvGraphicFramePr>
        <p:xfrm>
          <a:off x="457200" y="4434840"/>
          <a:ext cx="11247120" cy="2103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3" name="Rectangle 5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Payment Landscape · Size &amp; Penetration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整体付费规模与渗透率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08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消费端（C 端订阅）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3200400" cy="29260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指标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1783080"/>
            <a:ext cx="2286000" cy="29260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03320" y="1783080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数值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075688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075688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全球消费者 AI 订阅收入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0" y="2075688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03320" y="2075688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120 亿美元（2025 全年）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368296"/>
            <a:ext cx="32004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368296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全球 AI 用户付费比例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0" y="2368296"/>
            <a:ext cx="22860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03320" y="2368296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3%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60904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660904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美国家庭付费比例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7600" y="2660904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03320" y="2660904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2–3%（2025–2026）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953512"/>
            <a:ext cx="32004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2953512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美国家庭付费同比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0" y="2953512"/>
            <a:ext cx="22860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03320" y="2953512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+38%–155%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246120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3246120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韩国 AI 订阅月支出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657600" y="3246120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03320" y="3246120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8.03 亿韩元/月（已超 Netflix，2025-12）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538728"/>
            <a:ext cx="32004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538728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2030 美国 C 端市场预测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57600" y="3538728"/>
            <a:ext cx="2286000" cy="29260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03320" y="3538728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最高 750 亿美元/年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3831336"/>
            <a:ext cx="32004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3831336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美国 Gen-AI 给消费者年价值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57600" y="3831336"/>
            <a:ext cx="2286000" cy="29260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703320" y="3831336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1720 亿美元（2026 估算）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2. 美国家庭为 AI 付费的比例（a16z 2026-07）</a:t>
            </a:r>
          </a:p>
        </p:txBody>
      </p:sp>
      <p:graphicFrame>
        <p:nvGraphicFramePr>
          <p:cNvPr id="42" name="Chart 41"/>
          <p:cNvGraphicFramePr>
            <a:graphicFrameLocks noGrp="1"/>
          </p:cNvGraphicFramePr>
          <p:nvPr/>
        </p:nvGraphicFramePr>
        <p:xfrm>
          <a:off x="6400800" y="1783080"/>
          <a:ext cx="5486400" cy="2377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6400800" y="425196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5657A"/>
                </a:solidFill>
                <a:latin typeface="微软雅黑"/>
                <a:ea typeface="微软雅黑"/>
              </a:rPr>
              <a:t>数据：PNC 内部数据（2026-07），截至 Jun-26 美国 2.2% 家庭付费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5029200"/>
            <a:ext cx="1124712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0080" y="507492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关键洞察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" y="5349240"/>
            <a:ext cx="110642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绝对规模仍小，但增速惊人：美国家庭付费同比 +38%–155%</a:t>
            </a:r>
          </a:p>
          <a:p>
            <a:pPr algn="l">
              <a:spcAft>
                <a:spcPts val="4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韩国是 C 端付费最激进的市场之一，AI 订阅支出已超过 Netflix</a:t>
            </a:r>
          </a:p>
          <a:p>
            <a:pPr algn="l">
              <a:spcAft>
                <a:spcPts val="4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美国生成式 AI 给消费者的年价值估算约 1720 亿美元——价值与付费之间仍有 1–2 个数量级的差距</a:t>
            </a:r>
          </a:p>
        </p:txBody>
      </p:sp>
      <p:sp>
        <p:nvSpPr>
          <p:cNvPr id="47" name="Rectangle 46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ARPU Distribution · Long Tail &amp; Power Users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付费用户客单价结构：长尾分散 + 头部集中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09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付费用户客单价分层（a16z / YipitData, 2026-08）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146304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价格段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20240" y="1783080"/>
            <a:ext cx="411480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5960" y="1783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代表用户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35040" y="1783080"/>
            <a:ext cx="155448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80760" y="17830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占比（估算）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89520" y="1783080"/>
            <a:ext cx="4114800" cy="45720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1783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行为特征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40280"/>
            <a:ext cx="1463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2402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$0（仅免费层）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20240" y="22402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965960" y="2240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大多数尝鲜用户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35040" y="2240280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80760" y="22402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~97%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0" y="22402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35240" y="2240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用 ChatGPT 免费版、Claude.ai 免费额度等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697480"/>
            <a:ext cx="146304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26974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$8/月（入门）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20240" y="26974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965960" y="26974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Go 等低价档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35040" y="2697480"/>
            <a:ext cx="155448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80760" y="26974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&lt; 5%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89520" y="26974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35240" y="26974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重度尝鲜、青少年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154680"/>
            <a:ext cx="1463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1546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$20/月（标准锚定）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20240" y="31546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965960" y="31546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Plus / Claude Pro / Gemini AI Pro / Perplexity Pro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35040" y="3154680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80760" y="31546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中位付费用户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589520" y="31546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35240" y="31546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高频个人专业用户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3611880"/>
            <a:ext cx="146304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36118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$60–100/月（叠加）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920240" y="36118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965960" y="36118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"Stacking user"，同时用 2–4 个工具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035040" y="3611880"/>
            <a:ext cx="155448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080760" y="36118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14% 付费用户付 8+ 项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589520" y="36118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635240" y="36118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自由职业者、独立开发者、研究者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4069080"/>
            <a:ext cx="1463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2920" y="40690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$200/月+（重度）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920240" y="40690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965960" y="4069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Pro / Grok Heavy / Claude Max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035040" y="4069080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080760" y="40690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&lt; 1%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89520" y="4069080"/>
            <a:ext cx="411480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635240" y="40690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Power user，企业开发者、研究员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4526280"/>
            <a:ext cx="146304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2920" y="4526280"/>
            <a:ext cx="13716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$903/月（极重度）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20240" y="45262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965960" y="4526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a16z/YipitData 跟踪的前 1% 付费用户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35040" y="4526280"/>
            <a:ext cx="155448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080760" y="4526280"/>
            <a:ext cx="146304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前 1%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589520" y="4526280"/>
            <a:ext cx="4114800" cy="457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635240" y="4526280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把 AI 当作"外包员工"使用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7200" y="5212080"/>
            <a:ext cx="11247120" cy="12344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0080" y="525780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2. Power user 现象：Top 1% 远超其余人群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0080" y="5532120"/>
            <a:ext cx="110642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Top 1% 人均 AI 周花费是 Top 10% 的 8 倍以上（a16z 2026-08）</a:t>
            </a:r>
          </a:p>
          <a:p>
            <a:pPr algn="l">
              <a:spcAft>
                <a:spcPts val="3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行业差异：信息行业 32.5×、专业服务 16.0×、金融保险 12.9×、制造业 10.7×（2026-06，相对 2025-04 基准）</a:t>
            </a:r>
          </a:p>
          <a:p>
            <a:pPr algn="l">
              <a:spcAft>
                <a:spcPts val="3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约 14% 付费用户同时订阅 8 项以上 AI 服务——"Stack 模式"成为高 ARPU 用户常态</a:t>
            </a:r>
          </a:p>
        </p:txBody>
      </p:sp>
      <p:sp>
        <p:nvSpPr>
          <p:cNvPr id="68" name="Rectangle 6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Enterprise vs Individual Payment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企业付费 vs 个人付费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10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6858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规模、付费主体、决策周期对比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155448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维度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11680" y="1783080"/>
            <a:ext cx="310896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57400" y="1783080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企业付费（B2B）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20640" y="1783080"/>
            <a:ext cx="274320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66360" y="1783080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个人付费（B2C）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112264"/>
            <a:ext cx="155448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112264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规模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11680" y="2112264"/>
            <a:ext cx="310896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57400" y="2112264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$200 亿（2025）→ $1500 亿+（2030 预测）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20640" y="2112264"/>
            <a:ext cx="274320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166360" y="2112264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$120 亿（2025 全球订阅收入）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441448"/>
            <a:ext cx="155448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441448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付费主体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11680" y="2441448"/>
            <a:ext cx="310896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57400" y="2441448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企业 IT 预算 / 决策者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20640" y="2441448"/>
            <a:ext cx="274320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66360" y="2441448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个人专业用户 / 创作者 / 自由职业者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2770632"/>
            <a:ext cx="155448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2770632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决策周期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11680" y="2770632"/>
            <a:ext cx="310896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057400" y="2770632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长（季度/年度采购流程）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0" y="2770632"/>
            <a:ext cx="274320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66360" y="2770632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短（即时订阅）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099816"/>
            <a:ext cx="155448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099816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LTV 特征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11680" y="3099816"/>
            <a:ext cx="310896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057400" y="3099816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高 LTV、高粘性、可量化 ROI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20640" y="3099816"/>
            <a:ext cx="274320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166360" y="3099816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中低 LTV、波动大、依赖使用频率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3429000"/>
            <a:ext cx="155448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429000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典型形态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011680" y="3429000"/>
            <a:ext cx="310896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057400" y="3429000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企业 API、Copilot 席位、Token Pack、Agent 平台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120640" y="3429000"/>
            <a:ext cx="274320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166360" y="3429000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ChatGPT Plus/Pro、Claude Pro/Max、Perplexity Pro、Midjourney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3758184"/>
            <a:ext cx="155448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3758184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付费率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011680" y="3758184"/>
            <a:ext cx="310896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057400" y="3758184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20640" y="3758184"/>
            <a:ext cx="274320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166360" y="3758184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约 3%（全球） / 27%（美国 25-34 岁年龄段）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200" y="4087368"/>
            <a:ext cx="155448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02920" y="4087368"/>
            <a:ext cx="146304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增长动力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11680" y="4087368"/>
            <a:ext cx="310896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2057400" y="4087368"/>
            <a:ext cx="30175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AI Agent 商业化、垂直 Copilot、Token Pack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0640" y="4087368"/>
            <a:ext cx="274320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166360" y="4087368"/>
            <a:ext cx="265176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Power user 持续抬升 ARPU，订阅+广告双层结构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29600" y="137160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2. 行业 AI 采用 4 指标排名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229600" y="1783080"/>
            <a:ext cx="164592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275320" y="1783080"/>
            <a:ext cx="1554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行业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875520" y="1783080"/>
            <a:ext cx="50292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21240" y="178308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ChatGPT 采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0378440" y="1783080"/>
            <a:ext cx="50292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424160" y="178308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强度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0881360" y="1783080"/>
            <a:ext cx="50292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927080" y="178308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Codex 采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1384280" y="1783080"/>
            <a:ext cx="502920" cy="329184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1430000" y="178308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微软雅黑"/>
                <a:ea typeface="微软雅黑"/>
              </a:rPr>
              <a:t>API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229600" y="2112264"/>
            <a:ext cx="1645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275320" y="2112264"/>
            <a:ext cx="1554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专业、科学与技术服务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875520" y="2112264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921240" y="211226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378440" y="2112264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0424160" y="211226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0881360" y="2112264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927080" y="211226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1384280" y="2112264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11430000" y="211226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229600" y="2441448"/>
            <a:ext cx="1645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8275320" y="2441448"/>
            <a:ext cx="1554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金融与保险</a:t>
            </a:r>
          </a:p>
        </p:txBody>
      </p:sp>
      <p:sp>
        <p:nvSpPr>
          <p:cNvPr id="80" name="Rectangle 79"/>
          <p:cNvSpPr/>
          <p:nvPr/>
        </p:nvSpPr>
        <p:spPr>
          <a:xfrm>
            <a:off x="9875520" y="2441448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921240" y="2441448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0378440" y="2441448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0424160" y="2441448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881360" y="2441448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10927080" y="2441448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1384280" y="2441448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11430000" y="2441448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229600" y="2770632"/>
            <a:ext cx="1645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275320" y="2770632"/>
            <a:ext cx="1554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信息</a:t>
            </a:r>
          </a:p>
        </p:txBody>
      </p:sp>
      <p:sp>
        <p:nvSpPr>
          <p:cNvPr id="90" name="Rectangle 89"/>
          <p:cNvSpPr/>
          <p:nvPr/>
        </p:nvSpPr>
        <p:spPr>
          <a:xfrm>
            <a:off x="9875520" y="2770632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9921240" y="2770632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92" name="Rectangle 91"/>
          <p:cNvSpPr/>
          <p:nvPr/>
        </p:nvSpPr>
        <p:spPr>
          <a:xfrm>
            <a:off x="10378440" y="2770632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10424160" y="2770632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881360" y="2770632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0927080" y="2770632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1384280" y="2770632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1430000" y="2770632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98" name="Rectangle 97"/>
          <p:cNvSpPr/>
          <p:nvPr/>
        </p:nvSpPr>
        <p:spPr>
          <a:xfrm>
            <a:off x="8229600" y="3099816"/>
            <a:ext cx="1645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8275320" y="3099816"/>
            <a:ext cx="1554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制造业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9875520" y="3099816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9921240" y="3099816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0378440" y="3099816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10424160" y="3099816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10881360" y="3099816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10927080" y="3099816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1384280" y="3099816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11430000" y="3099816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8229600" y="3429000"/>
            <a:ext cx="1645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8275320" y="3429000"/>
            <a:ext cx="1554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零售贸易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9875520" y="3429000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9921240" y="342900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10378440" y="3429000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10424160" y="342900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0881360" y="3429000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10927080" y="342900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11384280" y="3429000"/>
            <a:ext cx="502920" cy="329184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11430000" y="3429000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8229600" y="3758184"/>
            <a:ext cx="1645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8275320" y="3758184"/>
            <a:ext cx="1554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医疗保健与社会援助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9875520" y="3758184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9921240" y="375818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10378440" y="3758184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10424160" y="375818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10881360" y="3758184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10927080" y="375818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11384280" y="3758184"/>
            <a:ext cx="502920" cy="329184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11430000" y="3758184"/>
            <a:ext cx="4114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00" b="0">
                <a:solidFill>
                  <a:srgbClr val="1F2A37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229600" y="40233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55657A"/>
                </a:solidFill>
                <a:latin typeface="微软雅黑"/>
                <a:ea typeface="微软雅黑"/>
              </a:rPr>
              <a:t>数据：OpenAI Enterprise Signals 2026-08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457200" y="4846320"/>
            <a:ext cx="11247120" cy="160020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640080" y="489204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关键对比：企业付费领先、消费者付费滞后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40080" y="5166360"/>
            <a:ext cx="1106424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企业级 LLM API 市场 2025 年达 200 亿美元，约为消费订阅市场（120 亿美元）的 1.7 倍</a:t>
            </a:r>
          </a:p>
          <a:p>
            <a:pPr algn="l">
              <a:spcAft>
                <a:spcPts val="4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行业 AI 采用路径差异化：专业服务业在 Codex 与 API 强度双居首，制造业在 ChatGPT 强度第一但在 API 强度排第 7——路径不可一概而论</a:t>
            </a:r>
          </a:p>
          <a:p>
            <a:pPr algn="l">
              <a:spcAft>
                <a:spcPts val="4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未来 3–5 年的主要增量将来自企业级 AI Agent、垂直 Copilot、企业级 Token Pack，而非纯 C 端订阅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Usage–Payment Misalignment · 3 Layers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使用 vs 付费：三层错位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11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任务级错位：OpenRouter 高占比任务 vs 现有 C 端付费产品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320040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任务标签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1783080"/>
            <a:ext cx="146304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03320" y="1783080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占比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20640" y="1783080"/>
            <a:ext cx="329184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66360" y="178308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现有 C 端付费产品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12480" y="1783080"/>
            <a:ext cx="3291840" cy="384048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178308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微软雅黑"/>
                <a:ea typeface="微软雅黑"/>
              </a:rPr>
              <a:t>错位表现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67128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167128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agent:workflow_execution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0" y="2167128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03320" y="2167128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20.02%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20640" y="2167128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166360" y="216712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无独立 C 端产品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12480" y="2167128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58200" y="216712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靠 ChatGPT/Claude Tool Use 间接支持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551176"/>
            <a:ext cx="320040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2551176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classification_tagging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0" y="2551176"/>
            <a:ext cx="14630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03320" y="2551176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11.03%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20640" y="2551176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166360" y="255117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无独立 C 端产品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412480" y="2551176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458200" y="255117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企业内部 API 调用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2935224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2935224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code:general_impl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57600" y="2935224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03320" y="2935224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9.20%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20640" y="2935224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166360" y="2935224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Cursor / Copilot / Claude Code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412480" y="2935224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458200" y="2935224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高使用 + 中高付费（企业付费为主）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3319272"/>
            <a:ext cx="320040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3319272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data:extraction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57600" y="3319272"/>
            <a:ext cx="14630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703320" y="3319272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7.01%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120640" y="3319272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166360" y="3319272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多为企业内部工具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412480" y="3319272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458200" y="3319272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无显著 C 端付费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3703320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2920" y="3703320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qa_knowledge / summarization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657600" y="3703320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703320" y="3703320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3.33% 等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120640" y="3703320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166360" y="370332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ChatGPT Plus / Perplexity Pro / Glean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412480" y="3703320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458200" y="3703320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中使用 + 中付费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4087368"/>
            <a:ext cx="320040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2920" y="4087368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content_writing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657600" y="4087368"/>
            <a:ext cx="14630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03320" y="4087368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4.04%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120640" y="4087368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166360" y="408736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ChatGPT / Claude / Jasper / Copy.ai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12480" y="4087368"/>
            <a:ext cx="3291840" cy="384048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458200" y="4087368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中使用 + 中付费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57200" y="4471416"/>
            <a:ext cx="32004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02920" y="4471416"/>
            <a:ext cx="310896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roleplay_fiction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657600" y="4471416"/>
            <a:ext cx="1463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03320" y="4471416"/>
            <a:ext cx="1371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3.62%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120640" y="4471416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166360" y="447141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Character.AI / Claude / ChatGPT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412480" y="4471416"/>
            <a:ext cx="3291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458200" y="4471416"/>
            <a:ext cx="32004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0">
                <a:solidFill>
                  <a:srgbClr val="1F2A37"/>
                </a:solidFill>
                <a:latin typeface="微软雅黑"/>
                <a:ea typeface="微软雅黑"/>
              </a:rPr>
              <a:t>中使用 + 低付费（情感陪伴变现困难）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57200" y="5212080"/>
            <a:ext cx="11247120" cy="123444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40080" y="525780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2. 三层错位概括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40080" y="5532120"/>
            <a:ext cx="1106424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任务级：高使用任务（workflow execution、classification、data extraction）没有独立 C 端付费产品，价值锁在企业 IT 预算里</a:t>
            </a:r>
          </a:p>
          <a:p>
            <a:pPr algn="l">
              <a:spcAft>
                <a:spcPts val="3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行业级：高付费行业（金融、医疗、法律）的支出更多发生在私有部署/私有 API 中，不会出现在 OpenRouter 公开榜上</a:t>
            </a:r>
          </a:p>
          <a:p>
            <a:pPr algn="l">
              <a:spcAft>
                <a:spcPts val="3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地域级：韩国家庭付费领先但流量侧印度、东南亚增速更快——"付费地 ≠ 流量地"，影响 To C 出海本地化定价</a:t>
            </a:r>
          </a:p>
        </p:txBody>
      </p:sp>
      <p:sp>
        <p:nvSpPr>
          <p:cNvPr id="76" name="Rectangle 75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Key Insights · Agent Era &amp; Cheaper Tokens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关键洞察：Agent 时代 + Jevons Paradox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12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46304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$20/月成为长期锚点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96596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从 2024 到 2026，主流厂商的标准订阅均稳定在 $20，预计这一锚点会延续到 2027；订阅 + 广告双层结构大概率共存。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37160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37160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企业付费超越消费者付费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96596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Menlo Ventures 预测 LLM 市场 2030 年将超 1500 亿美元，其中企业占比将超过 90%。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356616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" y="356616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65760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Power user 继续拉升 ARPU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16052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a16z/YipitData 显示前 1% 用户月付 903 美元；Top 1% AI 周花费 8× Top 10%（a16z）。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72200" y="3566160"/>
            <a:ext cx="5486400" cy="19659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72200" y="3566160"/>
            <a:ext cx="91440" cy="196596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657600"/>
            <a:ext cx="521208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Jevons Paradox：越便宜越用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160520"/>
            <a:ext cx="521208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1F2A37"/>
                </a:solidFill>
                <a:latin typeface="微软雅黑"/>
                <a:ea typeface="微软雅黑"/>
              </a:rPr>
              <a:t>AI 模型价格指数 3 年跌幅相当于 PC 15 年跌幅；但 Token 需求反而加速膨胀——Agent 7.3 万亿 token、4-5 年老 GPU 租金与新 GPU 持平，GPU 残值价格反而抬升（a16z）。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5897880"/>
            <a:ext cx="11247120" cy="5486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89788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未来 3 年的关键变量：谁能把 agent:workflow_execution（当前 20% 占比）变成可持续计费的产品形态，谁就拿到下一轮红利。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Recommendations · By Audience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给三类受众的建议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13 / 15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371600"/>
            <a:ext cx="3611880" cy="49377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3611880" cy="4572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1371600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给企业管理层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874519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把 AI 预算分成三块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2377440"/>
            <a:ext cx="333756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生产力套件：Copilot 类，$30/席位/月起，按人头</a:t>
            </a:r>
          </a:p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专用 Agent 平台：按任务 / 流程计费（Outcome-based）</a:t>
            </a:r>
          </a:p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内部 API 算力：按 token，优先在数据敏感场景</a:t>
            </a:r>
          </a:p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不要"全公司一刀切"采购：基于真实任务分布把代码、客服、数据抽取 Agent 分线评估 ROI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51960" y="1371600"/>
            <a:ext cx="3611880" cy="49377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51960" y="1371600"/>
            <a:ext cx="3611880" cy="4572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89120" y="1371600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给行业研究者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9120" y="1874519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看真实流量，不看 demo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9120" y="2377440"/>
            <a:ext cx="333756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OpenRouter、Anthropic Economic Index、a16z State of Markets 比厂商白皮书更接近真相</a:t>
            </a:r>
          </a:p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区分广度（参与人数）与强度（人均消息/token）两个边际</a:t>
            </a:r>
          </a:p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关注 Power user ARPU 与 Stack 模式：消费付费真正的天花板指标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1371600"/>
            <a:ext cx="3611880" cy="493776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1371600"/>
            <a:ext cx="3611880" cy="45720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1371600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给 AI 产品创业者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1874519"/>
            <a:ext cx="33375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垂直 + 工作流 + 任务计费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2377440"/>
            <a:ext cx="333756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高使用 + 低付费场景（workflow execution、classification、data extraction）是企业级 SaaS 机会窗口</a:t>
            </a:r>
          </a:p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$20/月通用 C 端标品已趋饱和；垂直场景 + 行业知识 + 工作流闭环 是新突破口</a:t>
            </a:r>
          </a:p>
          <a:p>
            <a:pPr algn="l">
              <a:spcAft>
                <a:spcPts val="800"/>
              </a:spcAft>
            </a:pPr>
            <a:r>
              <a:rPr sz="1100">
                <a:solidFill>
                  <a:srgbClr val="1F2A37"/>
                </a:solidFill>
                <a:latin typeface="微软雅黑"/>
                <a:ea typeface="微软雅黑"/>
              </a:rPr>
              <a:t>• 关注"任务完成度"计费（Outcome-based Pricing），与 Agent 化趋势天然契合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Conclusion &amp; Uncertainties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结论与不确定性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14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5943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1. 四大结论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1783080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856231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AI 使用已进入主流化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167128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组织渗透率 78%、生成式 AI 渗透率 60%+，Agent 已成为最大的真实推理支出场景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834639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2834639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907791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付费仍然滞后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218687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消费端付费渗透率仅约 3%，但增长加速、客单价上升；企业付费是当前收入主体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3886200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886200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59352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使用与付费三层错位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270248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任务级（高使用无独立付费产品）、行业级（高付费行业不在公开样本）、地域级（高付费 ≠ 高流量）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4937760"/>
            <a:ext cx="5943600" cy="9601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4937760"/>
            <a:ext cx="73152" cy="960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10912"/>
            <a:ext cx="56692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未来 3 年关键变量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321808"/>
            <a:ext cx="5669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Agent 商业化（workflow execution 当前 20% 占比）将成为下一轮红利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0" y="1371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微软雅黑"/>
                <a:ea typeface="微软雅黑"/>
              </a:rPr>
              <a:t>2. 三项不确定性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1783080"/>
            <a:ext cx="512064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1783080"/>
            <a:ext cx="73152" cy="141732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1856231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广告 vs 订阅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2167128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若免费层广告变现打通（Perplexity、ChatGPT 已试点"答案内嵌广告"），C 端付费率可能长期低于 5%；若订阅绑定独家功能（Pro "无限高级模型"、Claude Max "Project 模式"），付费率有望突破 10%。两条路径大概率共存。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675120" y="3291839"/>
            <a:ext cx="512064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675120" y="3291839"/>
            <a:ext cx="73152" cy="141732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0" y="3364991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监管影响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0" y="3675887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欧盟 AI Act、美国各州法律、中国生成式 AI 管理办法对"高风险用例"的合规要求，可能压制医疗诊断、信贷决策、招聘筛选等场景；同时催生"合规增强"付费产品（审计日志、可解释性、人类监督回路）作为增量。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800600"/>
            <a:ext cx="5120640" cy="1417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800600"/>
            <a:ext cx="73152" cy="1417320"/>
          </a:xfrm>
          <a:prstGeom prst="rect">
            <a:avLst/>
          </a:prstGeom>
          <a:solidFill>
            <a:srgbClr val="E06C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873752"/>
            <a:ext cx="48463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模型同质化与价格战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5184648"/>
            <a:ext cx="484632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开源 / 小模型能力逼近闭源，OpenAI、Anthropic、Google 之间已现端倪；API 单价预计 2027 年再下降 30–50%。价值将上推到"应用层 + 数据 + 工作流"。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"/>
            <a:ext cx="12191695" cy="457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Sources &amp; Methodology Disclosure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"/>
            <a:ext cx="1005840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00" b="1">
                <a:solidFill>
                  <a:srgbClr val="1F3A68"/>
                </a:solidFill>
                <a:latin typeface="微软雅黑"/>
                <a:ea typeface="微软雅黑"/>
              </a:rPr>
              <a:t>数据来源与方法说明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188720"/>
            <a:ext cx="11247120" cy="8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338560" y="137160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/>
                <a:ea typeface="微软雅黑"/>
              </a:rPr>
              <a:t>15 / 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3716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1F3A68"/>
                </a:solidFill>
                <a:latin typeface="微软雅黑"/>
                <a:ea typeface="微软雅黑"/>
              </a:rPr>
              <a:t>1. 核心数据源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783080"/>
            <a:ext cx="4572000" cy="27432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78308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报告 / 数据源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0" y="1783080"/>
            <a:ext cx="1371600" cy="27432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74920" y="178308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时间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0" y="1783080"/>
            <a:ext cx="5303520" cy="274320"/>
          </a:xfrm>
          <a:prstGeom prst="rect">
            <a:avLst/>
          </a:prstGeom>
          <a:solidFill>
            <a:srgbClr val="1F3A68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78308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发布机构 / 链接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057400"/>
            <a:ext cx="4572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05740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Stanford HAI《AI Index 2026》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0" y="2057400"/>
            <a:ext cx="13716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74920" y="205740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0" y="2057400"/>
            <a:ext cx="53035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205740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hai.stanford.edu/ai-index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331720"/>
            <a:ext cx="45720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233172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Anthropic《Economic Index 2026》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0" y="2331720"/>
            <a:ext cx="13716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4920" y="233172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0" y="2331720"/>
            <a:ext cx="530352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46520" y="233172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anthropic.com/economic-index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2606040"/>
            <a:ext cx="4572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260604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OpenRouter Task-Spend 实时榜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0" y="2606040"/>
            <a:ext cx="13716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4920" y="260604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2026-10-05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800" y="2606040"/>
            <a:ext cx="53035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46520" y="260604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openrouter.ai/rankings#task-spend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2880360"/>
            <a:ext cx="45720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288036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 Ventures《State of Consumer AI 2025》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0" y="2880360"/>
            <a:ext cx="13716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4920" y="28803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0" y="2880360"/>
            <a:ext cx="530352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46520" y="288036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menlovc.com/state-of-consumer-ai-2025/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3154680"/>
            <a:ext cx="4572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15468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 Ventures《State of AI 2025: The LLM Stack》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0" y="3154680"/>
            <a:ext cx="13716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4920" y="315468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00800" y="3154680"/>
            <a:ext cx="53035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46520" y="315468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menlovc.com/perspective/state-of-ai-2025-the-llm-stack/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3429000"/>
            <a:ext cx="45720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342900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McKinsey《State of AI 2025》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029200" y="3429000"/>
            <a:ext cx="13716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4920" y="342900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00800" y="3429000"/>
            <a:ext cx="530352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46520" y="342900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mckinsey.com/capabilities/quantumblack/our-insights/the-state-of-ai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200" y="3703320"/>
            <a:ext cx="4572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02920" y="370332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OpenAI《Enterprise Signals》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29200" y="3703320"/>
            <a:ext cx="13716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74920" y="370332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2026-08-12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400800" y="3703320"/>
            <a:ext cx="53035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46520" y="370332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openai.com/zh-Hans-CN/signals/enterprise-data/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3977640"/>
            <a:ext cx="45720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2920" y="397764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a16z《State of Markets Sep 2026》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029200" y="3977640"/>
            <a:ext cx="137160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074920" y="397764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2026-09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400800" y="3977640"/>
            <a:ext cx="5303520" cy="274320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46520" y="397764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a16z.com（Capex / Power user / Consumer）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57200" y="4251960"/>
            <a:ext cx="45720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02920" y="4251960"/>
            <a:ext cx="4480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Bank of America / PNC 家庭消费面板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029200" y="4251960"/>
            <a:ext cx="137160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074920" y="425196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2025–2026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400800" y="4251960"/>
            <a:ext cx="530352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46520" y="425196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0">
                <a:solidFill>
                  <a:srgbClr val="1F2A37"/>
                </a:solidFill>
                <a:latin typeface="微软雅黑"/>
                <a:ea typeface="微软雅黑"/>
              </a:rPr>
              <a:t>BofA 内部数据（媒体转引）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57200" y="4572000"/>
            <a:ext cx="11247120" cy="1874519"/>
          </a:xfrm>
          <a:prstGeom prst="rect">
            <a:avLst/>
          </a:prstGeom>
          <a:solidFill>
            <a:srgbClr val="F4F6FA"/>
          </a:solidFill>
          <a:ln w="63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40080" y="4617720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微软雅黑"/>
                <a:ea typeface="微软雅黑"/>
              </a:rPr>
              <a:t>2. 数据声明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0080" y="4937760"/>
            <a:ext cx="1106424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00">
                <a:solidFill>
                  <a:srgbClr val="1F2A37"/>
                </a:solidFill>
                <a:latin typeface="微软雅黑"/>
                <a:ea typeface="微软雅黑"/>
              </a:rPr>
              <a:t>• 2026 年权威数据：Stanford HAI《AI Index 2026》、Anthropic《Economic Index 2026》、OpenRouter 实时榜单（已交叉验证）</a:t>
            </a:r>
          </a:p>
          <a:p>
            <a:pPr algn="l">
              <a:spcAft>
                <a:spcPts val="400"/>
              </a:spcAft>
            </a:pPr>
            <a:r>
              <a:rPr sz="1000">
                <a:solidFill>
                  <a:srgbClr val="1F2A37"/>
                </a:solidFill>
                <a:latin typeface="微软雅黑"/>
                <a:ea typeface="微软雅黑"/>
              </a:rPr>
              <a:t>• 2025 年替代数据：Menlo Ventures《State of Consumer AI 2025》、McKinsey《State of AI 2025》——已标注年份</a:t>
            </a:r>
          </a:p>
          <a:p>
            <a:pPr algn="l">
              <a:spcAft>
                <a:spcPts val="400"/>
              </a:spcAft>
            </a:pPr>
            <a:r>
              <a:rPr sz="1000">
                <a:solidFill>
                  <a:srgbClr val="1F2A37"/>
                </a:solidFill>
                <a:latin typeface="微软雅黑"/>
                <a:ea typeface="微软雅黑"/>
              </a:rPr>
              <a:t>• 媒体转引数据（Bank of America、PNC、a16z/YipitData 等）：标注"待核实"或"估算"，建议决策前与发布机构原文核对</a:t>
            </a:r>
          </a:p>
          <a:p>
            <a:pPr algn="l">
              <a:spcAft>
                <a:spcPts val="400"/>
              </a:spcAft>
            </a:pPr>
            <a:r>
              <a:rPr sz="1000">
                <a:solidFill>
                  <a:srgbClr val="1F2A37"/>
                </a:solidFill>
                <a:latin typeface="微软雅黑"/>
                <a:ea typeface="微软雅黑"/>
              </a:rPr>
              <a:t>• OpenRouter 排行榜：数据截至 2026-10-05，30 天滚动窗口，与报告撰写日期一致</a:t>
            </a:r>
          </a:p>
        </p:txBody>
      </p:sp>
      <p:sp>
        <p:nvSpPr>
          <p:cNvPr id="72" name="Rectangle 7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57200" y="6611112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最终用户 AI 使用场景与付费场景 · 2026-10-12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0515600" y="6611112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微软雅黑"/>
                <a:ea typeface="微软雅黑"/>
              </a:rPr>
              <a:t>P.15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