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0"/>
            <a:ext cx="12191695" cy="1828800"/>
          </a:xfrm>
          <a:prstGeom prst="rect">
            <a:avLst/>
          </a:prstGeom>
          <a:solidFill>
            <a:srgbClr val="0618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" y="1280160"/>
            <a:ext cx="137160" cy="3383280"/>
          </a:xfrm>
          <a:prstGeom prst="rect">
            <a:avLst/>
          </a:prstGeom>
          <a:solidFill>
            <a:srgbClr val="00C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23444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00C8FF"/>
                </a:solidFill>
                <a:latin typeface="Microsoft YaHei"/>
              </a:rPr>
              <a:t>AI Infra 图解系列 · 内容摘要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1691640"/>
            <a:ext cx="10058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Microsoft YaHei"/>
              </a:rPr>
              <a:t>3 张图讲清：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2697480"/>
            <a:ext cx="100584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6400" b="1">
                <a:solidFill>
                  <a:srgbClr val="00C8FF"/>
                </a:solidFill>
                <a:latin typeface="Microsoft YaHei"/>
              </a:rPr>
              <a:t>KV Cache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40690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0">
                <a:solidFill>
                  <a:srgbClr val="C8D8F0"/>
                </a:solidFill>
                <a:latin typeface="Microsoft YaHei"/>
              </a:rPr>
              <a:t>为什么大模型上下文越长越吃显存？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539496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Microsoft YaHei"/>
              </a:rPr>
              <a:t>来源：微信公众号「东哥科技观」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576072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C8D8F0"/>
                </a:solidFill>
                <a:latin typeface="Microsoft YaHei"/>
              </a:rPr>
              <a:t>作者：东哥科技观  ·  发布于 2026 年 9 月 20 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AI Infra 图解系列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东哥科技观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A1F3D"/>
                </a:solidFill>
                <a:latin typeface="Microsoft YaHei"/>
              </a:rPr>
              <a:t>内容目录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Outline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645920"/>
            <a:ext cx="1097280" cy="566928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755648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0" y="1719072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>
                <a:solidFill>
                  <a:srgbClr val="1A1A1A"/>
                </a:solidFill>
                <a:latin typeface="Microsoft YaHei"/>
              </a:rPr>
              <a:t>引子：70B 模型显存的常见误区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2322576"/>
            <a:ext cx="1097280" cy="566928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2432304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6000" y="2395728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>
                <a:solidFill>
                  <a:srgbClr val="1A1A1A"/>
                </a:solidFill>
                <a:latin typeface="Microsoft YaHei"/>
              </a:rPr>
              <a:t>图1 ｜ KV Cache 是什么 — 用显存换速度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14400" y="2999232"/>
            <a:ext cx="1097280" cy="566928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310896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3072384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>
                <a:solidFill>
                  <a:srgbClr val="1A1A1A"/>
                </a:solidFill>
                <a:latin typeface="Microsoft YaHei"/>
              </a:rPr>
              <a:t>图2 ｜ 显存怎么算 — 公式与场景示例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3675888"/>
            <a:ext cx="1097280" cy="566928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3785616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86000" y="3749040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>
                <a:solidFill>
                  <a:srgbClr val="1A1A1A"/>
                </a:solidFill>
                <a:latin typeface="Microsoft YaHei"/>
              </a:rPr>
              <a:t>图3 ｜ 量化后为什么还吃显存 — 真实组成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14400" y="4352544"/>
            <a:ext cx="1097280" cy="566928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4462272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0" y="4425696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>
                <a:solidFill>
                  <a:srgbClr val="1A1A1A"/>
                </a:solidFill>
                <a:latin typeface="Microsoft YaHei"/>
              </a:rPr>
              <a:t>影响显存的四大关键因素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14400" y="5029200"/>
            <a:ext cx="1097280" cy="566928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4400" y="5138928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86000" y="5102352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>
                <a:solidFill>
                  <a:srgbClr val="1A1A1A"/>
                </a:solidFill>
                <a:latin typeface="Microsoft YaHei"/>
              </a:rPr>
              <a:t>工程实践：优化方向与 OOM 风险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14400" y="5705856"/>
            <a:ext cx="1097280" cy="566928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5815584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</a:rPr>
              <a:t>07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86000" y="5779008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>
                <a:solidFill>
                  <a:srgbClr val="1A1A1A"/>
                </a:solidFill>
                <a:latin typeface="Microsoft YaHei"/>
              </a:rPr>
              <a:t>总结：一句话核心结论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3 张图讲清：KV Cache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2 / 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AI Infra 图解系列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东哥科技观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A1F3D"/>
                </a:solidFill>
                <a:latin typeface="Microsoft YaHei"/>
              </a:rPr>
              <a:t>引子：很多人算大模型显存，只盯着参数量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70B 模型 FP16 约 140GB，INT4 会显著下降 — 但真正跑推理时，还有一块显存经常被低估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00200"/>
            <a:ext cx="5303520" cy="457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500">
                <a:solidFill>
                  <a:srgbClr val="1A1A1A"/>
                </a:solidFill>
                <a:latin typeface="Microsoft YaHei"/>
              </a:rPr>
              <a:t>模型权重 = 静态部分：参数 × 精度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500">
                <a:solidFill>
                  <a:srgbClr val="1A1A1A"/>
                </a:solidFill>
                <a:latin typeface="Microsoft YaHei"/>
              </a:rPr>
              <a:t>FP16 / BF16：70B 约 140 GB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500">
                <a:solidFill>
                  <a:srgbClr val="1A1A1A"/>
                </a:solidFill>
                <a:latin typeface="Microsoft YaHei"/>
              </a:rPr>
              <a:t>INT8：约 70 GB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500">
                <a:solidFill>
                  <a:srgbClr val="1A1A1A"/>
                </a:solidFill>
                <a:latin typeface="Microsoft YaHei"/>
              </a:rPr>
              <a:t>INT4：约 35 GB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500">
                <a:solidFill>
                  <a:srgbClr val="1A1A1A"/>
                </a:solidFill>
                <a:latin typeface="Microsoft YaHei"/>
              </a:rPr>
              <a:t>推理服务的真实显存 = 权重 + KV Cache + 运行开销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500">
                <a:solidFill>
                  <a:srgbClr val="1A1A1A"/>
                </a:solidFill>
                <a:latin typeface="Microsoft YaHei"/>
              </a:rPr>
              <a:t>KV Cache 会随上下文长度、并发数 持续放大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500">
                <a:solidFill>
                  <a:srgbClr val="1A1A1A"/>
                </a:solidFill>
                <a:latin typeface="Microsoft YaHei"/>
              </a:rPr>
              <a:t>长文档 / 多轮对话 / 大并发 — KV Cache 成为显存大头</a:t>
            </a:r>
          </a:p>
        </p:txBody>
      </p:sp>
      <p:sp>
        <p:nvSpPr>
          <p:cNvPr id="9" name="Rectangle 8"/>
          <p:cNvSpPr/>
          <p:nvPr/>
        </p:nvSpPr>
        <p:spPr>
          <a:xfrm>
            <a:off x="6126480" y="1691640"/>
            <a:ext cx="5577840" cy="45262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126480" y="1691640"/>
            <a:ext cx="5577840" cy="640080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63640" y="178308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Microsoft YaHei"/>
              </a:rPr>
              <a:t>70B 模型权重示意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55080" y="2606040"/>
            <a:ext cx="1828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00C8FF"/>
                </a:solidFill>
                <a:latin typeface="Microsoft YaHei"/>
              </a:rPr>
              <a:t>FP16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0960" y="2606040"/>
            <a:ext cx="3657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1A1A1A"/>
                </a:solidFill>
                <a:latin typeface="Microsoft YaHei"/>
              </a:rPr>
              <a:t>≈ 140 GB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5080" y="3383280"/>
            <a:ext cx="1828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9B59B6"/>
                </a:solidFill>
                <a:latin typeface="Microsoft YaHei"/>
              </a:rPr>
              <a:t>INT8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0" y="3383280"/>
            <a:ext cx="3657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1A1A1A"/>
                </a:solidFill>
                <a:latin typeface="Microsoft YaHei"/>
              </a:rPr>
              <a:t>≈ 70 GB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5080" y="4160520"/>
            <a:ext cx="1828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E84A3D"/>
                </a:solidFill>
                <a:latin typeface="Microsoft YaHei"/>
              </a:rPr>
              <a:t>INT4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0" y="4160520"/>
            <a:ext cx="3657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1A1A1A"/>
                </a:solidFill>
                <a:latin typeface="Microsoft YaHei"/>
              </a:rPr>
              <a:t>≈ 35 GB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55080" y="5212080"/>
            <a:ext cx="5120640" cy="86868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0" y="5321808"/>
            <a:ext cx="49377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Microsoft YaHei"/>
              </a:rPr>
              <a:t>但模型权重只是显存的一部分：还有 KV Cache 与运行开销。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3 张图讲清：KV Cache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3 / 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AI Infra 图解系列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东哥科技观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A1F3D"/>
                </a:solidFill>
                <a:latin typeface="Microsoft YaHei"/>
              </a:rPr>
              <a:t>图1 ｜ KV Cache 是什么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Transformer 每生成一个 token，都要把前面所有 token 的 K / V 缓存下来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55448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380"/>
                </a:solidFill>
                <a:latin typeface="Microsoft YaHei"/>
              </a:rPr>
              <a:t>图1 ｜ KV Cache 是什么（制图：东哥科技观）</a:t>
            </a:r>
          </a:p>
        </p:txBody>
      </p:sp>
      <p:pic>
        <p:nvPicPr>
          <p:cNvPr id="9" name="Picture 8" descr="img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1874519"/>
            <a:ext cx="3429000" cy="4572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60720" y="1691640"/>
            <a:ext cx="5943600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KV Cache = 模型生成回答时，临时保存的「上下文中间结果」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每生成一个 token，都要参考前面的 token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把注意力层里的 Key 与 Value 缓存下来，后续直接复用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60720" y="3246120"/>
            <a:ext cx="5943600" cy="548640"/>
          </a:xfrm>
          <a:prstGeom prst="rect">
            <a:avLst/>
          </a:prstGeom>
          <a:solidFill>
            <a:srgbClr val="00C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97880" y="3337560"/>
            <a:ext cx="5669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0A1F3D"/>
                </a:solidFill>
                <a:latin typeface="Microsoft YaHei"/>
              </a:rPr>
              <a:t>好处：快     ·     代价：吃显存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60720" y="3977639"/>
            <a:ext cx="5943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A4F8B"/>
                </a:solidFill>
                <a:latin typeface="Microsoft YaHei"/>
              </a:rPr>
              <a:t>显存消耗的四个关键因素：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60720" y="4343400"/>
            <a:ext cx="1417320" cy="457200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760720" y="4434840"/>
            <a:ext cx="14173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上下文长度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69480" y="4462272"/>
            <a:ext cx="4572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越长，KV Cache 越大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60720" y="4873752"/>
            <a:ext cx="1417320" cy="457200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760720" y="4965192"/>
            <a:ext cx="14173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层数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69480" y="4992624"/>
            <a:ext cx="4572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模型层数越多，缓存越大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60720" y="5404104"/>
            <a:ext cx="1417320" cy="457200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760720" y="5495544"/>
            <a:ext cx="14173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并发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69480" y="5522976"/>
            <a:ext cx="4572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同时处理的请求越多，总显存越高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760720" y="5934456"/>
            <a:ext cx="1417320" cy="457200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60720" y="6025896"/>
            <a:ext cx="14173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精度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69480" y="6053328"/>
            <a:ext cx="4572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Microsoft YaHei"/>
              </a:rPr>
              <a:t>FP16 / BF16 / FP8 等精度影响每 token 大小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3 张图讲清：KV Cache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4 / 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AI Infra 图解系列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东哥科技观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A1F3D"/>
                </a:solidFill>
                <a:latin typeface="Microsoft YaHei"/>
              </a:rPr>
              <a:t>图2 ｜ 显存怎么算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核心公式 + 上下文长度迅速放大显存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55448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380"/>
                </a:solidFill>
                <a:latin typeface="Microsoft YaHei"/>
              </a:rPr>
              <a:t>图2 ｜ 显存怎么算（制图：东哥科技观）</a:t>
            </a:r>
          </a:p>
        </p:txBody>
      </p:sp>
      <p:pic>
        <p:nvPicPr>
          <p:cNvPr id="9" name="Picture 8" descr="img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1874519"/>
            <a:ext cx="3429000" cy="4572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760720" y="1691640"/>
            <a:ext cx="5943600" cy="141732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897880" y="1783080"/>
            <a:ext cx="5669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0C8FF"/>
                </a:solidFill>
                <a:latin typeface="Microsoft YaHei"/>
              </a:rPr>
              <a:t>核心公式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97880" y="2148840"/>
            <a:ext cx="56692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icrosoft YaHei"/>
              </a:rPr>
              <a:t>KV Cache 显存 ≈ 层数 × Token 数 × K/V 向量大小 × 精度 × 并发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60720" y="3291840"/>
            <a:ext cx="5943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A4F8B"/>
                </a:solidFill>
                <a:latin typeface="Microsoft YaHei"/>
              </a:rPr>
              <a:t>随上下文长度迅速上升（示意）：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60720" y="3703320"/>
            <a:ext cx="2011680" cy="502920"/>
          </a:xfrm>
          <a:prstGeom prst="rect">
            <a:avLst/>
          </a:prstGeom>
          <a:solidFill>
            <a:srgbClr val="00C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760720" y="3813048"/>
            <a:ext cx="20116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4K Tokens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79" y="3813048"/>
            <a:ext cx="3840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A1A1A"/>
                </a:solidFill>
                <a:latin typeface="Microsoft YaHei"/>
              </a:rPr>
              <a:t>≈ 2 GB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60720" y="4343400"/>
            <a:ext cx="2011680" cy="502920"/>
          </a:xfrm>
          <a:prstGeom prst="rect">
            <a:avLst/>
          </a:prstGeom>
          <a:solidFill>
            <a:srgbClr val="9B59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760720" y="4453128"/>
            <a:ext cx="20116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32K Tokens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5279" y="4453128"/>
            <a:ext cx="3840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A1A1A"/>
                </a:solidFill>
                <a:latin typeface="Microsoft YaHei"/>
              </a:rPr>
              <a:t>≈ 16 GB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60720" y="4983480"/>
            <a:ext cx="2011680" cy="502920"/>
          </a:xfrm>
          <a:prstGeom prst="rect">
            <a:avLst/>
          </a:prstGeom>
          <a:solidFill>
            <a:srgbClr val="E84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760720" y="5093208"/>
            <a:ext cx="20116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128K Tokens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79" y="5093208"/>
            <a:ext cx="3840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1A1A1A"/>
                </a:solidFill>
                <a:latin typeface="Microsoft YaHei"/>
              </a:rPr>
              <a:t>≈ 64 GB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60720" y="5852160"/>
            <a:ext cx="5943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</a:rPr>
              <a:t>注：以上数值为示意，实际因模型结构与实现方式而异。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3 张图讲清：KV Cache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5 / 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AI Infra 图解系列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东哥科技观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A1F3D"/>
                </a:solidFill>
                <a:latin typeface="Microsoft YaHei"/>
              </a:rPr>
              <a:t>图3 ｜ 量化后为什么还吃显存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权重变小了，不代表总显存一定够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55448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380"/>
                </a:solidFill>
                <a:latin typeface="Microsoft YaHei"/>
              </a:rPr>
              <a:t>图3 ｜ 量化后为什么还吃显存（制图：东哥科技观）</a:t>
            </a:r>
          </a:p>
        </p:txBody>
      </p:sp>
      <p:pic>
        <p:nvPicPr>
          <p:cNvPr id="9" name="Picture 8" descr="img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1874519"/>
            <a:ext cx="3429000" cy="4572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60720" y="1691640"/>
            <a:ext cx="5943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A4F8B"/>
                </a:solidFill>
                <a:latin typeface="Microsoft YaHei"/>
              </a:rPr>
              <a:t>GPU 显存（VRAM 80 GB）的真实组成：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60720" y="2194560"/>
            <a:ext cx="1901952" cy="777240"/>
          </a:xfrm>
          <a:prstGeom prst="rect">
            <a:avLst/>
          </a:prstGeom>
          <a:solidFill>
            <a:srgbClr val="00C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760720" y="2304288"/>
            <a:ext cx="190195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模型权重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60720" y="2606040"/>
            <a:ext cx="190195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Microsoft YaHei"/>
              </a:rPr>
              <a:t>≈ 35 GB (INT4)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62672" y="2194560"/>
            <a:ext cx="3268980" cy="777240"/>
          </a:xfrm>
          <a:prstGeom prst="rect">
            <a:avLst/>
          </a:prstGeom>
          <a:solidFill>
            <a:srgbClr val="9B59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62672" y="2304288"/>
            <a:ext cx="32689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KV Cache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62672" y="2606040"/>
            <a:ext cx="32689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Microsoft YaHei"/>
              </a:rPr>
              <a:t>随上下文与并发增长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931652" y="2194560"/>
            <a:ext cx="772668" cy="777240"/>
          </a:xfrm>
          <a:prstGeom prst="rect">
            <a:avLst/>
          </a:prstGeom>
          <a:solidFill>
            <a:srgbClr val="E84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931652" y="2304288"/>
            <a:ext cx="77266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运行开销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31652" y="2606040"/>
            <a:ext cx="77266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Microsoft YaHei"/>
              </a:rPr>
              <a:t>≈ 5–15 GB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60720" y="3246120"/>
            <a:ext cx="5943600" cy="1554480"/>
          </a:xfrm>
          <a:prstGeom prst="rect">
            <a:avLst/>
          </a:prstGeom>
          <a:solidFill>
            <a:srgbClr val="3310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760720" y="3246120"/>
            <a:ext cx="137160" cy="1554480"/>
          </a:xfrm>
          <a:prstGeom prst="rect">
            <a:avLst/>
          </a:prstGeom>
          <a:solidFill>
            <a:srgbClr val="E84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89320" y="3337560"/>
            <a:ext cx="56692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E84A3D"/>
                </a:solidFill>
                <a:latin typeface="Microsoft YaHei"/>
              </a:rPr>
              <a:t>⚠  长上下文 + 高并发 — 容易把节省的显存吃回来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89320" y="3794760"/>
            <a:ext cx="566928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Microsoft YaHei"/>
              </a:rPr>
              <a:t>上下文越长、并发越高，KV Cache 增长越快；权重量化省下的空间，可能被 KV Cache 全部吃回，存在 OOM 风险。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60720" y="4937760"/>
            <a:ext cx="5943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A4F8B"/>
                </a:solidFill>
                <a:latin typeface="Microsoft YaHei"/>
              </a:rPr>
              <a:t>工程实践中的优化方向：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60720" y="5303520"/>
            <a:ext cx="594360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200">
                <a:solidFill>
                  <a:srgbClr val="1A1A1A"/>
                </a:solidFill>
                <a:latin typeface="Microsoft YaHei"/>
              </a:rPr>
              <a:t>控制上下文 · 缓存管理 · 低精度 KV · 合理并发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3 张图讲清：KV Cache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6 / 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AI Infra 图解系列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东哥科技观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A1F3D"/>
                </a:solidFill>
                <a:latin typeface="Microsoft YaHei"/>
              </a:rPr>
              <a:t>影响显存占用的四大关键因素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Token 数 · 层数 · 精度 · 并发 — 任何一个变化都会让 KV Cache 重新洗牌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5486400" cy="2286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691640"/>
            <a:ext cx="164592" cy="2286000"/>
          </a:xfrm>
          <a:prstGeom prst="rect">
            <a:avLst/>
          </a:prstGeom>
          <a:solidFill>
            <a:srgbClr val="00C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2801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00C8FF"/>
                </a:solidFill>
                <a:latin typeface="Microsoft YaHei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1874520"/>
            <a:ext cx="3657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0A1F3D"/>
                </a:solidFill>
                <a:latin typeface="Microsoft YaHei"/>
              </a:rPr>
              <a:t>Token 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56032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Microsoft YaHei"/>
              </a:rPr>
              <a:t>· 上下文越长，缓存越大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297180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Microsoft YaHei"/>
              </a:rPr>
              <a:t>· 4K → 2 GB（示意）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38328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Microsoft YaHei"/>
              </a:rPr>
              <a:t>· 128K → 64 GB（示意）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63640" y="1691640"/>
            <a:ext cx="5486400" cy="2286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63640" y="1691640"/>
            <a:ext cx="164592" cy="2286000"/>
          </a:xfrm>
          <a:prstGeom prst="rect">
            <a:avLst/>
          </a:prstGeom>
          <a:solidFill>
            <a:srgbClr val="9B59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29400" y="1828800"/>
            <a:ext cx="12801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9B59B6"/>
                </a:solidFill>
                <a:latin typeface="Microsoft YaHei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18120" y="1874520"/>
            <a:ext cx="3657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0A1F3D"/>
                </a:solidFill>
                <a:latin typeface="Microsoft YaHei"/>
              </a:rPr>
              <a:t>层数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20840" y="256032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Microsoft YaHei"/>
              </a:rPr>
              <a:t>· 模型层数越多，缓存越大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20840" y="297180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Microsoft YaHei"/>
              </a:rPr>
              <a:t>· 每一层都要缓存 K / V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20840" y="338328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Microsoft YaHei"/>
              </a:rPr>
              <a:t>· 深层模型成本翻倍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4160520"/>
            <a:ext cx="5486400" cy="2286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57200" y="4160520"/>
            <a:ext cx="164592" cy="2286000"/>
          </a:xfrm>
          <a:prstGeom prst="rect">
            <a:avLst/>
          </a:prstGeom>
          <a:solidFill>
            <a:srgbClr val="E84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4297680"/>
            <a:ext cx="12801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E84A3D"/>
                </a:solidFill>
                <a:latin typeface="Microsoft YaHei"/>
              </a:rPr>
              <a:t>03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1680" y="4343400"/>
            <a:ext cx="3657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0A1F3D"/>
                </a:solidFill>
                <a:latin typeface="Microsoft YaHei"/>
              </a:rPr>
              <a:t>精度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02920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Microsoft YaHei"/>
              </a:rPr>
              <a:t>· FP16 / BF16 / FP8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544068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Microsoft YaHei"/>
              </a:rPr>
              <a:t>· 精度越低，每 token 越小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4400" y="585216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Microsoft YaHei"/>
              </a:rPr>
              <a:t>· KV 也可独立量化（FP8 / INT8）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263640" y="4160520"/>
            <a:ext cx="5486400" cy="2286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263640" y="4160520"/>
            <a:ext cx="164592" cy="2286000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629400" y="4297680"/>
            <a:ext cx="12801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1A4F8B"/>
                </a:solidFill>
                <a:latin typeface="Microsoft YaHei"/>
              </a:rPr>
              <a:t>04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18120" y="4343400"/>
            <a:ext cx="3657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0A1F3D"/>
                </a:solidFill>
                <a:latin typeface="Microsoft YaHei"/>
              </a:rPr>
              <a:t>并发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20840" y="502920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Microsoft YaHei"/>
              </a:rPr>
              <a:t>· 同时服务的请求越多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20840" y="544068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Microsoft YaHei"/>
              </a:rPr>
              <a:t>· 总缓存越大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20840" y="585216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Microsoft YaHei"/>
              </a:rPr>
              <a:t>· 需结合显存做容量规划</a:t>
            </a:r>
          </a:p>
        </p:txBody>
      </p:sp>
      <p:sp>
        <p:nvSpPr>
          <p:cNvPr id="36" name="Rectangle 3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3 张图讲清：KV Cache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7 / 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AI Infra 图解系列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东哥科技观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A1F3D"/>
                </a:solidFill>
                <a:latin typeface="Microsoft YaHei"/>
              </a:rPr>
              <a:t>工程实践 ｜ 长上下文不是「免费扩容」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128K 上下文 ≠ 把输入框开大 — 涉及显存分配、缓存分页、精度压缩、上下文裁剪、并发调度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91640"/>
            <a:ext cx="5486400" cy="4114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500">
                <a:solidFill>
                  <a:srgbClr val="1A1A1A"/>
                </a:solidFill>
                <a:latin typeface="Microsoft YaHei"/>
              </a:rPr>
              <a:t>显存分配：按 batch × 长度 × 并发预估容量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500">
                <a:solidFill>
                  <a:srgbClr val="1A1A1A"/>
                </a:solidFill>
                <a:latin typeface="Microsoft YaHei"/>
              </a:rPr>
              <a:t>缓存分页：KV Cache 分页 / 压缩 / 卸载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500">
                <a:solidFill>
                  <a:srgbClr val="1A1A1A"/>
                </a:solidFill>
                <a:latin typeface="Microsoft YaHei"/>
              </a:rPr>
              <a:t>精度压缩：FP8 / INT8 KV Cache，降低单 token 大小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500">
                <a:solidFill>
                  <a:srgbClr val="1A1A1A"/>
                </a:solidFill>
                <a:latin typeface="Microsoft YaHei"/>
              </a:rPr>
              <a:t>上下文裁剪：合理设置最大长度，按需截断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500">
                <a:solidFill>
                  <a:srgbClr val="1A1A1A"/>
                </a:solidFill>
                <a:latin typeface="Microsoft YaHei"/>
              </a:rPr>
              <a:t>并发调度：根据显存容量做并发规划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0" y="169164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A4F8B"/>
                </a:solidFill>
                <a:latin typeface="Microsoft YaHei"/>
              </a:rPr>
              <a:t>优化方向（四件套）：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7920" y="2194560"/>
            <a:ext cx="2194560" cy="777240"/>
          </a:xfrm>
          <a:prstGeom prst="rect">
            <a:avLst/>
          </a:prstGeom>
          <a:solidFill>
            <a:srgbClr val="00C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63640" y="2304288"/>
            <a:ext cx="2103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Microsoft YaHei"/>
              </a:rPr>
              <a:t>控制上下文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63640" y="265176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合理设置最大长度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03920" y="2359152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400" b="1">
                <a:solidFill>
                  <a:srgbClr val="00C8FF"/>
                </a:solidFill>
                <a:latin typeface="Microsoft YaHei"/>
              </a:rPr>
              <a:t>→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17920" y="3108960"/>
            <a:ext cx="2194560" cy="777240"/>
          </a:xfrm>
          <a:prstGeom prst="rect">
            <a:avLst/>
          </a:prstGeom>
          <a:solidFill>
            <a:srgbClr val="9B59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63640" y="3218688"/>
            <a:ext cx="2103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Microsoft YaHei"/>
              </a:rPr>
              <a:t>缓存管理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63640" y="356616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分页 / 压缩策略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03920" y="3273552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400" b="1">
                <a:solidFill>
                  <a:srgbClr val="9B59B6"/>
                </a:solidFill>
                <a:latin typeface="Microsoft YaHei"/>
              </a:rPr>
              <a:t>→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17920" y="4023360"/>
            <a:ext cx="2194560" cy="777240"/>
          </a:xfrm>
          <a:prstGeom prst="rect">
            <a:avLst/>
          </a:prstGeom>
          <a:solidFill>
            <a:srgbClr val="E84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63640" y="4133088"/>
            <a:ext cx="2103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Microsoft YaHei"/>
              </a:rPr>
              <a:t>低精度 KV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63640" y="448056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FP8 / INT8 KV Cache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03920" y="4187952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400" b="1">
                <a:solidFill>
                  <a:srgbClr val="E84A3D"/>
                </a:solidFill>
                <a:latin typeface="Microsoft YaHei"/>
              </a:rPr>
              <a:t>→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17920" y="4937760"/>
            <a:ext cx="2194560" cy="777240"/>
          </a:xfrm>
          <a:prstGeom prst="rect">
            <a:avLst/>
          </a:prstGeom>
          <a:solidFill>
            <a:srgbClr val="1A4F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63640" y="5047488"/>
            <a:ext cx="2103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Microsoft YaHei"/>
              </a:rPr>
              <a:t>合理并发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63640" y="539496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根据显存做容量规划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03920" y="5102352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400" b="1">
                <a:solidFill>
                  <a:srgbClr val="1A4F8B"/>
                </a:solidFill>
                <a:latin typeface="Microsoft YaHei"/>
              </a:rPr>
              <a:t>→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5989320"/>
            <a:ext cx="11247120" cy="50292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7200" y="6035040"/>
            <a:ext cx="11247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一个模型能否稳定支持 128K 上下文，不只看模型能力，也看推理系统工程能力。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3 张图讲清：KV Cache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8 / 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AI Infra 图解系列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东哥科技观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A1F3D"/>
                </a:solidFill>
                <a:latin typeface="Microsoft YaHei"/>
              </a:rPr>
              <a:t>总结 ｜ KV Cache 让生成更快，也让长上下文更吃显存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显存压力随上下文长度与并发数一起放大</a:t>
            </a:r>
          </a:p>
        </p:txBody>
      </p:sp>
      <p:sp>
        <p:nvSpPr>
          <p:cNvPr id="8" name="Rectangle 7"/>
          <p:cNvSpPr/>
          <p:nvPr/>
        </p:nvSpPr>
        <p:spPr>
          <a:xfrm>
            <a:off x="1371600" y="1828800"/>
            <a:ext cx="9418320" cy="182880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54480" y="1965960"/>
            <a:ext cx="90525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>
                <a:solidFill>
                  <a:srgbClr val="00C8FF"/>
                </a:solidFill>
                <a:latin typeface="Microsoft YaHei"/>
              </a:rPr>
              <a:t>一句话核心结论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2468880"/>
            <a:ext cx="90525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Microsoft YaHei"/>
              </a:rPr>
              <a:t>KV Cache 用显存换速度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2971800"/>
            <a:ext cx="9052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0">
                <a:solidFill>
                  <a:srgbClr val="C8D8F0"/>
                </a:solidFill>
                <a:latin typeface="Microsoft YaHei"/>
              </a:rPr>
              <a:t>上下文越长、并发越高，显存压力越明显。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023360"/>
            <a:ext cx="3657600" cy="20116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023360"/>
            <a:ext cx="3657600" cy="457200"/>
          </a:xfrm>
          <a:prstGeom prst="rect">
            <a:avLst/>
          </a:prstGeom>
          <a:solidFill>
            <a:srgbClr val="00C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4114800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icrosoft YaHei"/>
              </a:rPr>
              <a:t>01  显存 = 权重 + KV + 开销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4709160"/>
            <a:ext cx="3200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Microsoft YaHei"/>
              </a:rPr>
              <a:t>权重量化省的空间，会被 KV Cache 持续增长填回。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51960" y="4023360"/>
            <a:ext cx="3657600" cy="20116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251960" y="4023360"/>
            <a:ext cx="3657600" cy="457200"/>
          </a:xfrm>
          <a:prstGeom prst="rect">
            <a:avLst/>
          </a:prstGeom>
          <a:solidFill>
            <a:srgbClr val="9B59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434840" y="4114800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icrosoft YaHei"/>
              </a:rPr>
              <a:t>02  长上下文 ≠ 免费扩容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80560" y="4709160"/>
            <a:ext cx="3200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Microsoft YaHei"/>
              </a:rPr>
              <a:t>128K 需要分页 / 压缩 / 卸载 / 精度优化等系统工程能力。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46720" y="4023360"/>
            <a:ext cx="3657600" cy="20116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046720" y="4023360"/>
            <a:ext cx="3657600" cy="457200"/>
          </a:xfrm>
          <a:prstGeom prst="rect">
            <a:avLst/>
          </a:prstGeom>
          <a:solidFill>
            <a:srgbClr val="E84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0" y="4114800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icrosoft YaHei"/>
              </a:rPr>
              <a:t>03  并发与显存要做容量规划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5320" y="4709160"/>
            <a:ext cx="32004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Microsoft YaHei"/>
              </a:rPr>
              <a:t>不能简单把 KV Cache 视为线性放大；并发叠加让 OOM 风险倍增。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3 张图讲清：KV Cache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9 / 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AI Infra 图解系列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东哥科技观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A1F3D"/>
                </a:solidFill>
                <a:latin typeface="Microsoft YaHei"/>
              </a:rPr>
              <a:t>关联阅读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Related Articles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645920"/>
            <a:ext cx="10881360" cy="4114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500">
                <a:solidFill>
                  <a:srgbClr val="1A1A1A"/>
                </a:solidFill>
                <a:latin typeface="Microsoft YaHei"/>
              </a:rPr>
              <a:t>KV Cache 是什么？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500">
                <a:solidFill>
                  <a:srgbClr val="1A1A1A"/>
                </a:solidFill>
                <a:latin typeface="Microsoft YaHei"/>
              </a:rPr>
              <a:t>为什么大模型上下文越长越吃显存？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500">
                <a:solidFill>
                  <a:srgbClr val="1A1A1A"/>
                </a:solidFill>
                <a:latin typeface="Microsoft YaHei"/>
              </a:rPr>
              <a:t>为什么一个模型要用 8 张 GPU？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500">
                <a:solidFill>
                  <a:srgbClr val="1A1A1A"/>
                </a:solidFill>
                <a:latin typeface="Microsoft YaHei"/>
              </a:rPr>
              <a:t>AI Infra 落地实战 · 第 0 篇（总纲）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500">
                <a:solidFill>
                  <a:srgbClr val="1A1A1A"/>
                </a:solidFill>
                <a:latin typeface="Microsoft YaHei"/>
              </a:rPr>
              <a:t>AI Infra 落地实战 · 第 1 篇：GPU 调度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500">
                <a:solidFill>
                  <a:srgbClr val="1A1A1A"/>
                </a:solidFill>
                <a:latin typeface="Microsoft YaHei"/>
              </a:rPr>
              <a:t>AI Infra 落地实战 · 第 2 篇：模型与推理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500">
                <a:solidFill>
                  <a:srgbClr val="1A1A1A"/>
                </a:solidFill>
                <a:latin typeface="Microsoft YaHei"/>
              </a:rPr>
              <a:t>AI Infra：两张图讲清 GPU 是如何工作的？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212080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A4F8B"/>
                </a:solidFill>
                <a:latin typeface="Microsoft YaHei"/>
              </a:rPr>
              <a:t>话题标签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5623560"/>
            <a:ext cx="1243584" cy="365760"/>
          </a:xfrm>
          <a:prstGeom prst="rect">
            <a:avLst/>
          </a:prstGeom>
          <a:solidFill>
            <a:srgbClr val="00C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5669280"/>
            <a:ext cx="124358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0A1F3D"/>
                </a:solidFill>
                <a:latin typeface="Microsoft YaHei"/>
              </a:rPr>
              <a:t>#AIInfra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20824" y="5623560"/>
            <a:ext cx="1024128" cy="365760"/>
          </a:xfrm>
          <a:prstGeom prst="rect">
            <a:avLst/>
          </a:prstGeom>
          <a:solidFill>
            <a:srgbClr val="00C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020824" y="5669280"/>
            <a:ext cx="10241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0A1F3D"/>
                </a:solidFill>
                <a:latin typeface="Microsoft YaHei"/>
              </a:rPr>
              <a:t>#AI大模型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182112" y="5623560"/>
            <a:ext cx="1243584" cy="365760"/>
          </a:xfrm>
          <a:prstGeom prst="rect">
            <a:avLst/>
          </a:prstGeom>
          <a:solidFill>
            <a:srgbClr val="00C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182112" y="5669280"/>
            <a:ext cx="124358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0A1F3D"/>
                </a:solidFill>
                <a:latin typeface="Microsoft YaHei"/>
              </a:rPr>
              <a:t>#KVCache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62856" y="5623560"/>
            <a:ext cx="694944" cy="365760"/>
          </a:xfrm>
          <a:prstGeom prst="rect">
            <a:avLst/>
          </a:prstGeom>
          <a:solidFill>
            <a:srgbClr val="00C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62856" y="5669280"/>
            <a:ext cx="69494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0A1F3D"/>
                </a:solidFill>
                <a:latin typeface="Microsoft YaHei"/>
              </a:rPr>
              <a:t>#显存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94960" y="5623560"/>
            <a:ext cx="1024128" cy="365760"/>
          </a:xfrm>
          <a:prstGeom prst="rect">
            <a:avLst/>
          </a:prstGeom>
          <a:solidFill>
            <a:srgbClr val="00C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94960" y="5669280"/>
            <a:ext cx="10241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0A1F3D"/>
                </a:solidFill>
                <a:latin typeface="Microsoft YaHei"/>
              </a:rPr>
              <a:t>#大模型推理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3 张图讲清：KV Cache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10 / 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AI Infra 图解系列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东哥科技观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A1F3D"/>
                </a:solidFill>
                <a:latin typeface="Microsoft YaHei"/>
              </a:rPr>
              <a:t>资料来源与声明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Source &amp; Disclaimer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645920"/>
            <a:ext cx="10881360" cy="4114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原文出处：微信公众号「东哥科技观」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标题：《3 张图讲清：KV Cache》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作者：东哥科技观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发布：2026 年 9 月 20 日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主要内容：KV Cache 的定义、显存公式、量化后的真实组成、128K 上下文的工程挑战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提示：本文系第一性原理下的概念图解，不构成具体硬件采购或工程实施建议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00C8FF"/>
                </a:solidFill>
                <a:latin typeface="Microsoft YaHei"/>
              </a:rPr>
              <a:t>▍ </a:t>
            </a:r>
            <a:r>
              <a:rPr sz="1400">
                <a:solidFill>
                  <a:srgbClr val="1A1A1A"/>
                </a:solidFill>
                <a:latin typeface="Microsoft YaHei"/>
              </a:rPr>
              <a:t>PPT 由 AI 摘要生成，内容忠实于原文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A1F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6583680"/>
            <a:ext cx="11247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PPT 由 AI 摘要生成 · 内容忠实于原文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