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02076" y="4743724"/>
            <a:ext cx="95463" cy="95463"/>
          </a:xfrm>
          <a:prstGeom prst="ellipse">
            <a:avLst/>
          </a:prstGeom>
          <a:solidFill>
            <a:srgbClr val="26509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693023" y="5008991"/>
            <a:ext cx="113568" cy="113568"/>
          </a:xfrm>
          <a:prstGeom prst="ellipse">
            <a:avLst/>
          </a:prstGeom>
          <a:solidFill>
            <a:srgbClr val="3069C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83971" y="5274259"/>
            <a:ext cx="131673" cy="131673"/>
          </a:xfrm>
          <a:prstGeom prst="ellipse">
            <a:avLst/>
          </a:prstGeom>
          <a:solidFill>
            <a:srgbClr val="3B82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6860" y="4744188"/>
            <a:ext cx="94534" cy="94534"/>
          </a:xfrm>
          <a:prstGeom prst="ellipse">
            <a:avLst/>
          </a:prstGeom>
          <a:solidFill>
            <a:srgbClr val="254F9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7807" y="5009455"/>
            <a:ext cx="112640" cy="112640"/>
          </a:xfrm>
          <a:prstGeom prst="ellipse">
            <a:avLst/>
          </a:prstGeom>
          <a:solidFill>
            <a:srgbClr val="3068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8755" y="5274723"/>
            <a:ext cx="130745" cy="130745"/>
          </a:xfrm>
          <a:prstGeom prst="ellipse">
            <a:avLst/>
          </a:prstGeom>
          <a:solidFill>
            <a:srgbClr val="3A81F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251644" y="4744652"/>
            <a:ext cx="93606" cy="93606"/>
          </a:xfrm>
          <a:prstGeom prst="ellipse">
            <a:avLst/>
          </a:prstGeom>
          <a:solidFill>
            <a:srgbClr val="244D9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242592" y="5009920"/>
            <a:ext cx="111711" cy="111711"/>
          </a:xfrm>
          <a:prstGeom prst="ellipse">
            <a:avLst/>
          </a:prstGeom>
          <a:solidFill>
            <a:srgbClr val="2F66C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233539" y="5275187"/>
            <a:ext cx="129816" cy="129816"/>
          </a:xfrm>
          <a:prstGeom prst="ellipse">
            <a:avLst/>
          </a:prstGeom>
          <a:solidFill>
            <a:srgbClr val="3A7FF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526429" y="4745117"/>
            <a:ext cx="92677" cy="92677"/>
          </a:xfrm>
          <a:prstGeom prst="ellipse">
            <a:avLst/>
          </a:prstGeom>
          <a:solidFill>
            <a:srgbClr val="244C9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517376" y="5010384"/>
            <a:ext cx="110783" cy="110783"/>
          </a:xfrm>
          <a:prstGeom prst="ellipse">
            <a:avLst/>
          </a:prstGeom>
          <a:solidFill>
            <a:srgbClr val="2F65C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508323" y="5275651"/>
            <a:ext cx="128888" cy="128888"/>
          </a:xfrm>
          <a:prstGeom prst="ellipse">
            <a:avLst/>
          </a:prstGeom>
          <a:solidFill>
            <a:srgbClr val="397EE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801213" y="4745581"/>
            <a:ext cx="91749" cy="91749"/>
          </a:xfrm>
          <a:prstGeom prst="ellipse">
            <a:avLst/>
          </a:prstGeom>
          <a:solidFill>
            <a:srgbClr val="234B9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792160" y="5010848"/>
            <a:ext cx="109854" cy="109854"/>
          </a:xfrm>
          <a:prstGeom prst="ellipse">
            <a:avLst/>
          </a:prstGeom>
          <a:solidFill>
            <a:srgbClr val="2E64C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783108" y="5276116"/>
            <a:ext cx="127959" cy="127959"/>
          </a:xfrm>
          <a:prstGeom prst="ellipse">
            <a:avLst/>
          </a:prstGeom>
          <a:solidFill>
            <a:srgbClr val="397DE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2075997" y="4746045"/>
            <a:ext cx="90821" cy="90821"/>
          </a:xfrm>
          <a:prstGeom prst="ellipse">
            <a:avLst/>
          </a:prstGeom>
          <a:solidFill>
            <a:srgbClr val="234A9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066944" y="5011312"/>
            <a:ext cx="108926" cy="108926"/>
          </a:xfrm>
          <a:prstGeom prst="ellipse">
            <a:avLst/>
          </a:prstGeom>
          <a:solidFill>
            <a:srgbClr val="2D63B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2057892" y="5276580"/>
            <a:ext cx="127031" cy="127031"/>
          </a:xfrm>
          <a:prstGeom prst="ellipse">
            <a:avLst/>
          </a:prstGeom>
          <a:solidFill>
            <a:srgbClr val="387CE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350781" y="4746509"/>
            <a:ext cx="89892" cy="89892"/>
          </a:xfrm>
          <a:prstGeom prst="ellipse">
            <a:avLst/>
          </a:prstGeom>
          <a:solidFill>
            <a:srgbClr val="22489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341729" y="5011777"/>
            <a:ext cx="107997" cy="107997"/>
          </a:xfrm>
          <a:prstGeom prst="ellipse">
            <a:avLst/>
          </a:prstGeom>
          <a:solidFill>
            <a:srgbClr val="2D61B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2332676" y="5277044"/>
            <a:ext cx="126102" cy="126102"/>
          </a:xfrm>
          <a:prstGeom prst="ellipse">
            <a:avLst/>
          </a:prstGeom>
          <a:solidFill>
            <a:srgbClr val="387AE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625565" y="4746973"/>
            <a:ext cx="88964" cy="88964"/>
          </a:xfrm>
          <a:prstGeom prst="ellipse">
            <a:avLst/>
          </a:prstGeom>
          <a:solidFill>
            <a:srgbClr val="22478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2616513" y="5012241"/>
            <a:ext cx="107069" cy="107069"/>
          </a:xfrm>
          <a:prstGeom prst="ellipse">
            <a:avLst/>
          </a:prstGeom>
          <a:solidFill>
            <a:srgbClr val="2C60B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2607460" y="5277508"/>
            <a:ext cx="125174" cy="125174"/>
          </a:xfrm>
          <a:prstGeom prst="ellipse">
            <a:avLst/>
          </a:prstGeom>
          <a:solidFill>
            <a:srgbClr val="3779E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2900350" y="4747438"/>
            <a:ext cx="88035" cy="88035"/>
          </a:xfrm>
          <a:prstGeom prst="ellipse">
            <a:avLst/>
          </a:prstGeom>
          <a:solidFill>
            <a:srgbClr val="21468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2891297" y="5012705"/>
            <a:ext cx="106140" cy="106140"/>
          </a:xfrm>
          <a:prstGeom prst="ellipse">
            <a:avLst/>
          </a:prstGeom>
          <a:solidFill>
            <a:srgbClr val="2C5FB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882245" y="5277973"/>
            <a:ext cx="124245" cy="124245"/>
          </a:xfrm>
          <a:prstGeom prst="ellipse">
            <a:avLst/>
          </a:prstGeom>
          <a:solidFill>
            <a:srgbClr val="3778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3175134" y="4747902"/>
            <a:ext cx="87107" cy="87107"/>
          </a:xfrm>
          <a:prstGeom prst="ellipse">
            <a:avLst/>
          </a:prstGeom>
          <a:solidFill>
            <a:srgbClr val="21448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3166081" y="5013169"/>
            <a:ext cx="105212" cy="105212"/>
          </a:xfrm>
          <a:prstGeom prst="ellipse">
            <a:avLst/>
          </a:prstGeom>
          <a:solidFill>
            <a:srgbClr val="2B5DB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57029" y="5278437"/>
            <a:ext cx="123317" cy="123317"/>
          </a:xfrm>
          <a:prstGeom prst="ellipse">
            <a:avLst/>
          </a:prstGeom>
          <a:solidFill>
            <a:srgbClr val="3676E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449918" y="4748366"/>
            <a:ext cx="86178" cy="86178"/>
          </a:xfrm>
          <a:prstGeom prst="ellipse">
            <a:avLst/>
          </a:prstGeom>
          <a:solidFill>
            <a:srgbClr val="20438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440866" y="5013634"/>
            <a:ext cx="104283" cy="104283"/>
          </a:xfrm>
          <a:prstGeom prst="ellipse">
            <a:avLst/>
          </a:prstGeom>
          <a:solidFill>
            <a:srgbClr val="2B5CB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3431813" y="5278901"/>
            <a:ext cx="122388" cy="122388"/>
          </a:xfrm>
          <a:prstGeom prst="ellipse">
            <a:avLst/>
          </a:prstGeom>
          <a:solidFill>
            <a:srgbClr val="3575D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3724702" y="4748830"/>
            <a:ext cx="85250" cy="85250"/>
          </a:xfrm>
          <a:prstGeom prst="ellipse">
            <a:avLst/>
          </a:prstGeom>
          <a:solidFill>
            <a:srgbClr val="1F428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3715650" y="5014098"/>
            <a:ext cx="103355" cy="103355"/>
          </a:xfrm>
          <a:prstGeom prst="ellipse">
            <a:avLst/>
          </a:prstGeom>
          <a:solidFill>
            <a:srgbClr val="2A5BB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706597" y="5279365"/>
            <a:ext cx="121460" cy="121460"/>
          </a:xfrm>
          <a:prstGeom prst="ellipse">
            <a:avLst/>
          </a:prstGeom>
          <a:solidFill>
            <a:srgbClr val="3574D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999487" y="4749295"/>
            <a:ext cx="84321" cy="84321"/>
          </a:xfrm>
          <a:prstGeom prst="ellipse">
            <a:avLst/>
          </a:prstGeom>
          <a:solidFill>
            <a:srgbClr val="1F418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990434" y="5014562"/>
            <a:ext cx="102426" cy="102426"/>
          </a:xfrm>
          <a:prstGeom prst="ellipse">
            <a:avLst/>
          </a:prstGeom>
          <a:solidFill>
            <a:srgbClr val="2A5AA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3981382" y="5279830"/>
            <a:ext cx="120531" cy="120531"/>
          </a:xfrm>
          <a:prstGeom prst="ellipse">
            <a:avLst/>
          </a:prstGeom>
          <a:solidFill>
            <a:srgbClr val="3473D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274271" y="4749759"/>
            <a:ext cx="83393" cy="83393"/>
          </a:xfrm>
          <a:prstGeom prst="ellipse">
            <a:avLst/>
          </a:prstGeom>
          <a:solidFill>
            <a:srgbClr val="1E3F8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265218" y="5015026"/>
            <a:ext cx="101498" cy="101498"/>
          </a:xfrm>
          <a:prstGeom prst="ellipse">
            <a:avLst/>
          </a:prstGeom>
          <a:solidFill>
            <a:srgbClr val="2958A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256166" y="5280294"/>
            <a:ext cx="119603" cy="119603"/>
          </a:xfrm>
          <a:prstGeom prst="ellipse">
            <a:avLst/>
          </a:prstGeom>
          <a:solidFill>
            <a:srgbClr val="3471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549055" y="4750223"/>
            <a:ext cx="82464" cy="82464"/>
          </a:xfrm>
          <a:prstGeom prst="ellipse">
            <a:avLst/>
          </a:prstGeom>
          <a:solidFill>
            <a:srgbClr val="1E3E7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540003" y="5015491"/>
            <a:ext cx="100569" cy="100569"/>
          </a:xfrm>
          <a:prstGeom prst="ellipse">
            <a:avLst/>
          </a:prstGeom>
          <a:solidFill>
            <a:srgbClr val="2957A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530950" y="5280758"/>
            <a:ext cx="118675" cy="118675"/>
          </a:xfrm>
          <a:prstGeom prst="ellipse">
            <a:avLst/>
          </a:prstGeom>
          <a:solidFill>
            <a:srgbClr val="3370D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4823839" y="4750687"/>
            <a:ext cx="81536" cy="81536"/>
          </a:xfrm>
          <a:prstGeom prst="ellipse">
            <a:avLst/>
          </a:prstGeom>
          <a:solidFill>
            <a:srgbClr val="1D3D7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814787" y="5015955"/>
            <a:ext cx="99641" cy="99641"/>
          </a:xfrm>
          <a:prstGeom prst="ellipse">
            <a:avLst/>
          </a:prstGeom>
          <a:solidFill>
            <a:srgbClr val="2856A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805734" y="5281222"/>
            <a:ext cx="117746" cy="117746"/>
          </a:xfrm>
          <a:prstGeom prst="ellipse">
            <a:avLst/>
          </a:prstGeom>
          <a:solidFill>
            <a:srgbClr val="336FD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098624" y="4751152"/>
            <a:ext cx="80607" cy="80607"/>
          </a:xfrm>
          <a:prstGeom prst="ellipse">
            <a:avLst/>
          </a:prstGeom>
          <a:solidFill>
            <a:srgbClr val="1D3B7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5089571" y="5016419"/>
            <a:ext cx="98712" cy="98712"/>
          </a:xfrm>
          <a:prstGeom prst="ellipse">
            <a:avLst/>
          </a:prstGeom>
          <a:solidFill>
            <a:srgbClr val="2754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5080518" y="5281686"/>
            <a:ext cx="116818" cy="116818"/>
          </a:xfrm>
          <a:prstGeom prst="ellipse">
            <a:avLst/>
          </a:prstGeom>
          <a:solidFill>
            <a:srgbClr val="326DD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5373408" y="4751616"/>
            <a:ext cx="79679" cy="79679"/>
          </a:xfrm>
          <a:prstGeom prst="ellipse">
            <a:avLst/>
          </a:prstGeom>
          <a:solidFill>
            <a:srgbClr val="1C3A7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5364355" y="5016883"/>
            <a:ext cx="97784" cy="97784"/>
          </a:xfrm>
          <a:prstGeom prst="ellipse">
            <a:avLst/>
          </a:prstGeom>
          <a:solidFill>
            <a:srgbClr val="2753A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5355303" y="5282151"/>
            <a:ext cx="115889" cy="115889"/>
          </a:xfrm>
          <a:prstGeom prst="ellipse">
            <a:avLst/>
          </a:prstGeom>
          <a:solidFill>
            <a:srgbClr val="326CC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5648192" y="4752080"/>
            <a:ext cx="78750" cy="78750"/>
          </a:xfrm>
          <a:prstGeom prst="ellipse">
            <a:avLst/>
          </a:prstGeom>
          <a:solidFill>
            <a:srgbClr val="1C397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5639139" y="5017347"/>
            <a:ext cx="96856" cy="96856"/>
          </a:xfrm>
          <a:prstGeom prst="ellipse">
            <a:avLst/>
          </a:prstGeom>
          <a:solidFill>
            <a:srgbClr val="2652A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5630087" y="5282615"/>
            <a:ext cx="114961" cy="114961"/>
          </a:xfrm>
          <a:prstGeom prst="ellipse">
            <a:avLst/>
          </a:prstGeom>
          <a:solidFill>
            <a:srgbClr val="316BC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5922976" y="4752544"/>
            <a:ext cx="77822" cy="77822"/>
          </a:xfrm>
          <a:prstGeom prst="ellipse">
            <a:avLst/>
          </a:prstGeom>
          <a:solidFill>
            <a:srgbClr val="1B38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5913924" y="5017812"/>
            <a:ext cx="95927" cy="95927"/>
          </a:xfrm>
          <a:prstGeom prst="ellipse">
            <a:avLst/>
          </a:prstGeom>
          <a:solidFill>
            <a:srgbClr val="26519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5904871" y="5283079"/>
            <a:ext cx="114032" cy="114032"/>
          </a:xfrm>
          <a:prstGeom prst="ellipse">
            <a:avLst/>
          </a:prstGeom>
          <a:solidFill>
            <a:srgbClr val="316AC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6197760" y="4753008"/>
            <a:ext cx="76894" cy="76894"/>
          </a:xfrm>
          <a:prstGeom prst="ellipse">
            <a:avLst/>
          </a:prstGeom>
          <a:solidFill>
            <a:srgbClr val="1A367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6188708" y="5018276"/>
            <a:ext cx="94999" cy="94999"/>
          </a:xfrm>
          <a:prstGeom prst="ellipse">
            <a:avLst/>
          </a:prstGeom>
          <a:solidFill>
            <a:srgbClr val="254F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6179655" y="5283543"/>
            <a:ext cx="113104" cy="113104"/>
          </a:xfrm>
          <a:prstGeom prst="ellipse">
            <a:avLst/>
          </a:prstGeom>
          <a:solidFill>
            <a:srgbClr val="3068C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472545" y="4753473"/>
            <a:ext cx="75965" cy="75965"/>
          </a:xfrm>
          <a:prstGeom prst="ellipse">
            <a:avLst/>
          </a:prstGeom>
          <a:solidFill>
            <a:srgbClr val="1A35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463492" y="5018740"/>
            <a:ext cx="94070" cy="94070"/>
          </a:xfrm>
          <a:prstGeom prst="ellipse">
            <a:avLst/>
          </a:prstGeom>
          <a:solidFill>
            <a:srgbClr val="254E9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6454440" y="5284008"/>
            <a:ext cx="112175" cy="112175"/>
          </a:xfrm>
          <a:prstGeom prst="ellipse">
            <a:avLst/>
          </a:prstGeom>
          <a:solidFill>
            <a:srgbClr val="2F67C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6747329" y="4753937"/>
            <a:ext cx="75037" cy="75037"/>
          </a:xfrm>
          <a:prstGeom prst="ellipse">
            <a:avLst/>
          </a:prstGeom>
          <a:solidFill>
            <a:srgbClr val="19346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6738276" y="5019204"/>
            <a:ext cx="93142" cy="93142"/>
          </a:xfrm>
          <a:prstGeom prst="ellipse">
            <a:avLst/>
          </a:prstGeom>
          <a:solidFill>
            <a:srgbClr val="244D9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6729224" y="5284472"/>
            <a:ext cx="111247" cy="111247"/>
          </a:xfrm>
          <a:prstGeom prst="ellipse">
            <a:avLst/>
          </a:prstGeom>
          <a:solidFill>
            <a:srgbClr val="2F66C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022113" y="4754401"/>
            <a:ext cx="74108" cy="74108"/>
          </a:xfrm>
          <a:prstGeom prst="ellipse">
            <a:avLst/>
          </a:prstGeom>
          <a:solidFill>
            <a:srgbClr val="19336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013061" y="5019669"/>
            <a:ext cx="92213" cy="92213"/>
          </a:xfrm>
          <a:prstGeom prst="ellipse">
            <a:avLst/>
          </a:prstGeom>
          <a:solidFill>
            <a:srgbClr val="244C9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004008" y="5284936"/>
            <a:ext cx="110318" cy="110318"/>
          </a:xfrm>
          <a:prstGeom prst="ellipse">
            <a:avLst/>
          </a:prstGeom>
          <a:solidFill>
            <a:srgbClr val="2E65C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296897" y="4754865"/>
            <a:ext cx="73180" cy="73180"/>
          </a:xfrm>
          <a:prstGeom prst="ellipse">
            <a:avLst/>
          </a:prstGeom>
          <a:solidFill>
            <a:srgbClr val="18316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287845" y="5020133"/>
            <a:ext cx="91285" cy="91285"/>
          </a:xfrm>
          <a:prstGeom prst="ellipse">
            <a:avLst/>
          </a:prstGeom>
          <a:solidFill>
            <a:srgbClr val="234A9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278792" y="5285400"/>
            <a:ext cx="109390" cy="109390"/>
          </a:xfrm>
          <a:prstGeom prst="ellipse">
            <a:avLst/>
          </a:prstGeom>
          <a:solidFill>
            <a:srgbClr val="2E63C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571682" y="4755330"/>
            <a:ext cx="72251" cy="72251"/>
          </a:xfrm>
          <a:prstGeom prst="ellipse">
            <a:avLst/>
          </a:prstGeom>
          <a:solidFill>
            <a:srgbClr val="18306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562629" y="5020597"/>
            <a:ext cx="90356" cy="90356"/>
          </a:xfrm>
          <a:prstGeom prst="ellipse">
            <a:avLst/>
          </a:prstGeom>
          <a:solidFill>
            <a:srgbClr val="22499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553577" y="5285865"/>
            <a:ext cx="108461" cy="108461"/>
          </a:xfrm>
          <a:prstGeom prst="ellipse">
            <a:avLst/>
          </a:prstGeom>
          <a:solidFill>
            <a:srgbClr val="2D62B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846466" y="4755794"/>
            <a:ext cx="71323" cy="71323"/>
          </a:xfrm>
          <a:prstGeom prst="ellipse">
            <a:avLst/>
          </a:prstGeom>
          <a:solidFill>
            <a:srgbClr val="172F6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837413" y="5021061"/>
            <a:ext cx="89428" cy="89428"/>
          </a:xfrm>
          <a:prstGeom prst="ellipse">
            <a:avLst/>
          </a:prstGeom>
          <a:solidFill>
            <a:srgbClr val="22488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828361" y="5286329"/>
            <a:ext cx="107533" cy="107533"/>
          </a:xfrm>
          <a:prstGeom prst="ellipse">
            <a:avLst/>
          </a:prstGeom>
          <a:solidFill>
            <a:srgbClr val="2D61B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8121250" y="4756258"/>
            <a:ext cx="70394" cy="70394"/>
          </a:xfrm>
          <a:prstGeom prst="ellipse">
            <a:avLst/>
          </a:prstGeom>
          <a:solidFill>
            <a:srgbClr val="172D6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8112198" y="5021526"/>
            <a:ext cx="88499" cy="88499"/>
          </a:xfrm>
          <a:prstGeom prst="ellipse">
            <a:avLst/>
          </a:prstGeom>
          <a:solidFill>
            <a:srgbClr val="2146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8103145" y="5286793"/>
            <a:ext cx="106604" cy="106604"/>
          </a:xfrm>
          <a:prstGeom prst="ellipse">
            <a:avLst/>
          </a:prstGeom>
          <a:solidFill>
            <a:srgbClr val="2C5FB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8396034" y="4756722"/>
            <a:ext cx="69466" cy="69466"/>
          </a:xfrm>
          <a:prstGeom prst="ellipse">
            <a:avLst/>
          </a:prstGeom>
          <a:solidFill>
            <a:srgbClr val="162C5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8386982" y="5021990"/>
            <a:ext cx="87571" cy="87571"/>
          </a:xfrm>
          <a:prstGeom prst="ellipse">
            <a:avLst/>
          </a:prstGeom>
          <a:solidFill>
            <a:srgbClr val="21458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377929" y="5287257"/>
            <a:ext cx="105676" cy="105676"/>
          </a:xfrm>
          <a:prstGeom prst="ellipse">
            <a:avLst/>
          </a:prstGeom>
          <a:solidFill>
            <a:srgbClr val="2C5EB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8670819" y="4757187"/>
            <a:ext cx="68537" cy="68537"/>
          </a:xfrm>
          <a:prstGeom prst="ellipse">
            <a:avLst/>
          </a:prstGeom>
          <a:solidFill>
            <a:srgbClr val="162B5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8661766" y="5022454"/>
            <a:ext cx="86642" cy="86642"/>
          </a:xfrm>
          <a:prstGeom prst="ellipse">
            <a:avLst/>
          </a:prstGeom>
          <a:solidFill>
            <a:srgbClr val="20448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8652713" y="5287721"/>
            <a:ext cx="104748" cy="104748"/>
          </a:xfrm>
          <a:prstGeom prst="ellipse">
            <a:avLst/>
          </a:prstGeom>
          <a:solidFill>
            <a:srgbClr val="2B5DB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8945603" y="4757651"/>
            <a:ext cx="67609" cy="67609"/>
          </a:xfrm>
          <a:prstGeom prst="ellipse">
            <a:avLst/>
          </a:prstGeom>
          <a:solidFill>
            <a:srgbClr val="152A5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936550" y="5022918"/>
            <a:ext cx="85714" cy="85714"/>
          </a:xfrm>
          <a:prstGeom prst="ellipse">
            <a:avLst/>
          </a:prstGeom>
          <a:solidFill>
            <a:srgbClr val="20438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8927498" y="5288186"/>
            <a:ext cx="103819" cy="103819"/>
          </a:xfrm>
          <a:prstGeom prst="ellipse">
            <a:avLst/>
          </a:prstGeom>
          <a:solidFill>
            <a:srgbClr val="2A5CB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220387" y="4758115"/>
            <a:ext cx="66680" cy="66680"/>
          </a:xfrm>
          <a:prstGeom prst="ellipse">
            <a:avLst/>
          </a:prstGeom>
          <a:solidFill>
            <a:srgbClr val="14285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211335" y="5023383"/>
            <a:ext cx="84785" cy="84785"/>
          </a:xfrm>
          <a:prstGeom prst="ellipse">
            <a:avLst/>
          </a:prstGeom>
          <a:solidFill>
            <a:srgbClr val="1F418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202282" y="5288650"/>
            <a:ext cx="102891" cy="102891"/>
          </a:xfrm>
          <a:prstGeom prst="ellipse">
            <a:avLst/>
          </a:prstGeom>
          <a:solidFill>
            <a:srgbClr val="2A5AB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95171" y="4758579"/>
            <a:ext cx="65752" cy="65752"/>
          </a:xfrm>
          <a:prstGeom prst="ellipse">
            <a:avLst/>
          </a:prstGeom>
          <a:solidFill>
            <a:srgbClr val="14275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86119" y="5023847"/>
            <a:ext cx="83857" cy="83857"/>
          </a:xfrm>
          <a:prstGeom prst="ellipse">
            <a:avLst/>
          </a:prstGeom>
          <a:solidFill>
            <a:srgbClr val="1F408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77066" y="5289114"/>
            <a:ext cx="101962" cy="101962"/>
          </a:xfrm>
          <a:prstGeom prst="ellipse">
            <a:avLst/>
          </a:prstGeom>
          <a:solidFill>
            <a:srgbClr val="2959A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769956" y="4759044"/>
            <a:ext cx="64823" cy="64823"/>
          </a:xfrm>
          <a:prstGeom prst="ellipse">
            <a:avLst/>
          </a:prstGeom>
          <a:solidFill>
            <a:srgbClr val="13265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760903" y="5024311"/>
            <a:ext cx="82929" cy="82929"/>
          </a:xfrm>
          <a:prstGeom prst="ellipse">
            <a:avLst/>
          </a:prstGeom>
          <a:solidFill>
            <a:srgbClr val="1E3F7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751850" y="5289578"/>
            <a:ext cx="101034" cy="101034"/>
          </a:xfrm>
          <a:prstGeom prst="ellipse">
            <a:avLst/>
          </a:prstGeom>
          <a:solidFill>
            <a:srgbClr val="2958AB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0044740" y="4759508"/>
            <a:ext cx="63895" cy="63895"/>
          </a:xfrm>
          <a:prstGeom prst="ellipse">
            <a:avLst/>
          </a:prstGeom>
          <a:solidFill>
            <a:srgbClr val="13245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0035687" y="5024775"/>
            <a:ext cx="82000" cy="82000"/>
          </a:xfrm>
          <a:prstGeom prst="ellipse">
            <a:avLst/>
          </a:prstGeom>
          <a:solidFill>
            <a:srgbClr val="1E3D7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10026635" y="5290043"/>
            <a:ext cx="100105" cy="100105"/>
          </a:xfrm>
          <a:prstGeom prst="ellipse">
            <a:avLst/>
          </a:prstGeom>
          <a:solidFill>
            <a:srgbClr val="2856A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10319524" y="4759972"/>
            <a:ext cx="62966" cy="62966"/>
          </a:xfrm>
          <a:prstGeom prst="ellipse">
            <a:avLst/>
          </a:prstGeom>
          <a:solidFill>
            <a:srgbClr val="12234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0310471" y="5025239"/>
            <a:ext cx="81072" cy="81072"/>
          </a:xfrm>
          <a:prstGeom prst="ellipse">
            <a:avLst/>
          </a:prstGeom>
          <a:solidFill>
            <a:srgbClr val="1D3C7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10301419" y="5290507"/>
            <a:ext cx="99177" cy="99177"/>
          </a:xfrm>
          <a:prstGeom prst="ellipse">
            <a:avLst/>
          </a:prstGeom>
          <a:solidFill>
            <a:srgbClr val="2855A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594308" y="4760436"/>
            <a:ext cx="62038" cy="62038"/>
          </a:xfrm>
          <a:prstGeom prst="ellipse">
            <a:avLst/>
          </a:prstGeom>
          <a:solidFill>
            <a:srgbClr val="12224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10585256" y="5025704"/>
            <a:ext cx="80143" cy="80143"/>
          </a:xfrm>
          <a:prstGeom prst="ellipse">
            <a:avLst/>
          </a:prstGeom>
          <a:solidFill>
            <a:srgbClr val="1C3B7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0576203" y="5290971"/>
            <a:ext cx="98248" cy="98248"/>
          </a:xfrm>
          <a:prstGeom prst="ellipse">
            <a:avLst/>
          </a:prstGeom>
          <a:solidFill>
            <a:srgbClr val="2754A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0869092" y="4760900"/>
            <a:ext cx="61110" cy="61110"/>
          </a:xfrm>
          <a:prstGeom prst="ellipse">
            <a:avLst/>
          </a:prstGeom>
          <a:solidFill>
            <a:srgbClr val="1121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0860040" y="5026168"/>
            <a:ext cx="79215" cy="79215"/>
          </a:xfrm>
          <a:prstGeom prst="ellipse">
            <a:avLst/>
          </a:prstGeom>
          <a:solidFill>
            <a:srgbClr val="1C3A7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850987" y="5291435"/>
            <a:ext cx="97320" cy="97320"/>
          </a:xfrm>
          <a:prstGeom prst="ellipse">
            <a:avLst/>
          </a:prstGeom>
          <a:solidFill>
            <a:srgbClr val="2753A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1143877" y="4761365"/>
            <a:ext cx="60181" cy="60181"/>
          </a:xfrm>
          <a:prstGeom prst="ellipse">
            <a:avLst/>
          </a:prstGeom>
          <a:solidFill>
            <a:srgbClr val="111F4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1134824" y="5026632"/>
            <a:ext cx="78286" cy="78286"/>
          </a:xfrm>
          <a:prstGeom prst="ellipse">
            <a:avLst/>
          </a:prstGeom>
          <a:solidFill>
            <a:srgbClr val="1B387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1125772" y="5291900"/>
            <a:ext cx="96391" cy="96391"/>
          </a:xfrm>
          <a:prstGeom prst="ellipse">
            <a:avLst/>
          </a:prstGeom>
          <a:solidFill>
            <a:srgbClr val="2651A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1418661" y="4761829"/>
            <a:ext cx="59253" cy="59253"/>
          </a:xfrm>
          <a:prstGeom prst="ellipse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1409608" y="5027096"/>
            <a:ext cx="77358" cy="77358"/>
          </a:xfrm>
          <a:prstGeom prst="ellipse">
            <a:avLst/>
          </a:prstGeom>
          <a:solidFill>
            <a:srgbClr val="1B377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1400556" y="5292364"/>
            <a:ext cx="95463" cy="95463"/>
          </a:xfrm>
          <a:prstGeom prst="ellipse">
            <a:avLst/>
          </a:prstGeom>
          <a:solidFill>
            <a:srgbClr val="26509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49808" y="868680"/>
            <a:ext cx="705490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BFD8FE"/>
                </a:solidFill>
                <a:latin typeface="微软雅黑"/>
                <a:ea typeface="微软雅黑"/>
                <a:cs typeface="微软雅黑"/>
              </a:rPr>
              <a:t>OPENROUTER RANKINGS · TOP MODELS BY TASK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749808" y="1645920"/>
            <a:ext cx="51814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花费侧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749808" y="2103120"/>
            <a:ext cx="5181447" cy="39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钱主要花在通用类任务上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49808" y="2743200"/>
            <a:ext cx="5181447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350" b="0">
                <a:solidFill>
                  <a:srgbClr val="BFD8FE"/>
                </a:solidFill>
                <a:latin typeface="微软雅黑"/>
                <a:ea typeface="微软雅黑"/>
                <a:cs typeface="微软雅黑"/>
              </a:rPr>
              <a:t>分类标注、角色扮演、内容写作是主要消耗点；
通用类占花费 32.1%，比 token 侧高 6.8 个百分点。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260439" y="1645920"/>
            <a:ext cx="518144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token 侧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260439" y="2103120"/>
            <a:ext cx="5181447" cy="396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量主要跑在代码类任务上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260439" y="2743200"/>
            <a:ext cx="5181447" cy="52120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2000"/>
              </a:lnSpc>
            </a:pPr>
            <a:r>
              <a:rPr sz="1350" b="0">
                <a:solidFill>
                  <a:srgbClr val="BFD8FE"/>
                </a:solidFill>
                <a:latin typeface="微软雅黑"/>
                <a:ea typeface="微软雅黑"/>
                <a:cs typeface="微软雅黑"/>
              </a:rPr>
              <a:t>代码生成、调试、文件 I/O 是主要消耗点；
代码类占 token 34.1%，通用类只剩 25.3%。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6096762" y="1609344"/>
            <a:ext cx="9525" cy="1755648"/>
          </a:xfrm>
          <a:prstGeom prst="rect">
            <a:avLst/>
          </a:prstGeom>
          <a:solidFill>
            <a:srgbClr val="45506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749808" y="3950208"/>
            <a:ext cx="10692079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50" b="1">
                <a:solidFill>
                  <a:srgbClr val="BFD8FE"/>
                </a:solidFill>
                <a:latin typeface="微软雅黑"/>
                <a:ea typeface="微软雅黑"/>
                <a:cs typeface="微软雅黑"/>
              </a:rPr>
              <a:t>两侧最大单项都是 Agent 的工作流执行 —— 花费 20.3%，token 22.8%。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49808" y="5596128"/>
            <a:ext cx="978278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来源：openrouter.ai/rankings?view=trending#task-spend · Top models by task · 页面标注数据截至 2026-10-25 · 抓取于 2026-10-26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这份数据怎么读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以下定义贯穿全篇，后面每一页的数字都按这里算。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数据来自哪里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来源：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OpenRouter 排行榜的「Top models by task」区块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610612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3544" y="2610612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接口：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前端一次返回两侧：spend（花费）与 tokens（用量）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099816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099816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规模：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29 个任务分类，每类给出前 10 名模型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41299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341299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露出：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页面标签 spend 侧 12 类、tokens 侧 15 类，接口给全 29 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3562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三个数字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3562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7298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share：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该模型在这个任务内部的份额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3562" y="2434589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7298" y="2434589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shareOfTotal：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这个任务占全部花费 / 全部 token 的比例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3562" y="2923794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7298" y="2923794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deltaPp：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该模型份额相对上一周期的变化，单位为百分点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3562" y="341299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7298" y="341299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四大类：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Code / Agent / General / Data 的占比由接口直接给出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7316" y="1847088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两条限制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6" y="2121408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71052" y="2121408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覆盖：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前十名合计只覆盖 58.8% 的花费、66.7% 的 token，尾部模型不在榜内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7316" y="2610612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71052" y="2610612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周期：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deltaPp 的对比周期接口没有标注，页面也没写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099816"/>
            <a:ext cx="14630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949EAE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71052" y="3099816"/>
            <a:ext cx="3170834" cy="2125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因此：</a:t>
            </a:r>
            <a:r>
              <a:rPr sz="1050" b="0">
                <a:solidFill>
                  <a:srgbClr val="334050"/>
                </a:solidFill>
                <a:latin typeface="微软雅黑"/>
                <a:ea typeface="微软雅黑"/>
                <a:cs typeface="微软雅黑"/>
              </a:rPr>
              <a:t>「某模型占 X%%」这句话，只对进入前十的模型成立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来源：openrouter.ai/rankings?view=trending#task-spend · Top models by task · 页面标注数据截至 2026-10-25。作者级份额、倾斜排序等汇总口径为依据接口数据的推算，已在页面上标注。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3858768"/>
            <a:ext cx="10692079" cy="9525"/>
          </a:xfrm>
          <a:prstGeom prst="rect">
            <a:avLst/>
          </a:prstGeom>
          <a:solidFill>
            <a:srgbClr val="C2C9D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4005072"/>
            <a:ext cx="1069207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把两个数连起来看 —— 以 Classification &amp; Tagging 为例：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4334256"/>
            <a:ext cx="10689336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4434840"/>
            <a:ext cx="23408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口径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18688" y="4434840"/>
            <a:ext cx="39410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花费侧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287768" y="4434840"/>
            <a:ext cx="4023360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侧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8" y="4690808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该任务占全部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18688" y="4690808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11.76%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87768" y="4690808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7.80%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4956365"/>
            <a:ext cx="10689336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4960937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任务内第一名的份额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18688" y="4960937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 · 10.32%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287768" y="4960937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Jev 1.13 · 11.16%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49808" y="5226494"/>
            <a:ext cx="10689336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49808" y="5231066"/>
            <a:ext cx="23408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折算到全部（两数相乘）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218688" y="5231066"/>
            <a:ext cx="39410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1.21%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287768" y="5231066"/>
            <a:ext cx="402336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0.87%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49808" y="5496623"/>
            <a:ext cx="10689336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核心结论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花费榜和用量榜，是两批模型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75104"/>
            <a:ext cx="341772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29 个任务分类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249424"/>
            <a:ext cx="3417722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4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3785615"/>
            <a:ext cx="3417722" cy="22631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3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两侧第一名重合的任务数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4078224"/>
            <a:ext cx="3417722" cy="5520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</a:pPr>
            <a:r>
              <a:rPr sz="10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接口给出的每一个任务，
花费份额第一与 token 份额第一
都不是同一个模型。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49808" y="4809744"/>
            <a:ext cx="2980944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4910328"/>
            <a:ext cx="65836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赛道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36192" y="4910328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领跑模型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4910328"/>
            <a:ext cx="58521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拿下第一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5158359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花费侧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36192" y="5158359"/>
            <a:ext cx="135331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5158359"/>
            <a:ext cx="58521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20 / 29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9808" y="5406898"/>
            <a:ext cx="298094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5411470"/>
            <a:ext cx="65836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token 侧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36192" y="5411470"/>
            <a:ext cx="135331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17520" y="5411470"/>
            <a:ext cx="58521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17 / 29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5660009"/>
            <a:ext cx="298094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80560" y="2029968"/>
            <a:ext cx="6961327" cy="680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</a:pPr>
            <a:r>
              <a:rPr sz="2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每一个任务里，拿走最多钱的
和跑出最多 token 的，都是两拨人。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80560" y="3072384"/>
            <a:ext cx="6720840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80560" y="3172968"/>
            <a:ext cx="1170431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79008" y="3172968"/>
            <a:ext cx="17465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53528" y="31729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03336" y="3172968"/>
            <a:ext cx="18836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415016" y="3172968"/>
            <a:ext cx="658368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份额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80560" y="342893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代码生成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779008" y="342893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53528" y="342893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18.9%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03336" y="342893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15016" y="342893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80560" y="3685984"/>
            <a:ext cx="6720840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480560" y="369055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779008" y="369055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53528" y="369055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12.5%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03336" y="369055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15016" y="369055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57.6%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4480560" y="3947604"/>
            <a:ext cx="6720840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4480560" y="3952176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持续对话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79008" y="3952176"/>
            <a:ext cx="17465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653528" y="3952176"/>
            <a:ext cx="62179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403336" y="3952176"/>
            <a:ext cx="1883664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415016" y="3952176"/>
            <a:ext cx="65836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480560" y="4209224"/>
            <a:ext cx="6720840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480560" y="4663440"/>
            <a:ext cx="22225" cy="27432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626864" y="4677155"/>
            <a:ext cx="6815023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这不是噪声：花费侧的领头羊几乎全是 Anthropic 的模型，用量侧的领头羊则是 DeepSeek 与服务商未公开的匿名模型。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80560" y="5175504"/>
            <a:ext cx="6961327" cy="396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换句话说，OpenRouter 上的「贵模型」和「跑得多的模型」不是同一批 —— 按账单排名和按流量排名，会得到两个完全不同的答案。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宏观结构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钱和 token，落在不同的类目上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四大类在「花费份额」与「token 份额」下的构成，滚动 30 天窗口。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12264"/>
            <a:ext cx="118872" cy="118872"/>
          </a:xfrm>
          <a:prstGeom prst="rect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3544" y="2084832"/>
            <a:ext cx="297620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8" name="Rectangle 7"/>
          <p:cNvSpPr/>
          <p:nvPr/>
        </p:nvSpPr>
        <p:spPr>
          <a:xfrm>
            <a:off x="1367468" y="2112264"/>
            <a:ext cx="118872" cy="11887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41204" y="2084832"/>
            <a:ext cx="32778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15291" y="2112264"/>
            <a:ext cx="118872" cy="11887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89027" y="2084832"/>
            <a:ext cx="426803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62134" y="2112264"/>
            <a:ext cx="118872" cy="118872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35870" y="2084832"/>
            <a:ext cx="268847" cy="1424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8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38528" y="2359152"/>
            <a:ext cx="1067719" cy="598932"/>
          </a:xfrm>
          <a:prstGeom prst="rect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984248" y="2567178"/>
            <a:ext cx="976279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27%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006247" y="2359152"/>
            <a:ext cx="1234095" cy="59893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051967" y="2567178"/>
            <a:ext cx="1142655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31%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40342" y="2359152"/>
            <a:ext cx="1281947" cy="5989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86062" y="2567178"/>
            <a:ext cx="1190507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32%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522289" y="2359152"/>
            <a:ext cx="413004" cy="598932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558034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45022" y="2548890"/>
            <a:ext cx="8686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38528" y="3177540"/>
            <a:ext cx="1361103" cy="598932"/>
          </a:xfrm>
          <a:prstGeom prst="rect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984248" y="3385566"/>
            <a:ext cx="126966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299631" y="3177540"/>
            <a:ext cx="1360183" cy="59893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345351" y="3385566"/>
            <a:ext cx="1268743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34%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59814" y="3177540"/>
            <a:ext cx="1009388" cy="598932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705534" y="3385566"/>
            <a:ext cx="917948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32000"/>
              </a:lnSpc>
            </a:pPr>
            <a:r>
              <a:rPr sz="9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25%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669203" y="3177540"/>
            <a:ext cx="266090" cy="598932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337642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0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45022" y="3367278"/>
            <a:ext cx="868680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100%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49808" y="4069080"/>
            <a:ext cx="5175504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169664"/>
            <a:ext cx="135331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类目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231136" y="4169664"/>
            <a:ext cx="10424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01568" y="4169664"/>
            <a:ext cx="1097280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26864" y="4169664"/>
            <a:ext cx="1170431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变化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40080" y="4411916"/>
            <a:ext cx="5394960" cy="252475"/>
          </a:xfrm>
          <a:prstGeom prst="rect">
            <a:avLst/>
          </a:prstGeom>
          <a:solidFill>
            <a:srgbClr val="DCE9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9808" y="442563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231136" y="442563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26.7%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01568" y="442563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34.1%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26864" y="442563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+7.3 pp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49808" y="4682680"/>
            <a:ext cx="51755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49808" y="468725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231136" y="468725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30.9%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01568" y="468725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34.0%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26864" y="468725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+3.2 pp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4944300"/>
            <a:ext cx="51755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494887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231136" y="494887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32.1%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401568" y="494887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25.3%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626864" y="494887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-6.8 pp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49808" y="5205920"/>
            <a:ext cx="51755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49808" y="521049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231136" y="5210492"/>
            <a:ext cx="1042416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10.3%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401568" y="5210492"/>
            <a:ext cx="109728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6.7%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626864" y="5210492"/>
            <a:ext cx="1170431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-3.7 pp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49808" y="5467540"/>
            <a:ext cx="51755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读法：这可能来自单次请求更长，也可能来自更依赖单价低的模型 —— 本页数据不区分这两种可能。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112203" y="2249424"/>
            <a:ext cx="4329684" cy="686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5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68.1</a:t>
            </a:r>
            <a:r>
              <a:rPr sz="1768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112203" y="2972816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Code + Agent 合计占全部 token 的比重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112203" y="3456432"/>
            <a:ext cx="4329684" cy="686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5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57.6</a:t>
            </a:r>
            <a:r>
              <a:rPr sz="1768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 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112203" y="4179823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同样两类合计占全部花费的比重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112203" y="4572000"/>
            <a:ext cx="4329684" cy="9525"/>
          </a:xfrm>
          <a:prstGeom prst="rect">
            <a:avLst/>
          </a:prstGeom>
          <a:solidFill>
            <a:srgbClr val="C7CDD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112203" y="4736592"/>
            <a:ext cx="4329684" cy="20446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token 权重比花费权重高出 10.5 个百分点。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112203" y="5431536"/>
            <a:ext cx="4329684" cy="18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Code 与 Agent 在 token 侧都偏高，General 与 Data 都偏低。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作者层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同一个作者，在两条赛道上的位置完全不同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作者级份额为按各任务前十加权推算；花费侧覆盖 58.8%、token 侧覆盖 66.7%。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212848"/>
            <a:ext cx="9253728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13432"/>
            <a:ext cx="197510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作者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2927" y="2313432"/>
            <a:ext cx="126187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242816" y="2313432"/>
            <a:ext cx="9326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03520" y="2313432"/>
            <a:ext cx="135331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84848" y="2313432"/>
            <a:ext cx="9875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0416" y="2313432"/>
            <a:ext cx="1975103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前十席位（花费 / token）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0080" y="2547747"/>
            <a:ext cx="9473184" cy="238760"/>
          </a:xfrm>
          <a:prstGeom prst="rect">
            <a:avLst/>
          </a:prstGeom>
          <a:solidFill>
            <a:srgbClr val="DCE9F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256146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anthropic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2927" y="2561462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26.48%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42816" y="2561462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520" y="256146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0.10%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84848" y="2561462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0416" y="256146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106 / 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2804795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280936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852927" y="2809367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12.56%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42816" y="2809367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03520" y="280936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5.54%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4848" y="2809367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00416" y="280936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64 / 40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9808" y="3052699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9808" y="305727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52927" y="3057271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6.05%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42816" y="3057271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03520" y="305727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9.80%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84848" y="3057271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00416" y="305727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38 / 42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49808" y="3300603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3305175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moonshotai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852927" y="3305175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242816" y="3305175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03520" y="3305175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0.09%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84848" y="3305175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00416" y="3305175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25 / 3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49808" y="3548507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9808" y="3553079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52927" y="3553079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242816" y="3553079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303520" y="3553079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20.88%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784848" y="3553079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00416" y="3553079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31 / 70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49808" y="3796411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9808" y="3800983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google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852927" y="3800983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3.16%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242816" y="3800983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303520" y="3800983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0.50%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784848" y="3800983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900416" y="3800983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22 / 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8" y="4044315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49808" y="404888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x-ai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852927" y="4048887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0.29%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42816" y="4048887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303520" y="4048887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4848" y="4048887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0416" y="4048887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 / 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49808" y="4292219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49808" y="429679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xiaomi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52927" y="4296791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0.03%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242816" y="4296791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03520" y="4296791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5.07%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784848" y="4296791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00416" y="4296791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 / 26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49808" y="4540122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49808" y="4544694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stealth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852927" y="4544694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242816" y="4544694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303520" y="4544694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11.10%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784848" y="4544694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900416" y="4544694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 / 27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49808" y="4788026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49808" y="4792598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tencent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2852927" y="4792598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242816" y="4792598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303520" y="4792598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4.91%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784848" y="4792598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900416" y="4792598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 / 25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5035930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49808" y="504050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nvidia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852927" y="5040502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242816" y="5040502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03520" y="5040502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3.82%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784848" y="5040502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900416" y="5040502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 / 20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49808" y="5283834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49808" y="5288406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stepfun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2852927" y="5288406"/>
            <a:ext cx="126187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4242816" y="5288406"/>
            <a:ext cx="932688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—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303520" y="5288406"/>
            <a:ext cx="135331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3.39%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784848" y="5288406"/>
            <a:ext cx="987552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8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900416" y="5288406"/>
            <a:ext cx="1975103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 / 16</a:t>
            </a:r>
          </a:p>
        </p:txBody>
      </p:sp>
      <p:sp>
        <p:nvSpPr>
          <p:cNvPr id="97" name="Rectangle 96"/>
          <p:cNvSpPr/>
          <p:nvPr/>
        </p:nvSpPr>
        <p:spPr>
          <a:xfrm>
            <a:off x="749808" y="5531738"/>
            <a:ext cx="9253728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749808" y="5696330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896112" y="5710046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「进入前十的次数」= 该作者模型在 29 个任务各自前十里的席位数，满分 290。作者级份额与席位均为我方按接口数据推算，非官方口径。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烧钱轴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钱流向了谁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各作者在 29 个任务前十榜单中的加权花费份额，占全部花费的百分比。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1984248" y="2267712"/>
            <a:ext cx="4819726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984248" y="2414016"/>
            <a:ext cx="3304180" cy="246888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400300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anthropic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07300" y="24030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26.48%</a:t>
            </a:r>
          </a:p>
        </p:txBody>
      </p:sp>
      <p:sp>
        <p:nvSpPr>
          <p:cNvPr id="10" name="Rectangle 9"/>
          <p:cNvSpPr/>
          <p:nvPr/>
        </p:nvSpPr>
        <p:spPr>
          <a:xfrm>
            <a:off x="1984248" y="2843784"/>
            <a:ext cx="1567239" cy="246888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283006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0359" y="28328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12.56%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984248" y="3273552"/>
            <a:ext cx="754920" cy="246888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259836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8040" y="326257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6.05%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4248" y="3703320"/>
            <a:ext cx="718734" cy="246888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689604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moonshotai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21854" y="369234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984248" y="4133088"/>
            <a:ext cx="561510" cy="246888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4119372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64630" y="41221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84248" y="4562856"/>
            <a:ext cx="394305" cy="246888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9808" y="4549140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google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97425" y="45518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3.16%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4864608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6112" y="4878324"/>
            <a:ext cx="5999302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尾巴两家（x-ai 0.29%、xiaomi 0.03%）在图上几乎不可见，故未列出。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12203" y="2212848"/>
            <a:ext cx="4329684" cy="1762759"/>
          </a:xfrm>
          <a:prstGeom prst="roundRect">
            <a:avLst>
              <a:gd name="adj" fmla="val 3500"/>
            </a:avLst>
          </a:prstGeom>
          <a:solidFill>
            <a:srgbClr val="EFF3FC"/>
          </a:solidFill>
          <a:ln w="6350">
            <a:solidFill>
              <a:srgbClr val="D7DD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386523" y="2487168"/>
            <a:ext cx="3781044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20</a:t>
            </a:r>
            <a:r>
              <a:rPr sz="12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 /29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86523" y="3096767"/>
            <a:ext cx="3781044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个任务的花费份额第一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86523" y="3324986"/>
            <a:ext cx="3781044" cy="1568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Claude Opus 5.5 —— 29 个任务里拿下 20 个花费冠军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112203" y="4041648"/>
            <a:ext cx="4329684" cy="1762759"/>
          </a:xfrm>
          <a:prstGeom prst="roundRect">
            <a:avLst>
              <a:gd name="adj" fmla="val 3500"/>
            </a:avLst>
          </a:prstGeom>
          <a:solidFill>
            <a:srgbClr val="EFF3FC"/>
          </a:solidFill>
          <a:ln w="6350">
            <a:solidFill>
              <a:srgbClr val="D7DD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86523" y="4315968"/>
            <a:ext cx="3781044" cy="5547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2000"/>
              </a:lnSpc>
            </a:pPr>
            <a:r>
              <a:rPr sz="4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106 / 3</a:t>
            </a:r>
            <a:r>
              <a:rPr sz="12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 席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386523" y="4925568"/>
            <a:ext cx="3781044" cy="1733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Anthropic 模型进入前十的次数：花费 / token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386523" y="5153787"/>
            <a:ext cx="3781044" cy="1568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花费榜几乎被同一批模型占满，token 榜几乎不是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走量轴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token 跑在另一批模型上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同一份接口数据的另一半：按 token 份额排名。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9808" y="2103120"/>
            <a:ext cx="5655216" cy="1232915"/>
          </a:xfrm>
          <a:prstGeom prst="roundRect">
            <a:avLst>
              <a:gd name="adj" fmla="val 3500"/>
            </a:avLst>
          </a:prstGeom>
          <a:solidFill>
            <a:srgbClr val="EFF3FC"/>
          </a:solidFill>
          <a:ln w="6350">
            <a:solidFill>
              <a:srgbClr val="D7DD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624480" y="2103120"/>
            <a:ext cx="4817406" cy="1232915"/>
          </a:xfrm>
          <a:prstGeom prst="roundRect">
            <a:avLst>
              <a:gd name="adj" fmla="val 3500"/>
            </a:avLst>
          </a:prstGeom>
          <a:solidFill>
            <a:srgbClr val="EFF3FC"/>
          </a:solidFill>
          <a:ln w="6350">
            <a:solidFill>
              <a:srgbClr val="D7DDE5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7" y="2377439"/>
            <a:ext cx="5106576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烧钱的一侧 · Anthropic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7" y="2695956"/>
            <a:ext cx="5106576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 在 29 个任务里拿下 20 个花费冠军，加权花费份额 26.5%；同一批模型在 token 前十只占 3 席，加权 token 份额 0.1%。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98800" y="2377439"/>
            <a:ext cx="4268766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跑量的一侧 · DeepSeek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98800" y="2695956"/>
            <a:ext cx="4268766" cy="36575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 在 29 个任务里拿下 17 个 token 冠军，加权 token 份额 20.9%；其在花费前十占 31 席，加权花费份额 4.5%。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984248" y="3566160"/>
            <a:ext cx="4819726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984248" y="3712463"/>
            <a:ext cx="3315977" cy="19202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69874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deepseek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9097" y="37014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20.88%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84248" y="4009644"/>
            <a:ext cx="1762804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99592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stealth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65924" y="399867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11.1%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02788" y="403707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服务商未公开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984248" y="4306824"/>
            <a:ext cx="1556349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429310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z-ai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9469" y="42958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9.8%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84248" y="4604004"/>
            <a:ext cx="879813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459028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openai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82933" y="459303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5.54%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984248" y="4901184"/>
            <a:ext cx="805172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88746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xiaomi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08292" y="48902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5.07%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984248" y="5198364"/>
            <a:ext cx="779762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518464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tencent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82882" y="51873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4.91%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984248" y="5495544"/>
            <a:ext cx="606658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548182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nvidia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709778" y="548457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3.82%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984248" y="5792724"/>
            <a:ext cx="538369" cy="192024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5779008"/>
            <a:ext cx="108813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stepfun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41489" y="57817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3.39%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112203" y="3639312"/>
            <a:ext cx="4329684" cy="528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04000"/>
              </a:lnSpc>
            </a:pPr>
            <a:r>
              <a:rPr sz="4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27 / 0</a:t>
            </a:r>
            <a:r>
              <a:rPr sz="136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 席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112203" y="4204208"/>
            <a:ext cx="4329684" cy="1788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110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stealth 模型的 token 前十席位 / 花费前十席位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12203" y="4681728"/>
            <a:ext cx="4329684" cy="56807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作者标记为 stealth 的模型，服务商未公开，对外只有一个代号。它们在 token 前十占 27 席，花费前十一席也没有 —— 跑出了大量 token，却几乎不产生账单。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112203" y="5468112"/>
            <a:ext cx="22225" cy="27432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258507" y="5481828"/>
            <a:ext cx="4183380" cy="3088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stealth 是接口给出的作者代号，对应服务未公开的模型；两家匿名作者合计占 11.1% 的 token。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任务全景 · 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29 个任务的花费与 token 份额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按花费份额排序的前 15 个任务，合计占全部花费的 88.3%。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57984"/>
            <a:ext cx="10588752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58568"/>
            <a:ext cx="23042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82112" y="2258568"/>
            <a:ext cx="80467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大类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2258568"/>
            <a:ext cx="96926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花费占比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0" y="2258568"/>
            <a:ext cx="102412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占比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4224" y="2258568"/>
            <a:ext cx="23591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51392" y="2258568"/>
            <a:ext cx="2359152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2506598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Workflow Execution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82112" y="2506598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2506598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20.3%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12080" y="2506598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22.8%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250659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51392" y="250659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49808" y="2709417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9808" y="2713989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2112" y="2713989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0" y="2713989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11.8%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12080" y="2713989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7.8%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4224" y="271398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1392" y="271398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9808" y="2916808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2921380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82112" y="2921380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14800" y="2921380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9.4%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2080" y="2921380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11.5%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64224" y="292138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51392" y="292138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3124199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49808" y="3128771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82112" y="3128771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Agent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14800" y="3128771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7.6%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12080" y="3128771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7.9%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64224" y="312877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51392" y="312877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3331590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3336162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Data Extraction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182112" y="3336162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0" y="3336162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7.3%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12080" y="3336162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4.9%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364224" y="333616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51392" y="333616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49808" y="3538981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49808" y="3543553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82112" y="3543553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14800" y="3543553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212080" y="3543553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5.2%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364224" y="354355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51392" y="354355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49808" y="3746372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49808" y="3750944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Debugging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82112" y="3750944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114800" y="3750944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212080" y="3750944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6.5%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364224" y="3750944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851392" y="3750944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49808" y="3953764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49808" y="3958336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Roleplay &amp; Fiction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182112" y="3958336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4114800" y="3958336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3.9%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212080" y="3958336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364224" y="3958336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Sonnet 4.5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851392" y="3958336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 Flash 0423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49808" y="4161155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49808" y="4165727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182112" y="4165727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4800" y="4165727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3.8%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212080" y="4165727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364224" y="4165727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851392" y="4165727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808" y="4368546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49808" y="4373118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Q&amp;A &amp; Knowledge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182112" y="4373118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14800" y="4373118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212080" y="4373118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364224" y="437311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851392" y="4373118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49808" y="4575937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49808" y="4580509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182112" y="4580509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Data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114800" y="4580509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3.0%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212080" y="4580509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1.8%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364224" y="458050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851392" y="4580509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49808" y="4783328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749808" y="4787900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 Review &amp; Security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182112" y="4787900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114800" y="4787900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212080" y="4787900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2.8%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364224" y="478790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851392" y="4787900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6" name="Rectangle 95"/>
          <p:cNvSpPr/>
          <p:nvPr/>
        </p:nvSpPr>
        <p:spPr>
          <a:xfrm>
            <a:off x="749808" y="4990719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49808" y="4995291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Shell Execution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182112" y="4995291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114800" y="4995291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2.3%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12080" y="4995291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6364224" y="499529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851392" y="4995291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749808" y="5198110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49808" y="5202682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82112" y="5202682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General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114800" y="5202682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2.3%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212080" y="5202682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2.4%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364224" y="520268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8851392" y="5202682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749808" y="5405501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749808" y="5410073"/>
            <a:ext cx="23042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Frontend / UI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3182112" y="5410073"/>
            <a:ext cx="80467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114800" y="5410073"/>
            <a:ext cx="96926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1.5%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212080" y="5410073"/>
            <a:ext cx="102412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6364224" y="541007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851392" y="5410073"/>
            <a:ext cx="2359152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749808" y="5612892"/>
            <a:ext cx="10588752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749808" y="5777484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TextBox 118"/>
          <p:cNvSpPr txBox="1"/>
          <p:nvPr/>
        </p:nvSpPr>
        <p:spPr>
          <a:xfrm>
            <a:off x="896112" y="579120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占比为该任务占全部花费 / 全部 token 的比例；两侧第一名为该任务内的份额第一。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任务全景 · 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剩下 14 个任务，合计只占 11.7%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第 16 至 29 名的任务及其两个第一名。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57984"/>
            <a:ext cx="5117439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58568"/>
            <a:ext cx="1426464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04288" y="2258568"/>
            <a:ext cx="5852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22585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67328" y="2258568"/>
            <a:ext cx="1971903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花费第一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14536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Research &amp; Reports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04288" y="2514536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1.47%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17520" y="2514536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1.04%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67328" y="2514536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9808" y="2834957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49808" y="2839529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Tool Dispatch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04288" y="2839529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1.32%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17520" y="2839529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1.32%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67328" y="2839529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9808" y="3159950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164522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Customer 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04288" y="3164522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1.26%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0" y="3164522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0.94%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67328" y="3164522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Gemini 3 Flash Preview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3484943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3489515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Summarization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04288" y="3489515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1.24%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017520" y="3489515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2.15%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67328" y="3489515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9808" y="3809936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3814508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Web Search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4288" y="3814508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1.12%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17520" y="3814508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0.80%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67328" y="3814508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4134929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4139501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04288" y="4139501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1.02%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17520" y="4139501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1.43%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67328" y="4139501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9808" y="4459922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4464494"/>
            <a:ext cx="1426464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Security Audit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304288" y="4464494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0.87%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017520" y="4464494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1.44%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67328" y="4464494"/>
            <a:ext cx="1971903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4784915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324447" y="2157984"/>
            <a:ext cx="5117439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24447" y="2258568"/>
            <a:ext cx="1389888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42351" y="2258568"/>
            <a:ext cx="585216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555583" y="2258568"/>
            <a:ext cx="621792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305391" y="2258568"/>
            <a:ext cx="2008479" cy="1508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第一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324447" y="2514536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842351" y="2514536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0.86%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55583" y="2514536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0.17%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05391" y="2514536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24447" y="2834957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24447" y="2839529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Memory Extraction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842351" y="2839529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0.53%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555583" y="2839529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1.18%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305391" y="2839529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24447" y="3159950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324447" y="3164522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842351" y="3164522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0.52%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55583" y="3164522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0.78%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305391" y="3164522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24447" y="3484943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6324447" y="3489515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Finance &amp; Trading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842351" y="3489515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0.44%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555583" y="3489515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0.35%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305391" y="3489515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324447" y="3809936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24447" y="3814508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SQL / Database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842351" y="3814508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0.40%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555583" y="3814508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0.48%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305391" y="3814508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324447" y="4134929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6324447" y="4139501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Translation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842351" y="4139501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0.39%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555583" y="4139501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0.23%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305391" y="4139501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324447" y="4459922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324447" y="4464494"/>
            <a:ext cx="1389888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DevOps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842351" y="4464494"/>
            <a:ext cx="58521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0.26%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555583" y="4464494"/>
            <a:ext cx="621792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0.44%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305391" y="4464494"/>
            <a:ext cx="20084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324447" y="4784915"/>
            <a:ext cx="5117439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919472"/>
            <a:ext cx="1069207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尾部 14 个任务合计只占 11.7% 的花费，却占了 12.7% 的 token。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49808" y="5303520"/>
            <a:ext cx="10692079" cy="1983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榜单按任务聚合，尾部的低频任务在花费榜上几乎没有存在感 —— 但它们同样真实地消耗着 token，只是账单薄得多。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前 5 个任务吃掉 56.4% 的花费，前 10 个吃掉 76.4%；末位的 DevOps 只占 0.26%。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最大任务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代码生成：同一批任务，两个第一名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该任务占全部花费 9.4%、全部 token 11.5%。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975104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按花费份额（任务内）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8608" y="2304288"/>
            <a:ext cx="3200399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78608" y="2450592"/>
            <a:ext cx="1774233" cy="20574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436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71713" y="2439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18.93%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78608" y="2761488"/>
            <a:ext cx="862279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274777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59759" y="27505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9.2%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578608" y="3072384"/>
            <a:ext cx="784486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305866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 Astra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1966" y="30614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8.37%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578608" y="3383279"/>
            <a:ext cx="665454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9808" y="3369563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62934" y="337230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78608" y="3694176"/>
            <a:ext cx="603595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68046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01075" y="368320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6.44%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578608" y="4005072"/>
            <a:ext cx="489249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9808" y="399135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86729" y="399409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5.22%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578608" y="4315968"/>
            <a:ext cx="461131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430225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158611" y="430499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4.92%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578608" y="4626864"/>
            <a:ext cx="417080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49808" y="461314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14560" y="46158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4.45%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78608" y="4937759"/>
            <a:ext cx="344911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92404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Sonnet 5.5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042391" y="492678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3.68%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578608" y="5248655"/>
            <a:ext cx="253060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52349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GPT-6.1 Sol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50540" y="52376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18504" y="1975104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按 token 份额（任务内）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147304" y="2304288"/>
            <a:ext cx="3200399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147304" y="2450592"/>
            <a:ext cx="1772983" cy="20574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18504" y="2436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39159" y="2439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147304" y="2761488"/>
            <a:ext cx="1096594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18504" y="274777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62770" y="275051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14.04%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8147304" y="3072384"/>
            <a:ext cx="459257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18504" y="305866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725433" y="306141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5.88%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147304" y="3383279"/>
            <a:ext cx="449884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18504" y="3369563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716060" y="337230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5.76%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147304" y="3694176"/>
            <a:ext cx="430358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318504" y="368046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Nemotron 3 Ultra (free)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696534" y="368320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5.51%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147304" y="4005072"/>
            <a:ext cx="353815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18504" y="399135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619991" y="399409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4.53%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147304" y="4315968"/>
            <a:ext cx="292112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18504" y="430225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GPT-5.6 Luna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558288" y="430499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3.74%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8147304" y="4626864"/>
            <a:ext cx="261651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18504" y="461314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Hy4 preview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27827" y="461589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3.35%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147304" y="4937759"/>
            <a:ext cx="193700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318504" y="492404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59876" y="492678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2.48%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147304" y="5248655"/>
            <a:ext cx="190576" cy="20574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18504" y="52349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8456752" y="52376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2.44%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49808" y="5577840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896112" y="5591555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花费第一 Claude Opus 5.5（18.9%）在 token 榜上根本不在前十；token 第一 DeepSeek V4.1 Flash（22.7%）在花费榜上排第三。这是同一批代码生成请求的两张账单。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倾斜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同一个任务里，谁更烧钱、谁更走量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每个任务中「花费份额 − token 份额」落差最大的两个模型。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2139696"/>
            <a:ext cx="8375904" cy="9525"/>
          </a:xfrm>
          <a:prstGeom prst="rect">
            <a:avLst/>
          </a:prstGeom>
          <a:solidFill>
            <a:srgbClr val="8E96A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240279"/>
            <a:ext cx="1627631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任务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456" y="2240279"/>
            <a:ext cx="13350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更烧钱的模型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8496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0288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12079" y="2240279"/>
            <a:ext cx="4754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差(pp)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5583" y="2240279"/>
            <a:ext cx="1335024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更走量的模型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78623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0415" y="2240279"/>
            <a:ext cx="493776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7" y="2240279"/>
            <a:ext cx="475488" cy="1428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差(pp)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9808" y="2488310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05456" y="248831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68496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29.1%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0288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6.9%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12079" y="248831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+22.2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15583" y="248831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78623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9.0%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00415" y="248831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34.3%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22207" y="248831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-25.3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49808" y="2727705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9808" y="2732277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05456" y="273227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68496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90288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2.5%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2079" y="273227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+21.2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15583" y="273227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78623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3.5%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00415" y="273227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22207" y="273227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-10.6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49808" y="2971672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9808" y="2976244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05456" y="2976244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68496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23.2%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590288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3.3%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12079" y="2976244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+19.9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15583" y="2976244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78623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4.8%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900415" y="2976244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16.7%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22207" y="2976244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-11.8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49808" y="3215639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49808" y="3220211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Security Audit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505456" y="3220211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68496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26.3%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90288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12.1%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212079" y="3220211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+14.2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815583" y="3220211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278623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10.7%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900415" y="3220211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30.4%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522207" y="3220211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-19.8</a:t>
            </a:r>
          </a:p>
        </p:txBody>
      </p:sp>
      <p:sp>
        <p:nvSpPr>
          <p:cNvPr id="55" name="Rectangle 54"/>
          <p:cNvSpPr/>
          <p:nvPr/>
        </p:nvSpPr>
        <p:spPr>
          <a:xfrm>
            <a:off x="749808" y="3459606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49808" y="3464178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Shell Execution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505456" y="3464178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68496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11.7%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590288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4.7%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212079" y="3464178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+7.0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815583" y="3464178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78623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6.2%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900415" y="3464178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25.4%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522207" y="3464178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-19.2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9808" y="3703574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9808" y="3708146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505456" y="37081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968496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19.0%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590288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1.9%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212079" y="37081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+17.1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815583" y="37081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278623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6.3%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900415" y="37081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19.7%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522207" y="37081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49808" y="3947540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749808" y="3952112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Finance &amp; Trading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505456" y="3952112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968496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3.6%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90288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19.6%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212079" y="3952112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-16.0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815583" y="3952112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278623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3.6%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900415" y="3952112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19.6%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522207" y="3952112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-16.0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749808" y="4191507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749808" y="4196079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Code Generation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505456" y="4196079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3968496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4590288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212079" y="4196079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-15.6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5815583" y="4196079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7278623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7.1%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900415" y="4196079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22.7%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8522207" y="4196079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-15.6</a:t>
            </a:r>
          </a:p>
        </p:txBody>
      </p:sp>
      <p:sp>
        <p:nvSpPr>
          <p:cNvPr id="95" name="Rectangle 94"/>
          <p:cNvSpPr/>
          <p:nvPr/>
        </p:nvSpPr>
        <p:spPr>
          <a:xfrm>
            <a:off x="749808" y="4435474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49808" y="4440046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2505456" y="44400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968496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4.5%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590288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14.4%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212079" y="44400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-10.0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815583" y="4440046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7278623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4.2%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7900415" y="4440046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19.5%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522207" y="4440046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-15.3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749808" y="4679441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49808" y="4684013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Multi-step Planning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505456" y="4684013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968496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4.4%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4590288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2.7%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5212079" y="4684013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+1.7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815583" y="4684013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278623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4.1%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00415" y="4684013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18.8%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8522207" y="4684013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-14.6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749808" y="4923408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TextBox 115"/>
          <p:cNvSpPr txBox="1"/>
          <p:nvPr/>
        </p:nvSpPr>
        <p:spPr>
          <a:xfrm>
            <a:off x="749808" y="4927980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Tool Dispatch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505456" y="492798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968496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5.6%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590288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3.1%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212079" y="492798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+2.4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815583" y="4927980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278623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4.1%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900415" y="4927980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17.9%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8522207" y="4927980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-13.8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749808" y="5167375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749808" y="5171947"/>
            <a:ext cx="1627631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File I/O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2505456" y="517194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968496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590288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17.6%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12079" y="517194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815583" y="5171947"/>
            <a:ext cx="1335024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278623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4.3%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900415" y="5171947"/>
            <a:ext cx="493776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17.6%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522207" y="5171947"/>
            <a:ext cx="475488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-13.3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749808" y="5411342"/>
            <a:ext cx="8375904" cy="9525"/>
          </a:xfrm>
          <a:prstGeom prst="rect">
            <a:avLst/>
          </a:prstGeom>
          <a:solidFill>
            <a:srgbClr val="D6E2F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749808" y="5575934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896112" y="558965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差值为同一模型在两个榜上的份额之差，单位百分点；正值表示该模型在花费榜上更靠前。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极端值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最分化的三个任务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落差最大的三个任务，各自的两张榜单。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摘要生成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占全部花费 1.2% · 占全部 token 2.2%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8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12.5%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57.6%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Step 5 Preview 一家拿走 57.6% 的 token，
花费榜前十却没有它；两个榜单完全是两回事。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23562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DevOps 配置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3562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占全部花费 0.5% · 占全部 token 0.8%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3562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3562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23562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29.1%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3562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423562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23562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34.3%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23562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 在 token 榜 34.3%，花费榜只有 9.0% —— 25.3 个百分点的落差是全部任务里最大的。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7316" y="2011680"/>
            <a:ext cx="3344570" cy="234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4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持续对话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7316" y="23042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占全部花费 2.3% · 占全部 token 2.4%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7316" y="2761488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花费份额第一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7316" y="2980944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97316" y="3273552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23.7%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7316" y="3840480"/>
            <a:ext cx="3344570" cy="15925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5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token 份额第一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7316" y="4059936"/>
            <a:ext cx="334457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97316" y="4352544"/>
            <a:ext cx="334457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14.1%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97316" y="4992624"/>
            <a:ext cx="334457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4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 在花费榜 23.7%，token 榜只有 2.5% —— 21.2 个百分点的落差是全部任务里第二大的。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49808" y="5614416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6112" y="5628131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三个任务的份额差均为我方按接口数据计算；单个任务的 token 份额与花费份额来自各任务的同一模型行。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9FF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475488"/>
            <a:ext cx="5486400" cy="167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00" b="1">
                <a:solidFill>
                  <a:srgbClr val="1D4ED8"/>
                </a:solidFill>
                <a:latin typeface="微软雅黑"/>
                <a:ea typeface="微软雅黑"/>
                <a:cs typeface="微软雅黑"/>
              </a:rPr>
              <a:t>变化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31520"/>
            <a:ext cx="10317856" cy="3682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6000"/>
              </a:lnSpc>
            </a:pPr>
            <a:r>
              <a:rPr sz="25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谁在抢份额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246123"/>
            <a:ext cx="7964195" cy="1927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各模型在单个任务内份额涨幅最大的一次；括号内为该任务。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2029968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花费榜 · 单项涨幅最大</a:t>
            </a:r>
          </a:p>
        </p:txBody>
      </p:sp>
      <p:sp>
        <p:nvSpPr>
          <p:cNvPr id="7" name="Rectangle 6"/>
          <p:cNvSpPr/>
          <p:nvPr/>
        </p:nvSpPr>
        <p:spPr>
          <a:xfrm>
            <a:off x="2578608" y="2359152"/>
            <a:ext cx="3200399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578608" y="2505456"/>
            <a:ext cx="1699814" cy="1828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4917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97294" y="24944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22.67pp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62002" y="253288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Conversation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78608" y="2784348"/>
            <a:ext cx="1184696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77063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GPT-5.6 Sol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2176" y="277337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15.8pp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64483" y="281178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578608" y="3063240"/>
            <a:ext cx="1176448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04952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Fable 5.1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73928" y="30522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15.69pp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38636" y="309067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SQL / Database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578608" y="3342132"/>
            <a:ext cx="692822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332841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Kimi K3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90302" y="333115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9.24pp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972609" y="336956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578608" y="3621024"/>
            <a:ext cx="521116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360730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18596" y="36100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6.95pp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0903" y="364845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578608" y="3899916"/>
            <a:ext cx="512868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388620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Sonnet 5.5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10348" y="38889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6.84pp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92655" y="392734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578608" y="4178808"/>
            <a:ext cx="444636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9808" y="416509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42116" y="416783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5.93pp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724423" y="420624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Data Transformation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578608" y="4457700"/>
            <a:ext cx="401897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49808" y="444398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GPT-6.1 Sol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099377" y="444672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5.36pp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81683" y="448513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Code Review &amp; Security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578608" y="4736592"/>
            <a:ext cx="361407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9808" y="4722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058887" y="4725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4.82pp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41194" y="476402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Repo Scan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18504" y="2029968"/>
            <a:ext cx="5120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2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token 榜 · 单项涨幅最大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147304" y="2359152"/>
            <a:ext cx="3200399" cy="9525"/>
          </a:xfrm>
          <a:prstGeom prst="rect">
            <a:avLst/>
          </a:prstGeom>
          <a:solidFill>
            <a:srgbClr val="B5BCC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147304" y="2505456"/>
            <a:ext cx="1799851" cy="1828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18504" y="249174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Step 5 Preview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66027" y="249448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0F1E38"/>
                </a:solidFill>
                <a:latin typeface="微软雅黑"/>
                <a:ea typeface="微软雅黑"/>
                <a:cs typeface="微软雅黑"/>
              </a:rPr>
              <a:t>57.61pp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730735" y="253288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Summarization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147304" y="2784348"/>
            <a:ext cx="912578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18504" y="277063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DeepSeek V4.1 Flash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78754" y="277337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29.21pp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43462" y="281178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DevOps Config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8147304" y="3063240"/>
            <a:ext cx="540799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18504" y="304952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MiMo-V2.6-Flash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806975" y="305226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17.31pp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471683" y="309067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Memory Extraction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147304" y="3342132"/>
            <a:ext cx="483001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18504" y="332841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Space Bunny Alpha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749177" y="333115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15.46pp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13885" y="336956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Translation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47304" y="3621024"/>
            <a:ext cx="374279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18504" y="3607308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GLM 5.3 Flash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40455" y="3610051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11.98pp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305163" y="3648456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Content Writing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147304" y="3899916"/>
            <a:ext cx="348660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18504" y="3886200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Jev 1.13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614836" y="3888943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11.16pp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279544" y="3927348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147304" y="4178808"/>
            <a:ext cx="339600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18504" y="4165092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 Luna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605776" y="4167835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10.87pp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9270484" y="4206240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Customer Support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147304" y="4457700"/>
            <a:ext cx="199636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18504" y="4443984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Claude Opus 5.5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465812" y="4446727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6.39pp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048119" y="4485132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Math &amp; Reasoning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147304" y="4736592"/>
            <a:ext cx="123718" cy="182880"/>
          </a:xfrm>
          <a:prstGeom prst="rect">
            <a:avLst/>
          </a:prstGeom>
          <a:solidFill>
            <a:srgbClr val="82AFF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318504" y="4722876"/>
            <a:ext cx="1682496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2000"/>
              </a:lnSpc>
            </a:pPr>
            <a:r>
              <a:rPr sz="105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GPT-6 Luna Decisions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389894" y="4725619"/>
            <a:ext cx="1280160" cy="1844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100" b="1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3.96pp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972201" y="4764024"/>
            <a:ext cx="1371600" cy="15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90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Classification &amp; Tagging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49808" y="5102352"/>
            <a:ext cx="10692079" cy="3967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00" b="0">
                <a:solidFill>
                  <a:srgbClr val="33455F"/>
                </a:solidFill>
                <a:latin typeface="微软雅黑"/>
                <a:ea typeface="微软雅黑"/>
                <a:cs typeface="微软雅黑"/>
              </a:rPr>
              <a:t>花费榜涨幅前三是 Claude Opus 5.5、GPT-5.6 Sol、Claude Fable 5.1；
token 榜前三是 Step 5 Preview、DeepSeek V4.1 Flash、MiMo-V2.6-Flash —— 抢得最快的仍是两批模型。</a:t>
            </a:r>
          </a:p>
        </p:txBody>
      </p:sp>
      <p:sp>
        <p:nvSpPr>
          <p:cNvPr id="83" name="Rectangle 82"/>
          <p:cNvSpPr/>
          <p:nvPr/>
        </p:nvSpPr>
        <p:spPr>
          <a:xfrm>
            <a:off x="749808" y="5632704"/>
            <a:ext cx="22225" cy="274320"/>
          </a:xfrm>
          <a:prstGeom prst="rect">
            <a:avLst/>
          </a:prstGeom>
          <a:solidFill>
            <a:srgbClr val="949EA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896112" y="5646420"/>
            <a:ext cx="10545775" cy="1544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</a:pPr>
            <a:r>
              <a:rPr sz="950" b="0">
                <a:solidFill>
                  <a:srgbClr val="44536B"/>
                </a:solidFill>
                <a:latin typeface="微软雅黑"/>
                <a:ea typeface="微软雅黑"/>
                <a:cs typeface="微软雅黑"/>
              </a:rPr>
              <a:t>取自接口逐任务的 deltaPp（百分点变化），此处取每个模型在全部任务中的最大值及其所属任务；deltaPp 的对比周期接口未标注。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E4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49808" y="658368"/>
            <a:ext cx="10692079" cy="17602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050" b="1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结论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969264"/>
            <a:ext cx="10692079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同一份数据，两种答案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190195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8488" y="195681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花费榜和用量榜是两批模型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8488" y="223113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FC7F0"/>
                </a:solidFill>
                <a:latin typeface="微软雅黑"/>
                <a:ea typeface="微软雅黑"/>
                <a:cs typeface="微软雅黑"/>
              </a:rPr>
              <a:t>29 个任务分类里没有一个任务的两个第一名相同。Anthropic 在花费侧拿下 20 个冠军，在 token 前十只占 3 席。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309067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488" y="314553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钱高度集中在少数任务和少数模型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18488" y="341985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FC7F0"/>
                </a:solidFill>
                <a:latin typeface="微软雅黑"/>
                <a:ea typeface="微软雅黑"/>
                <a:cs typeface="微软雅黑"/>
              </a:rPr>
              <a:t>前 5 个任务吃掉 56.4% 的花费，前 10 个吃掉 76.4%；Claude Opus 5.5 一个人的加权花费份额就达到 26.5%。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4279392"/>
            <a:ext cx="777240" cy="4693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2800" b="1">
                <a:solidFill>
                  <a:srgbClr val="3B82F6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8488" y="4334256"/>
            <a:ext cx="7964195" cy="2682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2000"/>
              </a:lnSpc>
            </a:pPr>
            <a:r>
              <a:rPr sz="16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跑量的是另一批模型 —— 包括匿名的那些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18488" y="4608576"/>
            <a:ext cx="8873490" cy="1955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AFC7F0"/>
                </a:solidFill>
                <a:latin typeface="微软雅黑"/>
                <a:ea typeface="微软雅黑"/>
                <a:cs typeface="微软雅黑"/>
              </a:rPr>
              <a:t>DeepSeek V4.1 Flash 拿下 17 个 token 冠军，加权 token 份额 20.9%；stealth 作者合计 11.1%，花费前十 0 席。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9808" y="5504688"/>
            <a:ext cx="8873490" cy="3378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93C5FD"/>
                </a:solidFill>
                <a:latin typeface="微软雅黑"/>
                <a:ea typeface="微软雅黑"/>
                <a:cs typeface="微软雅黑"/>
              </a:rPr>
              <a:t>口径：滚动 30 天窗口，页面标注数据截至 2026-10-25；份额为任务内占比；
前十榜合计覆盖花费 58.8%、token 66.7%；作者级份额与倾斜排序为依据接口数据的推算。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